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7073D67-5B57-475B-BC35-9C3933745271}" type="datetimeFigureOut">
              <a:rPr lang="ar-IQ" smtClean="0"/>
              <a:pPr/>
              <a:t>30/05/1438</a:t>
            </a:fld>
            <a:endParaRPr lang="ar-IQ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F62E61-C7BA-4617-B110-4ACAA8EAAD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73D67-5B57-475B-BC35-9C3933745271}" type="datetimeFigureOut">
              <a:rPr lang="ar-IQ" smtClean="0"/>
              <a:pPr/>
              <a:t>30/05/1438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62E61-C7BA-4617-B110-4ACAA8EAAD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7073D67-5B57-475B-BC35-9C3933745271}" type="datetimeFigureOut">
              <a:rPr lang="ar-IQ" smtClean="0"/>
              <a:pPr/>
              <a:t>30/05/1438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F62E61-C7BA-4617-B110-4ACAA8EAAD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73D67-5B57-475B-BC35-9C3933745271}" type="datetimeFigureOut">
              <a:rPr lang="ar-IQ" smtClean="0"/>
              <a:pPr/>
              <a:t>30/05/1438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62E61-C7BA-4617-B110-4ACAA8EAAD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073D67-5B57-475B-BC35-9C3933745271}" type="datetimeFigureOut">
              <a:rPr lang="ar-IQ" smtClean="0"/>
              <a:pPr/>
              <a:t>30/05/1438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9F62E61-C7BA-4617-B110-4ACAA8EAAD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73D67-5B57-475B-BC35-9C3933745271}" type="datetimeFigureOut">
              <a:rPr lang="ar-IQ" smtClean="0"/>
              <a:pPr/>
              <a:t>30/05/1438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62E61-C7BA-4617-B110-4ACAA8EAAD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73D67-5B57-475B-BC35-9C3933745271}" type="datetimeFigureOut">
              <a:rPr lang="ar-IQ" smtClean="0"/>
              <a:pPr/>
              <a:t>30/05/1438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62E61-C7BA-4617-B110-4ACAA8EAAD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73D67-5B57-475B-BC35-9C3933745271}" type="datetimeFigureOut">
              <a:rPr lang="ar-IQ" smtClean="0"/>
              <a:pPr/>
              <a:t>30/05/1438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62E61-C7BA-4617-B110-4ACAA8EAAD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073D67-5B57-475B-BC35-9C3933745271}" type="datetimeFigureOut">
              <a:rPr lang="ar-IQ" smtClean="0"/>
              <a:pPr/>
              <a:t>30/05/1438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62E61-C7BA-4617-B110-4ACAA8EAAD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73D67-5B57-475B-BC35-9C3933745271}" type="datetimeFigureOut">
              <a:rPr lang="ar-IQ" smtClean="0"/>
              <a:pPr/>
              <a:t>30/05/1438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62E61-C7BA-4617-B110-4ACAA8EAAD0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073D67-5B57-475B-BC35-9C3933745271}" type="datetimeFigureOut">
              <a:rPr lang="ar-IQ" smtClean="0"/>
              <a:pPr/>
              <a:t>30/05/1438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62E61-C7BA-4617-B110-4ACAA8EAAD0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7073D67-5B57-475B-BC35-9C3933745271}" type="datetimeFigureOut">
              <a:rPr lang="ar-IQ" smtClean="0"/>
              <a:pPr/>
              <a:t>30/05/1438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F62E61-C7BA-4617-B110-4ACAA8EAAD0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en.wikipedia.org/wiki/Image:David_-_The_Death_of_Socrates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Pharmacognosy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lec</a:t>
            </a:r>
            <a:r>
              <a:rPr lang="en-US" dirty="0" smtClean="0"/>
              <a:t> 3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Alkaloid</a:t>
            </a:r>
            <a:endParaRPr lang="ar-IQ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senecionine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Is a member of </a:t>
            </a:r>
            <a:r>
              <a:rPr lang="en-US" dirty="0" err="1" smtClean="0"/>
              <a:t>pyrrolizidine</a:t>
            </a:r>
            <a:r>
              <a:rPr lang="en-US" dirty="0" smtClean="0"/>
              <a:t> class of alkaloids which have </a:t>
            </a:r>
            <a:r>
              <a:rPr lang="en-US" dirty="0" err="1" smtClean="0"/>
              <a:t>hepatotoxic</a:t>
            </a:r>
            <a:r>
              <a:rPr lang="en-US" dirty="0" smtClean="0"/>
              <a:t> </a:t>
            </a:r>
            <a:r>
              <a:rPr lang="en-US" dirty="0" err="1" smtClean="0"/>
              <a:t>properities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These compounds possess a reactive carbon, which is readily </a:t>
            </a:r>
            <a:r>
              <a:rPr lang="en-US" dirty="0" err="1" smtClean="0"/>
              <a:t>alkylated</a:t>
            </a:r>
            <a:r>
              <a:rPr lang="en-US" dirty="0" smtClean="0"/>
              <a:t> by reactive </a:t>
            </a:r>
            <a:r>
              <a:rPr lang="en-US" dirty="0" err="1" smtClean="0"/>
              <a:t>thiol</a:t>
            </a:r>
            <a:r>
              <a:rPr lang="en-US" dirty="0" smtClean="0"/>
              <a:t> groups present in many enzymes found in liver. This accounts for the withdrawal of </a:t>
            </a:r>
            <a:r>
              <a:rPr lang="en-US" dirty="0" err="1" smtClean="0"/>
              <a:t>comfry</a:t>
            </a:r>
            <a:r>
              <a:rPr lang="en-US" dirty="0" smtClean="0"/>
              <a:t> (</a:t>
            </a:r>
            <a:r>
              <a:rPr lang="en-US" dirty="0" err="1" smtClean="0"/>
              <a:t>Symphytum</a:t>
            </a:r>
            <a:r>
              <a:rPr lang="en-US" dirty="0" smtClean="0"/>
              <a:t> </a:t>
            </a:r>
            <a:r>
              <a:rPr lang="en-US" dirty="0" err="1" smtClean="0"/>
              <a:t>officinale</a:t>
            </a:r>
            <a:r>
              <a:rPr lang="en-US" dirty="0" smtClean="0"/>
              <a:t>, </a:t>
            </a:r>
            <a:r>
              <a:rPr lang="en-US" dirty="0" err="1" smtClean="0"/>
              <a:t>Boraginaceae</a:t>
            </a:r>
            <a:r>
              <a:rPr lang="en-US" dirty="0" smtClean="0"/>
              <a:t>) which contain this alkaloid.</a:t>
            </a:r>
          </a:p>
          <a:p>
            <a:pPr algn="l" rtl="0"/>
            <a:endParaRPr lang="ar-IQ" dirty="0"/>
          </a:p>
        </p:txBody>
      </p:sp>
      <p:pic>
        <p:nvPicPr>
          <p:cNvPr id="5" name="Picture 4" descr="Senecion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929197"/>
            <a:ext cx="2428892" cy="2162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6600" b="1" dirty="0" smtClean="0"/>
              <a:t>Thank you for </a:t>
            </a:r>
            <a:r>
              <a:rPr lang="en-US" sz="6600" b="1" smtClean="0"/>
              <a:t>listining</a:t>
            </a:r>
            <a:r>
              <a:rPr lang="en-US" smtClean="0"/>
              <a:t>g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dirty="0" smtClean="0"/>
              <a:t>Pyridine-</a:t>
            </a:r>
            <a:r>
              <a:rPr lang="en-US" sz="3600" dirty="0" err="1" smtClean="0"/>
              <a:t>piperidine</a:t>
            </a:r>
            <a:r>
              <a:rPr lang="en-US" sz="3600" dirty="0" smtClean="0"/>
              <a:t> alkaloids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On reduction, the tertiary base, pyridine, is converted into the secondary base, </a:t>
            </a:r>
            <a:r>
              <a:rPr lang="en-US" dirty="0" err="1" smtClean="0"/>
              <a:t>piperidine</a:t>
            </a:r>
            <a:r>
              <a:rPr lang="en-US" dirty="0" smtClean="0"/>
              <a:t>. </a:t>
            </a:r>
          </a:p>
          <a:p>
            <a:pPr algn="l" rtl="0">
              <a:buNone/>
            </a:pPr>
            <a:r>
              <a:rPr lang="en-US" dirty="0" smtClean="0"/>
              <a:t>These two nuclei form the basis of this group.</a:t>
            </a:r>
          </a:p>
          <a:p>
            <a:pPr algn="l" rtl="0">
              <a:buNone/>
            </a:pPr>
            <a:endParaRPr lang="ar-IQ" dirty="0"/>
          </a:p>
        </p:txBody>
      </p:sp>
      <p:pic>
        <p:nvPicPr>
          <p:cNvPr id="6" name="Picture 5" descr="piperid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857628"/>
            <a:ext cx="1285884" cy="2009194"/>
          </a:xfrm>
          <a:prstGeom prst="rect">
            <a:avLst/>
          </a:prstGeom>
        </p:spPr>
      </p:pic>
      <p:pic>
        <p:nvPicPr>
          <p:cNvPr id="7" name="Picture 6" descr="pyrid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786189"/>
            <a:ext cx="1500198" cy="1905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46" y="6000768"/>
            <a:ext cx="102944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pyridine</a:t>
            </a:r>
            <a:endParaRPr lang="ar-IQ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6000768"/>
            <a:ext cx="12362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piperidine</a:t>
            </a:r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biosynthesis</a:t>
            </a:r>
            <a:endParaRPr lang="ar-IQ" dirty="0"/>
          </a:p>
        </p:txBody>
      </p:sp>
      <p:pic>
        <p:nvPicPr>
          <p:cNvPr id="4" name="irc_mi" descr="Image result for aspartic acid and glyceraldehyde converted to nicotinic acid"/>
          <p:cNvPicPr>
            <a:picLocks noGrp="1"/>
          </p:cNvPicPr>
          <p:nvPr>
            <p:ph idx="1"/>
          </p:nvPr>
        </p:nvPicPr>
        <p:blipFill>
          <a:blip r:embed="rId2"/>
          <a:srcRect t="7489" b="55286"/>
          <a:stretch>
            <a:fillRect/>
          </a:stretch>
        </p:blipFill>
        <p:spPr bwMode="auto">
          <a:xfrm>
            <a:off x="2214546" y="1643050"/>
            <a:ext cx="41434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 descr="http://static.newworldencyclopedia.org/0/09/Nicotinic_acid_biosynthesis2.png"/>
          <p:cNvPicPr/>
          <p:nvPr/>
        </p:nvPicPr>
        <p:blipFill>
          <a:blip r:embed="rId3"/>
          <a:srcRect l="79866" b="27820"/>
          <a:stretch>
            <a:fillRect/>
          </a:stretch>
        </p:blipFill>
        <p:spPr bwMode="auto">
          <a:xfrm>
            <a:off x="1785918" y="3643314"/>
            <a:ext cx="164307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http://ictwiki.iitk.ernet.in/wiki/images/7.1a....png"/>
          <p:cNvPicPr/>
          <p:nvPr/>
        </p:nvPicPr>
        <p:blipFill>
          <a:blip r:embed="rId4"/>
          <a:srcRect t="11116" r="19400" b="37934"/>
          <a:stretch>
            <a:fillRect/>
          </a:stretch>
        </p:blipFill>
        <p:spPr bwMode="auto">
          <a:xfrm>
            <a:off x="1500166" y="4714884"/>
            <a:ext cx="3889137" cy="146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nicotine</a:t>
            </a:r>
            <a:endParaRPr lang="ar-IQ" sz="4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4781" t="34423" r="43421" b="29873"/>
          <a:stretch>
            <a:fillRect/>
          </a:stretch>
        </p:blipFill>
        <p:spPr bwMode="auto">
          <a:xfrm>
            <a:off x="1500166" y="2000240"/>
            <a:ext cx="557216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icotiana tabac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071942"/>
            <a:ext cx="1457575" cy="19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lobeline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5599" t="34633" r="42154" b="29273"/>
          <a:stretch>
            <a:fillRect/>
          </a:stretch>
        </p:blipFill>
        <p:spPr bwMode="auto">
          <a:xfrm>
            <a:off x="1000100" y="1357298"/>
            <a:ext cx="635798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belia_inflata_25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799001"/>
            <a:ext cx="3000364" cy="205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coniine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5429" t="34253" r="43115" b="29135"/>
          <a:stretch>
            <a:fillRect/>
          </a:stretch>
        </p:blipFill>
        <p:spPr bwMode="auto">
          <a:xfrm>
            <a:off x="1071538" y="1357298"/>
            <a:ext cx="700092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onium_maculatum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243964"/>
            <a:ext cx="2714644" cy="3614036"/>
          </a:xfrm>
          <a:prstGeom prst="rect">
            <a:avLst/>
          </a:prstGeom>
        </p:spPr>
      </p:pic>
      <p:pic>
        <p:nvPicPr>
          <p:cNvPr id="6" name="Picture 17" descr="The Death of Socrates, by Jacques-Louis David (1787)">
            <a:hlinkClick r:id="rId4" tooltip="The Death of Socrates, by Jacques-Louis David (1787)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500438"/>
            <a:ext cx="26397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castanospermine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5440" t="35124" r="44136" b="29485"/>
          <a:stretch>
            <a:fillRect/>
          </a:stretch>
        </p:blipFill>
        <p:spPr bwMode="auto">
          <a:xfrm>
            <a:off x="1071538" y="1428736"/>
            <a:ext cx="671517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arecoline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5477" t="33476" r="43282" b="29330"/>
          <a:stretch>
            <a:fillRect/>
          </a:stretch>
        </p:blipFill>
        <p:spPr bwMode="auto">
          <a:xfrm>
            <a:off x="857224" y="1643050"/>
            <a:ext cx="671517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/>
          <a:lstStyle/>
          <a:p>
            <a:pPr algn="l" rtl="0"/>
            <a:r>
              <a:rPr lang="en-US" dirty="0" smtClean="0"/>
              <a:t>Areca contain several alkaloids that are </a:t>
            </a:r>
            <a:r>
              <a:rPr lang="en-US" dirty="0" err="1" smtClean="0"/>
              <a:t>piperidine</a:t>
            </a:r>
            <a:r>
              <a:rPr lang="en-US" dirty="0" smtClean="0"/>
              <a:t> alkaloids.</a:t>
            </a:r>
          </a:p>
          <a:p>
            <a:pPr algn="l" rtl="0"/>
            <a:r>
              <a:rPr lang="en-US" dirty="0" smtClean="0"/>
              <a:t>Among them are </a:t>
            </a:r>
            <a:r>
              <a:rPr lang="en-US" dirty="0" err="1" smtClean="0"/>
              <a:t>arecoline</a:t>
            </a:r>
            <a:r>
              <a:rPr lang="en-US" dirty="0" smtClean="0"/>
              <a:t>, </a:t>
            </a:r>
            <a:r>
              <a:rPr lang="en-US" dirty="0" err="1" smtClean="0"/>
              <a:t>arecaidine</a:t>
            </a:r>
            <a:r>
              <a:rPr lang="en-US" dirty="0" smtClean="0"/>
              <a:t>, </a:t>
            </a:r>
            <a:r>
              <a:rPr lang="en-US" dirty="0" err="1" smtClean="0"/>
              <a:t>guvacine</a:t>
            </a:r>
            <a:r>
              <a:rPr lang="en-US" dirty="0" smtClean="0"/>
              <a:t>, and </a:t>
            </a:r>
            <a:r>
              <a:rPr lang="en-US" dirty="0" err="1" smtClean="0"/>
              <a:t>guvacoline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err="1" smtClean="0"/>
              <a:t>Arecoline</a:t>
            </a:r>
            <a:r>
              <a:rPr lang="en-US" dirty="0" smtClean="0"/>
              <a:t>, the most abundant and physiologically most active </a:t>
            </a:r>
            <a:r>
              <a:rPr lang="en-US" dirty="0" smtClean="0"/>
              <a:t>alkaloids.</a:t>
            </a:r>
            <a:endParaRPr lang="en-US" dirty="0" smtClean="0"/>
          </a:p>
          <a:p>
            <a:pPr algn="l" rtl="0"/>
            <a:r>
              <a:rPr lang="en-US" dirty="0" smtClean="0"/>
              <a:t>Areca is classified as an </a:t>
            </a:r>
            <a:r>
              <a:rPr lang="en-US" dirty="0" err="1" smtClean="0"/>
              <a:t>anthelmintic</a:t>
            </a:r>
            <a:r>
              <a:rPr lang="en-US" dirty="0" smtClean="0"/>
              <a:t> in veterinary practice.</a:t>
            </a:r>
            <a:endParaRPr lang="ar-IQ" dirty="0"/>
          </a:p>
        </p:txBody>
      </p:sp>
      <p:pic>
        <p:nvPicPr>
          <p:cNvPr id="4" name="Picture 3" descr="Areca_catechu_Fo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714752"/>
            <a:ext cx="3901440" cy="292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427</TotalTime>
  <Words>141</Words>
  <Application>Microsoft Office PowerPoint</Application>
  <PresentationFormat>عرض على الشاشة (3:4)‏</PresentationFormat>
  <Paragraphs>21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Opulent</vt:lpstr>
      <vt:lpstr>Pharmacognosy lec 3 </vt:lpstr>
      <vt:lpstr>Pyridine-piperidine alkaloids</vt:lpstr>
      <vt:lpstr>biosynthesis</vt:lpstr>
      <vt:lpstr>nicotine</vt:lpstr>
      <vt:lpstr>lobeline</vt:lpstr>
      <vt:lpstr>coniine</vt:lpstr>
      <vt:lpstr>castanospermine</vt:lpstr>
      <vt:lpstr>arecoline</vt:lpstr>
      <vt:lpstr>الشريحة 9</vt:lpstr>
      <vt:lpstr>senecionine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Pharmacognosy lec 3 </dc:title>
  <dc:creator>First Processor</dc:creator>
  <cp:lastModifiedBy>First Processor</cp:lastModifiedBy>
  <cp:revision>39</cp:revision>
  <dcterms:created xsi:type="dcterms:W3CDTF">2016-02-25T05:59:03Z</dcterms:created>
  <dcterms:modified xsi:type="dcterms:W3CDTF">2017-02-26T20:54:28Z</dcterms:modified>
</cp:coreProperties>
</file>