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61" r:id="rId3"/>
    <p:sldId id="263" r:id="rId4"/>
    <p:sldId id="264" r:id="rId5"/>
    <p:sldId id="266" r:id="rId6"/>
    <p:sldId id="257" r:id="rId7"/>
    <p:sldId id="258" r:id="rId8"/>
    <p:sldId id="259" r:id="rId9"/>
    <p:sldId id="267" r:id="rId10"/>
    <p:sldId id="268"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BC5FD3A-DBFE-4AC0-8DE2-74480D22D861}" type="slidenum">
              <a:rPr lang="ar-IQ" smtClean="0"/>
              <a:pPr/>
              <a:t>‹#›</a:t>
            </a:fld>
            <a:endParaRPr lang="ar-IQ"/>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BC5FD3A-DBFE-4AC0-8DE2-74480D22D86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BC5FD3A-DBFE-4AC0-8DE2-74480D22D86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BC5FD3A-DBFE-4AC0-8DE2-74480D22D861}" type="slidenum">
              <a:rPr lang="ar-IQ" smtClean="0"/>
              <a:pPr/>
              <a:t>‹#›</a:t>
            </a:fld>
            <a:endParaRPr lang="ar-IQ"/>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5" name="Footer Placeholder 4"/>
          <p:cNvSpPr>
            <a:spLocks noGrp="1"/>
          </p:cNvSpPr>
          <p:nvPr>
            <p:ph type="ftr" sz="quarter" idx="11"/>
          </p:nvPr>
        </p:nvSpPr>
        <p:spPr>
          <a:xfrm>
            <a:off x="800100" y="6172200"/>
            <a:ext cx="4000500" cy="457200"/>
          </a:xfrm>
        </p:spPr>
        <p:txBody>
          <a:bodyPr/>
          <a:lstStyle/>
          <a:p>
            <a:endParaRPr lang="ar-IQ"/>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BC5FD3A-DBFE-4AC0-8DE2-74480D22D861}"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BC5FD3A-DBFE-4AC0-8DE2-74480D22D861}" type="slidenum">
              <a:rPr lang="ar-IQ" smtClean="0"/>
              <a:pPr/>
              <a:t>‹#›</a:t>
            </a:fld>
            <a:endParaRPr lang="ar-IQ"/>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BC5FD3A-DBFE-4AC0-8DE2-74480D22D861}" type="slidenum">
              <a:rPr lang="ar-IQ" smtClean="0"/>
              <a:pPr/>
              <a:t>‹#›</a:t>
            </a:fld>
            <a:endParaRPr lang="ar-IQ"/>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BC5FD3A-DBFE-4AC0-8DE2-74480D22D861}"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BC5FD3A-DBFE-4AC0-8DE2-74480D22D86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BC5FD3A-DBFE-4AC0-8DE2-74480D22D861}" type="slidenum">
              <a:rPr lang="ar-IQ" smtClean="0"/>
              <a:pPr/>
              <a:t>‹#›</a:t>
            </a:fld>
            <a:endParaRPr lang="ar-IQ"/>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DEFC2D-B407-421B-82B9-C8D3124A3FEB}" type="datetimeFigureOut">
              <a:rPr lang="ar-IQ" smtClean="0"/>
              <a:pPr/>
              <a:t>15/04/1440</a:t>
            </a:fld>
            <a:endParaRPr lang="ar-IQ"/>
          </a:p>
        </p:txBody>
      </p:sp>
      <p:sp>
        <p:nvSpPr>
          <p:cNvPr id="6" name="Footer Placeholder 5"/>
          <p:cNvSpPr>
            <a:spLocks noGrp="1"/>
          </p:cNvSpPr>
          <p:nvPr>
            <p:ph type="ftr" sz="quarter" idx="11"/>
          </p:nvPr>
        </p:nvSpPr>
        <p:spPr>
          <a:xfrm>
            <a:off x="914400" y="6172200"/>
            <a:ext cx="3886200" cy="457200"/>
          </a:xfrm>
        </p:spPr>
        <p:txBody>
          <a:bodyPr/>
          <a:lstStyle/>
          <a:p>
            <a:endParaRPr lang="ar-IQ"/>
          </a:p>
        </p:txBody>
      </p:sp>
      <p:sp>
        <p:nvSpPr>
          <p:cNvPr id="7" name="Slide Number Placeholder 6"/>
          <p:cNvSpPr>
            <a:spLocks noGrp="1"/>
          </p:cNvSpPr>
          <p:nvPr>
            <p:ph type="sldNum" sz="quarter" idx="12"/>
          </p:nvPr>
        </p:nvSpPr>
        <p:spPr>
          <a:xfrm>
            <a:off x="146304" y="6208776"/>
            <a:ext cx="457200" cy="457200"/>
          </a:xfrm>
        </p:spPr>
        <p:txBody>
          <a:bodyPr/>
          <a:lstStyle/>
          <a:p>
            <a:fld id="{BBC5FD3A-DBFE-4AC0-8DE2-74480D22D861}" type="slidenum">
              <a:rPr lang="ar-IQ" smtClean="0"/>
              <a:pPr/>
              <a:t>‹#›</a:t>
            </a:fld>
            <a:endParaRPr lang="ar-IQ"/>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ADEFC2D-B407-421B-82B9-C8D3124A3FEB}" type="datetimeFigureOut">
              <a:rPr lang="ar-IQ" smtClean="0"/>
              <a:pPr/>
              <a:t>15/04/1440</a:t>
            </a:fld>
            <a:endParaRPr lang="ar-IQ"/>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BC5FD3A-DBFE-4AC0-8DE2-74480D22D861}"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6000" dirty="0" smtClean="0">
                <a:solidFill>
                  <a:srgbClr val="FF0000"/>
                </a:solidFill>
              </a:rPr>
              <a:t>alkaloids</a:t>
            </a:r>
            <a:endParaRPr lang="ar-IQ" sz="6000" dirty="0">
              <a:solidFill>
                <a:srgbClr val="FF0000"/>
              </a:solidFill>
            </a:endParaRPr>
          </a:p>
        </p:txBody>
      </p:sp>
      <p:sp>
        <p:nvSpPr>
          <p:cNvPr id="2" name="Title 1"/>
          <p:cNvSpPr>
            <a:spLocks noGrp="1"/>
          </p:cNvSpPr>
          <p:nvPr>
            <p:ph type="ctrTitle"/>
          </p:nvPr>
        </p:nvSpPr>
        <p:spPr/>
        <p:txBody>
          <a:bodyPr>
            <a:noAutofit/>
          </a:bodyPr>
          <a:lstStyle/>
          <a:p>
            <a:pPr rtl="0"/>
            <a:r>
              <a:rPr lang="en-US" sz="6600" dirty="0" err="1" smtClean="0"/>
              <a:t>Pharmacognosy</a:t>
            </a:r>
            <a:r>
              <a:rPr lang="en-US" sz="6600" dirty="0" smtClean="0"/>
              <a:t/>
            </a:r>
            <a:br>
              <a:rPr lang="en-US" sz="6600" dirty="0" smtClean="0"/>
            </a:br>
            <a:r>
              <a:rPr lang="en-US" sz="6600" dirty="0" err="1" smtClean="0"/>
              <a:t>lec</a:t>
            </a:r>
            <a:r>
              <a:rPr lang="en-US" sz="6600" dirty="0" smtClean="0"/>
              <a:t> 2</a:t>
            </a:r>
            <a:endParaRPr lang="ar-IQ" sz="6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000" dirty="0" smtClean="0"/>
              <a:t>Thank you </a:t>
            </a:r>
            <a:r>
              <a:rPr lang="en-US" sz="6000" smtClean="0"/>
              <a:t>for </a:t>
            </a:r>
            <a:r>
              <a:rPr lang="en-US" sz="6000" smtClean="0"/>
              <a:t>listening</a:t>
            </a:r>
            <a:endParaRPr lang="ar-IQ" sz="6000" dirty="0"/>
          </a:p>
        </p:txBody>
      </p:sp>
      <p:sp>
        <p:nvSpPr>
          <p:cNvPr id="5" name="Text Placeholder 4"/>
          <p:cNvSpPr>
            <a:spLocks noGrp="1"/>
          </p:cNvSpPr>
          <p:nvPr>
            <p:ph type="body" idx="1"/>
          </p:nvPr>
        </p:nvSpPr>
        <p:spPr/>
        <p:txBody>
          <a:bodyPr>
            <a:normAutofit/>
          </a:bodyPr>
          <a:lstStyle/>
          <a:p>
            <a:pPr algn="ctr"/>
            <a:r>
              <a:rPr lang="en-US" sz="7200" dirty="0" smtClean="0"/>
              <a:t>The end</a:t>
            </a:r>
            <a:endParaRPr lang="ar-IQ"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6908"/>
          </a:xfrm>
        </p:spPr>
        <p:txBody>
          <a:bodyPr>
            <a:normAutofit/>
          </a:bodyPr>
          <a:lstStyle/>
          <a:p>
            <a:r>
              <a:rPr lang="en-US" dirty="0" smtClean="0">
                <a:solidFill>
                  <a:schemeClr val="accent1"/>
                </a:solidFill>
              </a:rPr>
              <a:t>Chemistry of alkaloids</a:t>
            </a:r>
            <a:endParaRPr lang="ar-IQ" dirty="0">
              <a:solidFill>
                <a:schemeClr val="accent1"/>
              </a:solidFill>
            </a:endParaRPr>
          </a:p>
        </p:txBody>
      </p:sp>
      <p:sp>
        <p:nvSpPr>
          <p:cNvPr id="5" name="Content Placeholder 4"/>
          <p:cNvSpPr>
            <a:spLocks noGrp="1"/>
          </p:cNvSpPr>
          <p:nvPr>
            <p:ph idx="1"/>
          </p:nvPr>
        </p:nvSpPr>
        <p:spPr>
          <a:xfrm>
            <a:off x="457200" y="1214422"/>
            <a:ext cx="8229600" cy="5357850"/>
          </a:xfrm>
        </p:spPr>
        <p:txBody>
          <a:bodyPr>
            <a:normAutofit lnSpcReduction="10000"/>
          </a:bodyPr>
          <a:lstStyle/>
          <a:p>
            <a:pPr algn="l" rtl="0"/>
            <a:r>
              <a:rPr lang="en-US" dirty="0" smtClean="0">
                <a:latin typeface="Lucida Sans Unicode" pitchFamily="34" charset="0"/>
                <a:cs typeface="Lucida Sans Unicode" pitchFamily="34" charset="0"/>
              </a:rPr>
              <a:t>Alkaloids are difficult to define because they are represented a non homogenous group of compounds. </a:t>
            </a:r>
          </a:p>
          <a:p>
            <a:pPr algn="l" rtl="0"/>
            <a:r>
              <a:rPr lang="en-US" dirty="0" smtClean="0">
                <a:latin typeface="Lucida Sans Unicode" pitchFamily="34" charset="0"/>
                <a:cs typeface="Lucida Sans Unicode" pitchFamily="34" charset="0"/>
              </a:rPr>
              <a:t>In general alkaloids are basic nitrogenous compounds. The degree of </a:t>
            </a:r>
            <a:r>
              <a:rPr lang="en-US" dirty="0" err="1" smtClean="0">
                <a:latin typeface="Lucida Sans Unicode" pitchFamily="34" charset="0"/>
                <a:cs typeface="Lucida Sans Unicode" pitchFamily="34" charset="0"/>
              </a:rPr>
              <a:t>basicity</a:t>
            </a:r>
            <a:r>
              <a:rPr lang="en-US" dirty="0" smtClean="0">
                <a:latin typeface="Lucida Sans Unicode" pitchFamily="34" charset="0"/>
                <a:cs typeface="Lucida Sans Unicode" pitchFamily="34" charset="0"/>
              </a:rPr>
              <a:t> varies greatly depending on the structure of the molecule and the presence and location of other functional groups. Like ammonia.</a:t>
            </a:r>
          </a:p>
          <a:p>
            <a:pPr algn="l" rtl="0"/>
            <a:r>
              <a:rPr lang="en-US" dirty="0" smtClean="0">
                <a:latin typeface="Lucida Sans Unicode" pitchFamily="34" charset="0"/>
                <a:cs typeface="Lucida Sans Unicode" pitchFamily="34" charset="0"/>
              </a:rPr>
              <a:t>the alkaloid are converted into their salts by aqueous mineral acids and when the salt of an alkaloids is treated with hydroxide ion nitrogen gives up hydrogen ion and the free amine is liberated.</a:t>
            </a:r>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28604"/>
            <a:ext cx="8229600" cy="5578687"/>
          </a:xfrm>
        </p:spPr>
        <p:txBody>
          <a:bodyPr/>
          <a:lstStyle/>
          <a:p>
            <a:pPr algn="l" rtl="0"/>
            <a:r>
              <a:rPr lang="en-US" dirty="0" smtClean="0">
                <a:latin typeface="Lucida Sans Unicode" pitchFamily="34" charset="0"/>
                <a:cs typeface="Lucida Sans Unicode" pitchFamily="34" charset="0"/>
              </a:rPr>
              <a:t>The quaternary ammonium compound have no proton to give up thus is not effected by hydroxide ion.</a:t>
            </a:r>
          </a:p>
          <a:p>
            <a:pPr algn="l" rtl="0"/>
            <a:r>
              <a:rPr lang="en-US" dirty="0" smtClean="0">
                <a:latin typeface="Lucida Sans Unicode" pitchFamily="34" charset="0"/>
                <a:cs typeface="Lucida Sans Unicode" pitchFamily="34" charset="0"/>
              </a:rPr>
              <a:t>This property is useful in the extraction from plants.</a:t>
            </a:r>
          </a:p>
          <a:p>
            <a:pPr algn="l" rtl="0"/>
            <a:r>
              <a:rPr lang="en-US" dirty="0" smtClean="0">
                <a:latin typeface="Lucida Sans Unicode" pitchFamily="34" charset="0"/>
                <a:cs typeface="Lucida Sans Unicode" pitchFamily="34" charset="0"/>
              </a:rPr>
              <a:t>For the most parts the alkaloids are insoluble or sparingly so in water, but the salts formed on reaction with acids are usually freely soluble.</a:t>
            </a:r>
          </a:p>
          <a:p>
            <a:pPr algn="l" rtl="0"/>
            <a:r>
              <a:rPr lang="en-US" dirty="0" smtClean="0">
                <a:latin typeface="Lucida Sans Unicode" pitchFamily="34" charset="0"/>
                <a:cs typeface="Lucida Sans Unicode" pitchFamily="34" charset="0"/>
              </a:rPr>
              <a:t>The free alkaloids are usually soluble in ether, chloroform, immiscible solvents, in which, however, the alkaloid salts are insoluble.</a:t>
            </a:r>
          </a:p>
          <a:p>
            <a:pPr algn="l" rtl="0"/>
            <a:r>
              <a:rPr lang="en-US" dirty="0" smtClean="0">
                <a:latin typeface="Lucida Sans Unicode" pitchFamily="34" charset="0"/>
                <a:cs typeface="Lucida Sans Unicode" pitchFamily="34" charset="0"/>
              </a:rPr>
              <a:t>This is important in the isolation , purification and quantitative estimation.</a:t>
            </a:r>
          </a:p>
          <a:p>
            <a:pPr algn="l" rtl="0">
              <a:buNone/>
            </a:pPr>
            <a:endParaRPr lang="en-US" dirty="0" smtClean="0"/>
          </a:p>
        </p:txBody>
      </p:sp>
      <p:sp>
        <p:nvSpPr>
          <p:cNvPr id="3" name="Title 2"/>
          <p:cNvSpPr>
            <a:spLocks noGrp="1"/>
          </p:cNvSpPr>
          <p:nvPr>
            <p:ph type="title"/>
          </p:nvPr>
        </p:nvSpPr>
        <p:spPr>
          <a:xfrm>
            <a:off x="457200" y="274638"/>
            <a:ext cx="8229600" cy="82528"/>
          </a:xfrm>
        </p:spPr>
        <p:txBody>
          <a:bodyPr>
            <a:normAutofit fontScale="90000"/>
          </a:bodyPr>
          <a:lstStyle/>
          <a:p>
            <a:endParaRPr lang="ar-IQ" dirty="0"/>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5719"/>
          </a:xfrm>
        </p:spPr>
        <p:txBody>
          <a:bodyPr>
            <a:normAutofit fontScale="90000"/>
          </a:bodyPr>
          <a:lstStyle/>
          <a:p>
            <a:endParaRPr lang="ar-IQ" dirty="0"/>
          </a:p>
        </p:txBody>
      </p:sp>
      <p:sp>
        <p:nvSpPr>
          <p:cNvPr id="3" name="Content Placeholder 2"/>
          <p:cNvSpPr>
            <a:spLocks noGrp="1"/>
          </p:cNvSpPr>
          <p:nvPr>
            <p:ph sz="quarter" idx="1"/>
          </p:nvPr>
        </p:nvSpPr>
        <p:spPr>
          <a:xfrm>
            <a:off x="914400" y="428604"/>
            <a:ext cx="7772400" cy="5591196"/>
          </a:xfrm>
        </p:spPr>
        <p:txBody>
          <a:bodyPr/>
          <a:lstStyle/>
          <a:p>
            <a:pPr algn="l" rtl="0"/>
            <a:endParaRPr lang="en-US" dirty="0" smtClean="0">
              <a:latin typeface="Lucida Sans Unicode" pitchFamily="34" charset="0"/>
              <a:cs typeface="Lucida Sans Unicode" pitchFamily="34" charset="0"/>
            </a:endParaRPr>
          </a:p>
          <a:p>
            <a:pPr algn="l" rtl="0"/>
            <a:r>
              <a:rPr lang="en-US" dirty="0" smtClean="0">
                <a:latin typeface="Lucida Sans Unicode" pitchFamily="34" charset="0"/>
                <a:cs typeface="Lucida Sans Unicode" pitchFamily="34" charset="0"/>
              </a:rPr>
              <a:t>Most of the alkaloids are crystalline solids, although a few are amorphous.</a:t>
            </a:r>
          </a:p>
          <a:p>
            <a:pPr algn="l" rtl="0">
              <a:buNone/>
            </a:pPr>
            <a:endParaRPr lang="en-US" dirty="0" smtClean="0">
              <a:latin typeface="Lucida Sans Unicode" pitchFamily="34" charset="0"/>
              <a:cs typeface="Lucida Sans Unicode" pitchFamily="34" charset="0"/>
            </a:endParaRPr>
          </a:p>
          <a:p>
            <a:pPr algn="l" rtl="0"/>
            <a:r>
              <a:rPr lang="en-US" dirty="0" smtClean="0">
                <a:latin typeface="Lucida Sans Unicode" pitchFamily="34" charset="0"/>
                <a:cs typeface="Lucida Sans Unicode" pitchFamily="34" charset="0"/>
              </a:rPr>
              <a:t>An additional few, coniine, nicotine, and </a:t>
            </a:r>
            <a:r>
              <a:rPr lang="en-US" dirty="0" err="1" smtClean="0">
                <a:latin typeface="Lucida Sans Unicode" pitchFamily="34" charset="0"/>
                <a:cs typeface="Lucida Sans Unicode" pitchFamily="34" charset="0"/>
              </a:rPr>
              <a:t>sparteine</a:t>
            </a:r>
            <a:r>
              <a:rPr lang="en-US" dirty="0" smtClean="0">
                <a:latin typeface="Lucida Sans Unicode" pitchFamily="34" charset="0"/>
                <a:cs typeface="Lucida Sans Unicode" pitchFamily="34" charset="0"/>
              </a:rPr>
              <a:t>, which lack oxygen in their molecules, are liquids.</a:t>
            </a:r>
          </a:p>
          <a:p>
            <a:pPr algn="l" rtl="0"/>
            <a:endParaRPr lang="en-US" dirty="0" smtClean="0">
              <a:latin typeface="Lucida Sans Unicode" pitchFamily="34" charset="0"/>
              <a:cs typeface="Lucida Sans Unicode" pitchFamily="34" charset="0"/>
            </a:endParaRPr>
          </a:p>
          <a:p>
            <a:pPr algn="l" rtl="0"/>
            <a:r>
              <a:rPr lang="en-US" dirty="0" err="1" smtClean="0">
                <a:latin typeface="Lucida Sans Unicode" pitchFamily="34" charset="0"/>
                <a:cs typeface="Lucida Sans Unicode" pitchFamily="34" charset="0"/>
              </a:rPr>
              <a:t>Alkaloidal</a:t>
            </a:r>
            <a:r>
              <a:rPr lang="en-US" dirty="0" smtClean="0">
                <a:latin typeface="Lucida Sans Unicode" pitchFamily="34" charset="0"/>
                <a:cs typeface="Lucida Sans Unicode" pitchFamily="34" charset="0"/>
              </a:rPr>
              <a:t> salts are crystalline, and their crystal are a useful means of rapid microscopic identification.</a:t>
            </a:r>
            <a:endParaRPr lang="ar-IQ" dirty="0">
              <a:latin typeface="Lucida Sans Unicode"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2528"/>
          </a:xfrm>
        </p:spPr>
        <p:txBody>
          <a:bodyPr>
            <a:normAutofit fontScale="90000"/>
          </a:bodyPr>
          <a:lstStyle/>
          <a:p>
            <a:endParaRPr lang="ar-IQ" dirty="0"/>
          </a:p>
        </p:txBody>
      </p:sp>
      <p:sp>
        <p:nvSpPr>
          <p:cNvPr id="3" name="Content Placeholder 2"/>
          <p:cNvSpPr>
            <a:spLocks noGrp="1"/>
          </p:cNvSpPr>
          <p:nvPr>
            <p:ph sz="quarter" idx="1"/>
          </p:nvPr>
        </p:nvSpPr>
        <p:spPr>
          <a:xfrm>
            <a:off x="914400" y="500042"/>
            <a:ext cx="7772400" cy="5519758"/>
          </a:xfrm>
        </p:spPr>
        <p:txBody>
          <a:bodyPr/>
          <a:lstStyle/>
          <a:p>
            <a:pPr algn="l" rtl="0"/>
            <a:r>
              <a:rPr lang="en-US" dirty="0" smtClean="0">
                <a:latin typeface="Lucida Sans Unicode" pitchFamily="34" charset="0"/>
                <a:cs typeface="Lucida Sans Unicode" pitchFamily="34" charset="0"/>
              </a:rPr>
              <a:t>Here is some of the possibility of the  function of alkaloids in plants and the reasons why they occur there:-</a:t>
            </a:r>
          </a:p>
          <a:p>
            <a:pPr algn="l" rtl="0">
              <a:buNone/>
            </a:pPr>
            <a:endParaRPr lang="en-US" dirty="0" smtClean="0">
              <a:latin typeface="Lucida Sans Unicode" pitchFamily="34" charset="0"/>
              <a:cs typeface="Lucida Sans Unicode" pitchFamily="34" charset="0"/>
            </a:endParaRPr>
          </a:p>
          <a:p>
            <a:pPr marL="514350" indent="-514350" algn="l" rtl="0">
              <a:buFont typeface="+mj-lt"/>
              <a:buAutoNum type="arabicPeriod"/>
            </a:pPr>
            <a:r>
              <a:rPr lang="en-US" dirty="0" smtClean="0">
                <a:latin typeface="Lucida Sans Unicode" pitchFamily="34" charset="0"/>
                <a:cs typeface="Lucida Sans Unicode" pitchFamily="34" charset="0"/>
              </a:rPr>
              <a:t>Poisonous agents protecting the plants against insects and herbivores.</a:t>
            </a:r>
          </a:p>
          <a:p>
            <a:pPr marL="514350" indent="-514350" algn="l" rtl="0">
              <a:buFont typeface="+mj-lt"/>
              <a:buAutoNum type="arabicPeriod"/>
            </a:pPr>
            <a:r>
              <a:rPr lang="en-US" dirty="0" smtClean="0">
                <a:latin typeface="Lucida Sans Unicode" pitchFamily="34" charset="0"/>
                <a:cs typeface="Lucida Sans Unicode" pitchFamily="34" charset="0"/>
              </a:rPr>
              <a:t>End products of detoxification reactions.</a:t>
            </a:r>
          </a:p>
          <a:p>
            <a:pPr marL="514350" indent="-514350" algn="l" rtl="0">
              <a:buFont typeface="+mj-lt"/>
              <a:buAutoNum type="arabicPeriod"/>
            </a:pPr>
            <a:r>
              <a:rPr lang="en-US" dirty="0" smtClean="0">
                <a:latin typeface="Lucida Sans Unicode" pitchFamily="34" charset="0"/>
                <a:cs typeface="Lucida Sans Unicode" pitchFamily="34" charset="0"/>
              </a:rPr>
              <a:t>Regulatory growth factor.</a:t>
            </a:r>
          </a:p>
          <a:p>
            <a:pPr marL="514350" indent="-514350" algn="l" rtl="0">
              <a:buFont typeface="+mj-lt"/>
              <a:buAutoNum type="arabicPeriod"/>
            </a:pPr>
            <a:r>
              <a:rPr lang="en-US" dirty="0" smtClean="0">
                <a:latin typeface="Lucida Sans Unicode" pitchFamily="34" charset="0"/>
                <a:cs typeface="Lucida Sans Unicode" pitchFamily="34" charset="0"/>
              </a:rPr>
              <a:t>Reserve substances capable of supplying nitrogen or other elements necessary to the plant’s economy.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1">
                    <a:lumMod val="75000"/>
                  </a:schemeClr>
                </a:solidFill>
              </a:rPr>
              <a:t>Identification of alkaloids</a:t>
            </a:r>
            <a:endParaRPr lang="ar-IQ" sz="4400"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pPr algn="l" rtl="0"/>
            <a:r>
              <a:rPr lang="en-US" sz="3600" dirty="0" smtClean="0">
                <a:latin typeface="Lucida Sans Unicode" pitchFamily="34" charset="0"/>
                <a:cs typeface="Lucida Sans Unicode" pitchFamily="34" charset="0"/>
              </a:rPr>
              <a:t>The alkaloids may precipitated from neutral or acidic solutions by a reagent.</a:t>
            </a:r>
          </a:p>
          <a:p>
            <a:pPr algn="l" rtl="0"/>
            <a:r>
              <a:rPr lang="en-US" sz="3600" dirty="0" smtClean="0">
                <a:latin typeface="Lucida Sans Unicode" pitchFamily="34" charset="0"/>
                <a:cs typeface="Lucida Sans Unicode" pitchFamily="34" charset="0"/>
              </a:rPr>
              <a:t>These reagents include:-</a:t>
            </a:r>
          </a:p>
          <a:p>
            <a:pPr marL="742950" indent="-742950" algn="l" rtl="0">
              <a:buFont typeface="+mj-lt"/>
              <a:buAutoNum type="arabicPeriod"/>
            </a:pPr>
            <a:r>
              <a:rPr lang="en-US" sz="3600" dirty="0" smtClean="0">
                <a:solidFill>
                  <a:srgbClr val="FF0000"/>
                </a:solidFill>
                <a:latin typeface="Lucida Sans Unicode" pitchFamily="34" charset="0"/>
                <a:cs typeface="Lucida Sans Unicode" pitchFamily="34" charset="0"/>
              </a:rPr>
              <a:t>Wagner’s reagent </a:t>
            </a:r>
            <a:r>
              <a:rPr lang="en-US" sz="3600" dirty="0" smtClean="0">
                <a:latin typeface="Lucida Sans Unicode" pitchFamily="34" charset="0"/>
                <a:cs typeface="Lucida Sans Unicode" pitchFamily="34" charset="0"/>
              </a:rPr>
              <a:t>( iodine in potassium iodide).</a:t>
            </a:r>
          </a:p>
          <a:p>
            <a:pPr marL="742950" indent="-742950" algn="l" rtl="0">
              <a:buFont typeface="+mj-lt"/>
              <a:buAutoNum type="arabicPeriod"/>
            </a:pPr>
            <a:r>
              <a:rPr lang="en-US" sz="3600" dirty="0" smtClean="0">
                <a:solidFill>
                  <a:srgbClr val="FF0000"/>
                </a:solidFill>
                <a:latin typeface="Lucida Sans Unicode" pitchFamily="34" charset="0"/>
                <a:cs typeface="Lucida Sans Unicode" pitchFamily="34" charset="0"/>
              </a:rPr>
              <a:t>Mayer’s reagent </a:t>
            </a:r>
            <a:r>
              <a:rPr lang="en-US" sz="3600" dirty="0" smtClean="0">
                <a:latin typeface="Lucida Sans Unicode" pitchFamily="34" charset="0"/>
                <a:cs typeface="Lucida Sans Unicode" pitchFamily="34" charset="0"/>
              </a:rPr>
              <a:t>( potassium mercuric iodide).</a:t>
            </a:r>
            <a:endParaRPr lang="ar-IQ" sz="3600" dirty="0">
              <a:latin typeface="Lucida Sans Unicode"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5719"/>
          </a:xfrm>
        </p:spPr>
        <p:txBody>
          <a:bodyPr>
            <a:normAutofit fontScale="90000"/>
          </a:bodyPr>
          <a:lstStyle/>
          <a:p>
            <a:endParaRPr lang="ar-IQ" dirty="0"/>
          </a:p>
        </p:txBody>
      </p:sp>
      <p:sp>
        <p:nvSpPr>
          <p:cNvPr id="3" name="Content Placeholder 2"/>
          <p:cNvSpPr>
            <a:spLocks noGrp="1"/>
          </p:cNvSpPr>
          <p:nvPr>
            <p:ph sz="quarter" idx="1"/>
          </p:nvPr>
        </p:nvSpPr>
        <p:spPr>
          <a:xfrm>
            <a:off x="914400" y="285728"/>
            <a:ext cx="7772400" cy="5734072"/>
          </a:xfrm>
        </p:spPr>
        <p:txBody>
          <a:bodyPr>
            <a:normAutofit fontScale="92500" lnSpcReduction="20000"/>
          </a:bodyPr>
          <a:lstStyle/>
          <a:p>
            <a:pPr algn="l" rtl="0">
              <a:buNone/>
            </a:pPr>
            <a:r>
              <a:rPr lang="en-US" sz="3600" dirty="0" smtClean="0">
                <a:solidFill>
                  <a:schemeClr val="accent1">
                    <a:lumMod val="75000"/>
                  </a:schemeClr>
                </a:solidFill>
                <a:latin typeface="Lucida Sans Unicode" pitchFamily="34" charset="0"/>
                <a:cs typeface="Lucida Sans Unicode" pitchFamily="34" charset="0"/>
              </a:rPr>
              <a:t>3- </a:t>
            </a:r>
            <a:r>
              <a:rPr lang="en-US" sz="3600" dirty="0" err="1" smtClean="0">
                <a:solidFill>
                  <a:srgbClr val="FF0000"/>
                </a:solidFill>
                <a:latin typeface="Lucida Sans Unicode" pitchFamily="34" charset="0"/>
                <a:cs typeface="Lucida Sans Unicode" pitchFamily="34" charset="0"/>
              </a:rPr>
              <a:t>dragendroff’s</a:t>
            </a:r>
            <a:r>
              <a:rPr lang="en-US" sz="3600" dirty="0" smtClean="0">
                <a:solidFill>
                  <a:srgbClr val="FF0000"/>
                </a:solidFill>
                <a:latin typeface="Lucida Sans Unicode" pitchFamily="34" charset="0"/>
                <a:cs typeface="Lucida Sans Unicode" pitchFamily="34" charset="0"/>
              </a:rPr>
              <a:t> reagent </a:t>
            </a:r>
            <a:r>
              <a:rPr lang="en-US" sz="3600" dirty="0" smtClean="0">
                <a:latin typeface="Lucida Sans Unicode" pitchFamily="34" charset="0"/>
                <a:cs typeface="Lucida Sans Unicode" pitchFamily="34" charset="0"/>
              </a:rPr>
              <a:t>( potassium bismuth iodide).</a:t>
            </a:r>
          </a:p>
          <a:p>
            <a:pPr algn="l" rtl="0">
              <a:buNone/>
            </a:pPr>
            <a:endParaRPr lang="en-US" sz="3600" dirty="0" smtClean="0">
              <a:solidFill>
                <a:schemeClr val="accent1">
                  <a:lumMod val="75000"/>
                </a:schemeClr>
              </a:solidFill>
              <a:latin typeface="Lucida Sans Unicode" pitchFamily="34" charset="0"/>
              <a:cs typeface="Lucida Sans Unicode" pitchFamily="34" charset="0"/>
            </a:endParaRPr>
          </a:p>
          <a:p>
            <a:pPr algn="l" rtl="0">
              <a:buNone/>
            </a:pPr>
            <a:r>
              <a:rPr lang="en-US" sz="3600" dirty="0" smtClean="0">
                <a:solidFill>
                  <a:schemeClr val="accent1">
                    <a:lumMod val="75000"/>
                  </a:schemeClr>
                </a:solidFill>
                <a:latin typeface="Lucida Sans Unicode" pitchFamily="34" charset="0"/>
                <a:cs typeface="Lucida Sans Unicode" pitchFamily="34" charset="0"/>
              </a:rPr>
              <a:t>4- </a:t>
            </a:r>
            <a:r>
              <a:rPr lang="en-US" sz="3600" dirty="0" smtClean="0">
                <a:latin typeface="Lucida Sans Unicode" pitchFamily="34" charset="0"/>
                <a:cs typeface="Lucida Sans Unicode" pitchFamily="34" charset="0"/>
              </a:rPr>
              <a:t>Some of the alkaloids did not give precipitate with these reagents like </a:t>
            </a:r>
            <a:r>
              <a:rPr lang="en-US" sz="3600" dirty="0" err="1" smtClean="0">
                <a:latin typeface="Lucida Sans Unicode" pitchFamily="34" charset="0"/>
                <a:cs typeface="Lucida Sans Unicode" pitchFamily="34" charset="0"/>
              </a:rPr>
              <a:t>caffiene</a:t>
            </a:r>
            <a:r>
              <a:rPr lang="en-US" sz="3600" dirty="0" smtClean="0">
                <a:latin typeface="Lucida Sans Unicode" pitchFamily="34" charset="0"/>
                <a:cs typeface="Lucida Sans Unicode" pitchFamily="34" charset="0"/>
              </a:rPr>
              <a:t> so we use a specific test ( </a:t>
            </a:r>
            <a:r>
              <a:rPr lang="en-US" sz="3600" dirty="0" err="1" smtClean="0">
                <a:solidFill>
                  <a:srgbClr val="FF0000"/>
                </a:solidFill>
                <a:latin typeface="Lucida Sans Unicode" pitchFamily="34" charset="0"/>
                <a:cs typeface="Lucida Sans Unicode" pitchFamily="34" charset="0"/>
              </a:rPr>
              <a:t>muroxide</a:t>
            </a:r>
            <a:r>
              <a:rPr lang="en-US" sz="3600" dirty="0" smtClean="0">
                <a:solidFill>
                  <a:srgbClr val="FF0000"/>
                </a:solidFill>
                <a:latin typeface="Lucida Sans Unicode" pitchFamily="34" charset="0"/>
                <a:cs typeface="Lucida Sans Unicode" pitchFamily="34" charset="0"/>
              </a:rPr>
              <a:t> test</a:t>
            </a:r>
            <a:r>
              <a:rPr lang="en-US" sz="3600" dirty="0" smtClean="0">
                <a:latin typeface="Lucida Sans Unicode" pitchFamily="34" charset="0"/>
                <a:cs typeface="Lucida Sans Unicode" pitchFamily="34" charset="0"/>
              </a:rPr>
              <a:t>).</a:t>
            </a:r>
          </a:p>
          <a:p>
            <a:pPr algn="l" rtl="0">
              <a:buNone/>
            </a:pPr>
            <a:endParaRPr lang="en-US" sz="3600" dirty="0" smtClean="0">
              <a:solidFill>
                <a:schemeClr val="accent1">
                  <a:lumMod val="75000"/>
                </a:schemeClr>
              </a:solidFill>
              <a:latin typeface="Lucida Sans Unicode" pitchFamily="34" charset="0"/>
              <a:cs typeface="Lucida Sans Unicode" pitchFamily="34" charset="0"/>
            </a:endParaRPr>
          </a:p>
          <a:p>
            <a:pPr algn="l" rtl="0">
              <a:buNone/>
            </a:pPr>
            <a:r>
              <a:rPr lang="en-US" sz="3600" dirty="0" smtClean="0">
                <a:latin typeface="Lucida Sans Unicode" pitchFamily="34" charset="0"/>
                <a:cs typeface="Lucida Sans Unicode" pitchFamily="34" charset="0"/>
              </a:rPr>
              <a:t>Modern </a:t>
            </a:r>
            <a:r>
              <a:rPr lang="en-US" sz="3600" dirty="0" err="1" smtClean="0">
                <a:latin typeface="Lucida Sans Unicode" pitchFamily="34" charset="0"/>
                <a:cs typeface="Lucida Sans Unicode" pitchFamily="34" charset="0"/>
              </a:rPr>
              <a:t>phytochemistry</a:t>
            </a:r>
            <a:r>
              <a:rPr lang="en-US" sz="3600" dirty="0" smtClean="0">
                <a:latin typeface="Lucida Sans Unicode" pitchFamily="34" charset="0"/>
                <a:cs typeface="Lucida Sans Unicode" pitchFamily="34" charset="0"/>
              </a:rPr>
              <a:t> used </a:t>
            </a:r>
            <a:r>
              <a:rPr lang="en-US" sz="3600" dirty="0" smtClean="0">
                <a:solidFill>
                  <a:srgbClr val="FF0000"/>
                </a:solidFill>
                <a:latin typeface="Lucida Sans Unicode" pitchFamily="34" charset="0"/>
                <a:cs typeface="Lucida Sans Unicode" pitchFamily="34" charset="0"/>
              </a:rPr>
              <a:t>TLC</a:t>
            </a:r>
            <a:r>
              <a:rPr lang="en-US" sz="3600" dirty="0" smtClean="0">
                <a:latin typeface="Lucida Sans Unicode" pitchFamily="34" charset="0"/>
                <a:cs typeface="Lucida Sans Unicode" pitchFamily="34" charset="0"/>
              </a:rPr>
              <a:t> with a marker from </a:t>
            </a:r>
            <a:r>
              <a:rPr lang="en-US" sz="3600" dirty="0" err="1" smtClean="0">
                <a:latin typeface="Lucida Sans Unicode" pitchFamily="34" charset="0"/>
                <a:cs typeface="Lucida Sans Unicode" pitchFamily="34" charset="0"/>
              </a:rPr>
              <a:t>standered</a:t>
            </a:r>
            <a:r>
              <a:rPr lang="en-US" sz="3600" dirty="0" smtClean="0">
                <a:latin typeface="Lucida Sans Unicode" pitchFamily="34" charset="0"/>
                <a:cs typeface="Lucida Sans Unicode" pitchFamily="34" charset="0"/>
              </a:rPr>
              <a:t> alkaloids to detect the presence of alkaloids in plants.</a:t>
            </a:r>
            <a:endParaRPr lang="ar-IQ" sz="3600" dirty="0">
              <a:latin typeface="Lucida Sans Unicode"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Biosynthesis of alkaloids</a:t>
            </a:r>
            <a:endParaRPr lang="ar-IQ" dirty="0">
              <a:solidFill>
                <a:schemeClr val="accent1"/>
              </a:solidFill>
            </a:endParaRPr>
          </a:p>
        </p:txBody>
      </p:sp>
      <p:sp>
        <p:nvSpPr>
          <p:cNvPr id="3" name="Content Placeholder 2"/>
          <p:cNvSpPr>
            <a:spLocks noGrp="1"/>
          </p:cNvSpPr>
          <p:nvPr>
            <p:ph sz="quarter" idx="1"/>
          </p:nvPr>
        </p:nvSpPr>
        <p:spPr/>
        <p:txBody>
          <a:bodyPr>
            <a:normAutofit/>
          </a:bodyPr>
          <a:lstStyle/>
          <a:p>
            <a:pPr algn="l" rtl="0"/>
            <a:r>
              <a:rPr lang="en-US" sz="3200" dirty="0" err="1" smtClean="0">
                <a:latin typeface="Lucida Sans Unicode" pitchFamily="34" charset="0"/>
                <a:cs typeface="Lucida Sans Unicode" pitchFamily="34" charset="0"/>
              </a:rPr>
              <a:t>Shikimate</a:t>
            </a:r>
            <a:r>
              <a:rPr lang="en-US" sz="3200" dirty="0" smtClean="0">
                <a:latin typeface="Lucida Sans Unicode" pitchFamily="34" charset="0"/>
                <a:cs typeface="Lucida Sans Unicode" pitchFamily="34" charset="0"/>
              </a:rPr>
              <a:t> and acetate pathways are the sources of amino acids which are the sources of alkaloids. </a:t>
            </a:r>
          </a:p>
          <a:p>
            <a:pPr algn="l" rtl="0"/>
            <a:endParaRPr lang="en-US" sz="3200" dirty="0" smtClean="0">
              <a:latin typeface="Lucida Sans Unicode" pitchFamily="34" charset="0"/>
              <a:cs typeface="Lucida Sans Unicode" pitchFamily="34" charset="0"/>
            </a:endParaRPr>
          </a:p>
          <a:p>
            <a:pPr algn="l" rtl="0"/>
            <a:r>
              <a:rPr lang="en-US" sz="3200" dirty="0" smtClean="0">
                <a:latin typeface="Lucida Sans Unicode" pitchFamily="34" charset="0"/>
                <a:cs typeface="Lucida Sans Unicode" pitchFamily="34" charset="0"/>
              </a:rPr>
              <a:t>In general alkaloids form by a </a:t>
            </a:r>
            <a:r>
              <a:rPr lang="en-US" sz="3200" dirty="0" err="1" smtClean="0">
                <a:latin typeface="Lucida Sans Unicode" pitchFamily="34" charset="0"/>
                <a:cs typeface="Lucida Sans Unicode" pitchFamily="34" charset="0"/>
              </a:rPr>
              <a:t>Mannich</a:t>
            </a:r>
            <a:r>
              <a:rPr lang="en-US" sz="3200" dirty="0" smtClean="0">
                <a:latin typeface="Lucida Sans Unicode" pitchFamily="34" charset="0"/>
                <a:cs typeface="Lucida Sans Unicode" pitchFamily="34" charset="0"/>
              </a:rPr>
              <a:t> like condensation between Schiff base (</a:t>
            </a:r>
            <a:r>
              <a:rPr lang="en-US" sz="3200" dirty="0" err="1" smtClean="0">
                <a:latin typeface="Lucida Sans Unicode" pitchFamily="34" charset="0"/>
                <a:cs typeface="Lucida Sans Unicode" pitchFamily="34" charset="0"/>
              </a:rPr>
              <a:t>imine</a:t>
            </a:r>
            <a:r>
              <a:rPr lang="en-US" sz="3200" dirty="0" smtClean="0">
                <a:latin typeface="Lucida Sans Unicode" pitchFamily="34" charset="0"/>
                <a:cs typeface="Lucida Sans Unicode" pitchFamily="34" charset="0"/>
              </a:rPr>
              <a:t>) and </a:t>
            </a:r>
            <a:r>
              <a:rPr lang="en-US" sz="3200" dirty="0" err="1" smtClean="0">
                <a:latin typeface="Lucida Sans Unicode" pitchFamily="34" charset="0"/>
                <a:cs typeface="Lucida Sans Unicode" pitchFamily="34" charset="0"/>
              </a:rPr>
              <a:t>carbanion</a:t>
            </a:r>
            <a:r>
              <a:rPr lang="en-US" sz="3200" dirty="0" smtClean="0">
                <a:latin typeface="Lucida Sans Unicode" pitchFamily="34" charset="0"/>
                <a:cs typeface="Lucida Sans Unicode" pitchFamily="34" charset="0"/>
              </a:rPr>
              <a:t>.</a:t>
            </a:r>
            <a:endParaRPr lang="ar-IQ" sz="3200" dirty="0">
              <a:latin typeface="Lucida Sans Unicode"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5719"/>
          </a:xfrm>
        </p:spPr>
        <p:txBody>
          <a:bodyPr>
            <a:normAutofit fontScale="90000"/>
          </a:bodyPr>
          <a:lstStyle/>
          <a:p>
            <a:endParaRPr lang="ar-IQ" dirty="0"/>
          </a:p>
        </p:txBody>
      </p:sp>
      <p:pic>
        <p:nvPicPr>
          <p:cNvPr id="4" name="Content Placeholder 3" descr="Untitled.png"/>
          <p:cNvPicPr>
            <a:picLocks noGrp="1" noChangeAspect="1"/>
          </p:cNvPicPr>
          <p:nvPr>
            <p:ph sz="quarter" idx="1"/>
          </p:nvPr>
        </p:nvPicPr>
        <p:blipFill>
          <a:blip r:embed="rId2"/>
          <a:stretch>
            <a:fillRect/>
          </a:stretch>
        </p:blipFill>
        <p:spPr>
          <a:xfrm>
            <a:off x="307897" y="357167"/>
            <a:ext cx="8836103" cy="6500834"/>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276</TotalTime>
  <Words>420</Words>
  <Application>Microsoft Office PowerPoint</Application>
  <PresentationFormat>عرض على الشاشة (3:4)‏</PresentationFormat>
  <Paragraphs>39</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Equity</vt:lpstr>
      <vt:lpstr>Pharmacognosy lec 2</vt:lpstr>
      <vt:lpstr>Chemistry of alkaloids</vt:lpstr>
      <vt:lpstr>الشريحة 3</vt:lpstr>
      <vt:lpstr>الشريحة 4</vt:lpstr>
      <vt:lpstr>الشريحة 5</vt:lpstr>
      <vt:lpstr>Identification of alkaloids</vt:lpstr>
      <vt:lpstr>الشريحة 7</vt:lpstr>
      <vt:lpstr>Biosynthesis of alkaloids</vt:lpstr>
      <vt:lpstr>الشريحة 9</vt:lpstr>
      <vt:lpstr>Thank you for listening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Pharmacognosy lec 2</dc:title>
  <dc:creator>First Processor</dc:creator>
  <cp:lastModifiedBy>thamer</cp:lastModifiedBy>
  <cp:revision>30</cp:revision>
  <dcterms:created xsi:type="dcterms:W3CDTF">2016-02-20T17:58:19Z</dcterms:created>
  <dcterms:modified xsi:type="dcterms:W3CDTF">2018-12-23T13:39:53Z</dcterms:modified>
</cp:coreProperties>
</file>