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68" r:id="rId4"/>
    <p:sldId id="26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56" d="100"/>
          <a:sy n="56" d="100"/>
        </p:scale>
        <p:origin x="-1776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69BE9A-E1B3-4AA5-9021-544760ED320B}" type="datetimeFigureOut">
              <a:rPr lang="ar-IQ" smtClean="0"/>
              <a:pPr/>
              <a:t>23/05/1438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0FB7757-28C9-4F9B-9862-67DAF43AC368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6600" dirty="0" err="1" smtClean="0">
                <a:solidFill>
                  <a:schemeClr val="tx2">
                    <a:lumMod val="50000"/>
                  </a:schemeClr>
                </a:solidFill>
              </a:rPr>
              <a:t>Pharmacogosy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7300" dirty="0" err="1" smtClean="0">
                <a:solidFill>
                  <a:srgbClr val="FF0000"/>
                </a:solidFill>
              </a:rPr>
              <a:t>Lec</a:t>
            </a:r>
            <a:r>
              <a:rPr lang="en-US" sz="7300" dirty="0" smtClean="0">
                <a:solidFill>
                  <a:srgbClr val="FF0000"/>
                </a:solidFill>
              </a:rPr>
              <a:t>. 1</a:t>
            </a:r>
            <a:endParaRPr lang="ar-IQ" sz="73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dirty="0" smtClean="0">
                <a:solidFill>
                  <a:schemeClr val="tx2">
                    <a:lumMod val="50000"/>
                  </a:schemeClr>
                </a:solidFill>
              </a:rPr>
              <a:t>Alkaloids</a:t>
            </a:r>
            <a:endParaRPr lang="ar-IQ" sz="6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pPr algn="l" rtl="0">
              <a:buNone/>
            </a:pP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l" rtl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6-</a:t>
            </a:r>
            <a:r>
              <a:rPr lang="en-US" dirty="0" smtClean="0"/>
              <a:t> </a:t>
            </a:r>
            <a:r>
              <a:rPr lang="en-US" dirty="0" err="1" smtClean="0"/>
              <a:t>isoquinoline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7-</a:t>
            </a:r>
            <a:r>
              <a:rPr lang="en-US" dirty="0" smtClean="0"/>
              <a:t> </a:t>
            </a:r>
            <a:r>
              <a:rPr lang="en-US" dirty="0" err="1" smtClean="0"/>
              <a:t>aprophine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8-</a:t>
            </a:r>
            <a:r>
              <a:rPr lang="en-US" dirty="0" smtClean="0"/>
              <a:t> </a:t>
            </a:r>
            <a:r>
              <a:rPr lang="en-US" dirty="0" err="1" smtClean="0"/>
              <a:t>norlupinane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9-</a:t>
            </a:r>
            <a:r>
              <a:rPr lang="en-US" dirty="0" smtClean="0"/>
              <a:t> </a:t>
            </a:r>
            <a:r>
              <a:rPr lang="en-US" dirty="0" err="1" smtClean="0"/>
              <a:t>indole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10-</a:t>
            </a:r>
            <a:r>
              <a:rPr lang="en-US" dirty="0" smtClean="0"/>
              <a:t> </a:t>
            </a:r>
            <a:r>
              <a:rPr lang="en-US" dirty="0" err="1" smtClean="0"/>
              <a:t>indolizidine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11-</a:t>
            </a:r>
            <a:r>
              <a:rPr lang="en-US" dirty="0" smtClean="0"/>
              <a:t> </a:t>
            </a:r>
            <a:r>
              <a:rPr lang="en-US" dirty="0" err="1" smtClean="0"/>
              <a:t>imidazole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12-</a:t>
            </a:r>
            <a:r>
              <a:rPr lang="en-US" dirty="0" smtClean="0"/>
              <a:t> </a:t>
            </a:r>
            <a:r>
              <a:rPr lang="en-US" dirty="0" err="1" smtClean="0"/>
              <a:t>purine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13-</a:t>
            </a:r>
            <a:r>
              <a:rPr lang="en-US" dirty="0" smtClean="0"/>
              <a:t> steroids.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14-</a:t>
            </a:r>
            <a:r>
              <a:rPr lang="en-US" dirty="0" smtClean="0"/>
              <a:t> </a:t>
            </a:r>
            <a:r>
              <a:rPr lang="en-US" dirty="0" err="1" smtClean="0"/>
              <a:t>terpenoid</a:t>
            </a: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pic>
        <p:nvPicPr>
          <p:cNvPr id="21" name="Picture 20" descr="imidazo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571480"/>
            <a:ext cx="928694" cy="1714512"/>
          </a:xfrm>
          <a:prstGeom prst="rect">
            <a:avLst/>
          </a:prstGeom>
        </p:spPr>
      </p:pic>
      <p:pic>
        <p:nvPicPr>
          <p:cNvPr id="22" name="Picture 21" descr="indo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2928934"/>
            <a:ext cx="1432560" cy="1219200"/>
          </a:xfrm>
          <a:prstGeom prst="rect">
            <a:avLst/>
          </a:prstGeom>
        </p:spPr>
      </p:pic>
      <p:pic>
        <p:nvPicPr>
          <p:cNvPr id="23" name="Picture 22" descr="indolizidin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6578" y="3214686"/>
            <a:ext cx="1428760" cy="857256"/>
          </a:xfrm>
          <a:prstGeom prst="rect">
            <a:avLst/>
          </a:prstGeom>
        </p:spPr>
      </p:pic>
      <p:pic>
        <p:nvPicPr>
          <p:cNvPr id="24" name="Picture 23" descr="isoquinolin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4810" y="4572008"/>
            <a:ext cx="1767840" cy="1066800"/>
          </a:xfrm>
          <a:prstGeom prst="rect">
            <a:avLst/>
          </a:prstGeom>
        </p:spPr>
      </p:pic>
      <p:pic>
        <p:nvPicPr>
          <p:cNvPr id="26" name="Picture 25" descr="piperidin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4546" y="714356"/>
            <a:ext cx="785818" cy="1000132"/>
          </a:xfrm>
          <a:prstGeom prst="rect">
            <a:avLst/>
          </a:prstGeom>
        </p:spPr>
      </p:pic>
      <p:pic>
        <p:nvPicPr>
          <p:cNvPr id="28" name="Picture 27" descr="pyridin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348" y="500042"/>
            <a:ext cx="960120" cy="1219200"/>
          </a:xfrm>
          <a:prstGeom prst="rect">
            <a:avLst/>
          </a:prstGeom>
        </p:spPr>
      </p:pic>
      <p:pic>
        <p:nvPicPr>
          <p:cNvPr id="29" name="Picture 28" descr="pyrrol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3108" y="2428868"/>
            <a:ext cx="891540" cy="1219200"/>
          </a:xfrm>
          <a:prstGeom prst="rect">
            <a:avLst/>
          </a:prstGeom>
        </p:spPr>
      </p:pic>
      <p:pic>
        <p:nvPicPr>
          <p:cNvPr id="33" name="Picture 32" descr="pyrrolidin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4348" y="2357430"/>
            <a:ext cx="857256" cy="1500198"/>
          </a:xfrm>
          <a:prstGeom prst="rect">
            <a:avLst/>
          </a:prstGeom>
        </p:spPr>
      </p:pic>
      <p:pic>
        <p:nvPicPr>
          <p:cNvPr id="35" name="Picture 34" descr="quinoline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8662" y="4429132"/>
            <a:ext cx="1767840" cy="114300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642910" y="1857364"/>
            <a:ext cx="109677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pyridine</a:t>
            </a:r>
            <a:endParaRPr lang="ar-IQ" dirty="0"/>
          </a:p>
        </p:txBody>
      </p:sp>
      <p:sp>
        <p:nvSpPr>
          <p:cNvPr id="40" name="TextBox 39"/>
          <p:cNvSpPr txBox="1"/>
          <p:nvPr/>
        </p:nvSpPr>
        <p:spPr>
          <a:xfrm>
            <a:off x="1928794" y="1857364"/>
            <a:ext cx="131799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piperidine</a:t>
            </a:r>
            <a:endParaRPr lang="ar-IQ" dirty="0"/>
          </a:p>
        </p:txBody>
      </p:sp>
      <p:sp>
        <p:nvSpPr>
          <p:cNvPr id="41" name="TextBox 40"/>
          <p:cNvSpPr txBox="1"/>
          <p:nvPr/>
        </p:nvSpPr>
        <p:spPr>
          <a:xfrm>
            <a:off x="4143372" y="1857364"/>
            <a:ext cx="16001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pyrrolizidine</a:t>
            </a:r>
            <a:endParaRPr lang="ar-IQ" dirty="0"/>
          </a:p>
        </p:txBody>
      </p:sp>
      <p:sp>
        <p:nvSpPr>
          <p:cNvPr id="42" name="TextBox 41"/>
          <p:cNvSpPr txBox="1"/>
          <p:nvPr/>
        </p:nvSpPr>
        <p:spPr>
          <a:xfrm>
            <a:off x="2143108" y="3857628"/>
            <a:ext cx="97655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pyrrole</a:t>
            </a:r>
            <a:endParaRPr lang="ar-IQ" dirty="0"/>
          </a:p>
        </p:txBody>
      </p:sp>
      <p:sp>
        <p:nvSpPr>
          <p:cNvPr id="43" name="TextBox 42"/>
          <p:cNvSpPr txBox="1"/>
          <p:nvPr/>
        </p:nvSpPr>
        <p:spPr>
          <a:xfrm>
            <a:off x="428596" y="3857628"/>
            <a:ext cx="139974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pyrrolidine</a:t>
            </a:r>
            <a:endParaRPr lang="ar-IQ" dirty="0"/>
          </a:p>
        </p:txBody>
      </p:sp>
      <p:sp>
        <p:nvSpPr>
          <p:cNvPr id="44" name="TextBox 43"/>
          <p:cNvSpPr txBox="1"/>
          <p:nvPr/>
        </p:nvSpPr>
        <p:spPr>
          <a:xfrm>
            <a:off x="6858016" y="4214818"/>
            <a:ext cx="150073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indolizidine</a:t>
            </a:r>
            <a:endParaRPr lang="ar-IQ" dirty="0"/>
          </a:p>
        </p:txBody>
      </p:sp>
      <p:sp>
        <p:nvSpPr>
          <p:cNvPr id="45" name="TextBox 44"/>
          <p:cNvSpPr txBox="1"/>
          <p:nvPr/>
        </p:nvSpPr>
        <p:spPr>
          <a:xfrm>
            <a:off x="1142976" y="5643578"/>
            <a:ext cx="122982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quinoline</a:t>
            </a:r>
            <a:endParaRPr lang="ar-IQ" dirty="0"/>
          </a:p>
        </p:txBody>
      </p:sp>
      <p:sp>
        <p:nvSpPr>
          <p:cNvPr id="46" name="TextBox 45"/>
          <p:cNvSpPr txBox="1"/>
          <p:nvPr/>
        </p:nvSpPr>
        <p:spPr>
          <a:xfrm>
            <a:off x="4286248" y="5715016"/>
            <a:ext cx="155523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isoquinoline</a:t>
            </a:r>
            <a:endParaRPr lang="ar-IQ" dirty="0"/>
          </a:p>
        </p:txBody>
      </p:sp>
      <p:pic>
        <p:nvPicPr>
          <p:cNvPr id="49" name="Content Placeholder 48" descr="pyrrolizidine.png"/>
          <p:cNvPicPr>
            <a:picLocks noGrp="1" noChangeAspect="1"/>
          </p:cNvPicPr>
          <p:nvPr>
            <p:ph idx="1"/>
          </p:nvPr>
        </p:nvPicPr>
        <p:blipFill>
          <a:blip r:embed="rId11"/>
          <a:stretch>
            <a:fillRect/>
          </a:stretch>
        </p:blipFill>
        <p:spPr>
          <a:xfrm>
            <a:off x="3929058" y="642918"/>
            <a:ext cx="2000264" cy="1135384"/>
          </a:xfrm>
        </p:spPr>
      </p:pic>
      <p:sp>
        <p:nvSpPr>
          <p:cNvPr id="48" name="TextBox 47"/>
          <p:cNvSpPr txBox="1"/>
          <p:nvPr/>
        </p:nvSpPr>
        <p:spPr>
          <a:xfrm>
            <a:off x="4643438" y="4071942"/>
            <a:ext cx="87716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indole</a:t>
            </a:r>
            <a:endParaRPr lang="ar-IQ" dirty="0"/>
          </a:p>
        </p:txBody>
      </p:sp>
      <p:sp>
        <p:nvSpPr>
          <p:cNvPr id="50" name="TextBox 49"/>
          <p:cNvSpPr txBox="1"/>
          <p:nvPr/>
        </p:nvSpPr>
        <p:spPr>
          <a:xfrm>
            <a:off x="6858016" y="2500306"/>
            <a:ext cx="127791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imidazole</a:t>
            </a:r>
            <a:endParaRPr lang="ar-IQ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49291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 should know the skeletal type but not the individual structure </a:t>
            </a:r>
            <a:endParaRPr lang="ar-IQ" dirty="0"/>
          </a:p>
        </p:txBody>
      </p:sp>
      <p:pic>
        <p:nvPicPr>
          <p:cNvPr id="4" name="Content Placeholder 3" descr="steroi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785794"/>
            <a:ext cx="2293620" cy="1272540"/>
          </a:xfrm>
          <a:prstGeom prst="rect">
            <a:avLst/>
          </a:prstGeom>
        </p:spPr>
      </p:pic>
      <p:pic>
        <p:nvPicPr>
          <p:cNvPr id="6" name="Picture 5" descr="tropan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642918"/>
            <a:ext cx="1219200" cy="16459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15140" y="2357430"/>
            <a:ext cx="10518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tropane</a:t>
            </a:r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1071538" y="2357430"/>
            <a:ext cx="96532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steroid</a:t>
            </a:r>
            <a:endParaRPr lang="ar-IQ" dirty="0"/>
          </a:p>
        </p:txBody>
      </p:sp>
      <p:pic>
        <p:nvPicPr>
          <p:cNvPr id="9" name="Content Placeholder 19" descr="Aporphin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058" y="857232"/>
            <a:ext cx="1219200" cy="1409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929058" y="2357430"/>
            <a:ext cx="132119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aporphine</a:t>
            </a:r>
            <a:endParaRPr lang="ar-IQ" dirty="0"/>
          </a:p>
        </p:txBody>
      </p:sp>
      <p:pic>
        <p:nvPicPr>
          <p:cNvPr id="11" name="Picture 10" descr="norlupinan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10" y="3071810"/>
            <a:ext cx="2071702" cy="114300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57224" y="4286256"/>
            <a:ext cx="152798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norlupinane</a:t>
            </a:r>
            <a:endParaRPr lang="ar-IQ" dirty="0"/>
          </a:p>
        </p:txBody>
      </p:sp>
      <p:pic>
        <p:nvPicPr>
          <p:cNvPr id="13" name="Picture 12" descr="purin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2066" y="2714620"/>
            <a:ext cx="1714512" cy="150019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214942" y="4286256"/>
            <a:ext cx="9060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purine</a:t>
            </a:r>
            <a:endParaRPr lang="ar-IQ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</a:t>
            </a:r>
            <a:r>
              <a:rPr lang="en-US" dirty="0" err="1" smtClean="0"/>
              <a:t>listining</a:t>
            </a: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The end</a:t>
            </a:r>
            <a:endParaRPr lang="ar-IQ" sz="5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u="sng" dirty="0" smtClean="0"/>
              <a:t>Alkaloids</a:t>
            </a:r>
            <a:endParaRPr lang="ar-IQ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u="sng" dirty="0" smtClean="0">
                <a:solidFill>
                  <a:srgbClr val="FF0000"/>
                </a:solidFill>
              </a:rPr>
              <a:t>Definition:-</a:t>
            </a:r>
          </a:p>
          <a:p>
            <a:pPr algn="l" rtl="0"/>
            <a:r>
              <a:rPr lang="en-US" dirty="0" smtClean="0"/>
              <a:t>Alkaloids are natural compounds display an </a:t>
            </a:r>
            <a:r>
              <a:rPr lang="en-US" dirty="0" err="1" smtClean="0"/>
              <a:t>expceptionally</a:t>
            </a:r>
            <a:r>
              <a:rPr lang="en-US" dirty="0" smtClean="0"/>
              <a:t> wide array of biological activities and have a wide distribution , being present in plants, fungi, bacteria, insects, marine, animal and man.</a:t>
            </a:r>
          </a:p>
          <a:p>
            <a:pPr algn="l" rtl="0"/>
            <a:r>
              <a:rPr lang="en-US" dirty="0" smtClean="0"/>
              <a:t>Many drugs and poisons are alkaloids and many are well-known, such as:-</a:t>
            </a:r>
          </a:p>
          <a:p>
            <a:pPr algn="l" rtl="0"/>
            <a:r>
              <a:rPr lang="en-US" dirty="0" smtClean="0"/>
              <a:t>Morphine, codeine, strychnine, nicotine, and cocaine.</a:t>
            </a:r>
            <a:endParaRPr lang="ar-IQ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In the plants kingdom, the alkaloids appear to have a restricted distribution in certain families and genera.</a:t>
            </a:r>
          </a:p>
          <a:p>
            <a:pPr algn="l" rtl="0"/>
            <a:r>
              <a:rPr lang="en-US" dirty="0" smtClean="0"/>
              <a:t>Among the angiosperms, the </a:t>
            </a:r>
            <a:r>
              <a:rPr lang="en-US" dirty="0" err="1" smtClean="0"/>
              <a:t>Apocyanaceae</a:t>
            </a:r>
            <a:r>
              <a:rPr lang="en-US" dirty="0" smtClean="0"/>
              <a:t>, </a:t>
            </a:r>
            <a:r>
              <a:rPr lang="en-US" dirty="0" err="1" smtClean="0"/>
              <a:t>Papaveraceae</a:t>
            </a:r>
            <a:r>
              <a:rPr lang="en-US" dirty="0" smtClean="0"/>
              <a:t>, </a:t>
            </a:r>
            <a:r>
              <a:rPr lang="en-US" dirty="0" err="1" smtClean="0"/>
              <a:t>Ranunculaceae</a:t>
            </a:r>
            <a:r>
              <a:rPr lang="en-US" dirty="0" smtClean="0"/>
              <a:t>, </a:t>
            </a:r>
            <a:r>
              <a:rPr lang="en-US" dirty="0" err="1" smtClean="0"/>
              <a:t>Rubiaceae</a:t>
            </a:r>
            <a:r>
              <a:rPr lang="en-US" dirty="0" smtClean="0"/>
              <a:t>, </a:t>
            </a:r>
            <a:r>
              <a:rPr lang="en-US" dirty="0" err="1" smtClean="0"/>
              <a:t>Solanaceae</a:t>
            </a:r>
            <a:r>
              <a:rPr lang="en-US" dirty="0" smtClean="0"/>
              <a:t>, and </a:t>
            </a:r>
            <a:r>
              <a:rPr lang="en-US" dirty="0" err="1" smtClean="0"/>
              <a:t>beberidaceae</a:t>
            </a:r>
            <a:r>
              <a:rPr lang="en-US" dirty="0" smtClean="0"/>
              <a:t> are outstanding for alkaloids-yielding plants.</a:t>
            </a:r>
          </a:p>
          <a:p>
            <a:pPr algn="l" rtl="0"/>
            <a:r>
              <a:rPr lang="en-US" dirty="0" smtClean="0"/>
              <a:t>Although it has been claimed that monocotyledons do not produce alkaloids, investigation indicate that the </a:t>
            </a:r>
            <a:r>
              <a:rPr lang="en-US" dirty="0" err="1" smtClean="0"/>
              <a:t>Amarylidaceae</a:t>
            </a:r>
            <a:r>
              <a:rPr lang="en-US" dirty="0" smtClean="0"/>
              <a:t> and </a:t>
            </a:r>
            <a:r>
              <a:rPr lang="en-US" dirty="0" err="1" smtClean="0"/>
              <a:t>Liliaceae</a:t>
            </a:r>
            <a:r>
              <a:rPr lang="en-US" dirty="0" smtClean="0"/>
              <a:t> are two of the most promising families in which to search for alkaloids- yielding plants. 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Ditribution</a:t>
            </a:r>
            <a:r>
              <a:rPr lang="en-US" dirty="0" smtClean="0"/>
              <a:t> of alkaloids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Specific alkaloids are ordinarily confined to specific plant families (</a:t>
            </a:r>
            <a:r>
              <a:rPr lang="en-US" dirty="0" err="1" smtClean="0"/>
              <a:t>hyoscyamine</a:t>
            </a:r>
            <a:r>
              <a:rPr lang="en-US" dirty="0" smtClean="0"/>
              <a:t> in </a:t>
            </a:r>
            <a:r>
              <a:rPr lang="en-US" dirty="0" err="1" smtClean="0"/>
              <a:t>Solanaceae</a:t>
            </a:r>
            <a:r>
              <a:rPr lang="en-US" dirty="0" smtClean="0"/>
              <a:t>, </a:t>
            </a:r>
            <a:r>
              <a:rPr lang="en-US" dirty="0" err="1" smtClean="0"/>
              <a:t>colchicine</a:t>
            </a:r>
            <a:r>
              <a:rPr lang="en-US" dirty="0" smtClean="0"/>
              <a:t> in </a:t>
            </a:r>
            <a:r>
              <a:rPr lang="en-US" dirty="0" err="1" smtClean="0"/>
              <a:t>Liliaceae</a:t>
            </a:r>
            <a:r>
              <a:rPr lang="en-US" dirty="0" smtClean="0"/>
              <a:t>).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There are an exception to this rule such as:-</a:t>
            </a:r>
          </a:p>
          <a:p>
            <a:pPr algn="l" rtl="0">
              <a:buNone/>
            </a:pPr>
            <a:endParaRPr lang="en-US" dirty="0" smtClean="0"/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Nicotine, which is found in a number of widely scattered plant families.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Ergot alkaloids in the fungus </a:t>
            </a:r>
            <a:r>
              <a:rPr lang="en-US" dirty="0" err="1" smtClean="0"/>
              <a:t>Claviceps</a:t>
            </a:r>
            <a:r>
              <a:rPr lang="en-US" dirty="0" smtClean="0"/>
              <a:t> </a:t>
            </a:r>
            <a:r>
              <a:rPr lang="en-US" dirty="0" err="1" smtClean="0"/>
              <a:t>pupurea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Alkaloids may occur in various parts of the plants</a:t>
            </a:r>
          </a:p>
          <a:p>
            <a:pPr algn="l" rtl="0">
              <a:buNone/>
            </a:pPr>
            <a:endParaRPr lang="en-US" dirty="0" smtClean="0"/>
          </a:p>
          <a:p>
            <a:pPr marL="624078" indent="-514350" algn="l" rtl="0">
              <a:buFont typeface="+mj-lt"/>
              <a:buAutoNum type="arabicParenR"/>
            </a:pPr>
            <a:r>
              <a:rPr lang="en-US" dirty="0" smtClean="0"/>
              <a:t>In seeds ( </a:t>
            </a:r>
            <a:r>
              <a:rPr lang="en-US" dirty="0" err="1" smtClean="0"/>
              <a:t>physostigma</a:t>
            </a:r>
            <a:r>
              <a:rPr lang="en-US" dirty="0" smtClean="0"/>
              <a:t>, areca).</a:t>
            </a:r>
          </a:p>
          <a:p>
            <a:pPr marL="624078" indent="-514350" algn="l" rtl="0">
              <a:buFont typeface="+mj-lt"/>
              <a:buAutoNum type="arabicParenR"/>
            </a:pPr>
            <a:r>
              <a:rPr lang="en-US" dirty="0" smtClean="0"/>
              <a:t>In underground stems ( </a:t>
            </a:r>
            <a:r>
              <a:rPr lang="en-US" dirty="0" err="1" smtClean="0"/>
              <a:t>sanguinaria</a:t>
            </a:r>
            <a:r>
              <a:rPr lang="en-US" dirty="0" smtClean="0"/>
              <a:t>).</a:t>
            </a:r>
          </a:p>
          <a:p>
            <a:pPr marL="624078" indent="-514350" algn="l" rtl="0">
              <a:buFont typeface="+mj-lt"/>
              <a:buAutoNum type="arabicParenR"/>
            </a:pPr>
            <a:r>
              <a:rPr lang="en-US" dirty="0" smtClean="0"/>
              <a:t>In roots ( belladonna root).</a:t>
            </a:r>
          </a:p>
          <a:p>
            <a:pPr marL="624078" indent="-514350" algn="l" rtl="0">
              <a:buFont typeface="+mj-lt"/>
              <a:buAutoNum type="arabicParenR"/>
            </a:pPr>
            <a:r>
              <a:rPr lang="en-US" dirty="0" smtClean="0"/>
              <a:t>In rhizome and root ( ipecac, </a:t>
            </a:r>
            <a:r>
              <a:rPr lang="en-US" dirty="0" err="1" smtClean="0"/>
              <a:t>hydrastic</a:t>
            </a:r>
            <a:r>
              <a:rPr lang="en-US" dirty="0" smtClean="0"/>
              <a:t>).</a:t>
            </a:r>
          </a:p>
          <a:p>
            <a:pPr marL="624078" indent="-514350" algn="l" rtl="0">
              <a:buFont typeface="+mj-lt"/>
              <a:buAutoNum type="arabicParenR"/>
            </a:pPr>
            <a:r>
              <a:rPr lang="en-US" dirty="0" smtClean="0"/>
              <a:t>In barks ( cinchona).</a:t>
            </a:r>
          </a:p>
          <a:p>
            <a:pPr marL="624078" indent="-514350" algn="l" rtl="0">
              <a:buFont typeface="+mj-lt"/>
              <a:buAutoNum type="arabicParenR"/>
            </a:pPr>
            <a:r>
              <a:rPr lang="en-US" dirty="0" smtClean="0"/>
              <a:t>They also found in fungi ( ergot).</a:t>
            </a:r>
          </a:p>
          <a:p>
            <a:pPr marL="624078" indent="-514350" algn="l" rtl="0">
              <a:buFont typeface="+mj-lt"/>
              <a:buAutoNum type="arabicParenR"/>
            </a:pP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From the generic name of the plant yielding them as atropine ( </a:t>
            </a:r>
            <a:r>
              <a:rPr lang="en-US" dirty="0" err="1" smtClean="0"/>
              <a:t>Atropa</a:t>
            </a:r>
            <a:r>
              <a:rPr lang="en-US" dirty="0" smtClean="0"/>
              <a:t> </a:t>
            </a:r>
            <a:r>
              <a:rPr lang="en-US" dirty="0" err="1" smtClean="0"/>
              <a:t>belladona</a:t>
            </a:r>
            <a:r>
              <a:rPr lang="en-US" dirty="0" smtClean="0"/>
              <a:t>).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From the specific name of the plant yielding them as </a:t>
            </a:r>
            <a:r>
              <a:rPr lang="en-US" dirty="0" err="1" smtClean="0"/>
              <a:t>belladonine</a:t>
            </a:r>
            <a:r>
              <a:rPr lang="en-US" dirty="0" smtClean="0"/>
              <a:t> ( </a:t>
            </a:r>
            <a:r>
              <a:rPr lang="en-US" dirty="0" err="1" smtClean="0"/>
              <a:t>Atropa</a:t>
            </a:r>
            <a:r>
              <a:rPr lang="en-US" dirty="0" smtClean="0"/>
              <a:t> </a:t>
            </a:r>
            <a:r>
              <a:rPr lang="en-US" dirty="0" err="1" smtClean="0"/>
              <a:t>belladona</a:t>
            </a:r>
            <a:r>
              <a:rPr lang="en-US" dirty="0" smtClean="0"/>
              <a:t>).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From the common name of the drug yielding them as ergotamine ( Ergot).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From their physiologic activity as emetine (Ipecac cause emesis).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From the discoverer as </a:t>
            </a:r>
            <a:r>
              <a:rPr lang="en-US" dirty="0" err="1" smtClean="0"/>
              <a:t>pelletrine</a:t>
            </a: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 of alkaloids</a:t>
            </a:r>
            <a:endParaRPr lang="ar-IQ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suffix</a:t>
            </a:r>
            <a:r>
              <a:rPr lang="en-US" dirty="0" smtClean="0"/>
              <a:t> is added sometimes to designate the alkaloids which are similar in structure but differ their </a:t>
            </a:r>
            <a:r>
              <a:rPr lang="en-US" dirty="0" err="1" smtClean="0"/>
              <a:t>stereochemitry</a:t>
            </a:r>
            <a:r>
              <a:rPr lang="en-US" dirty="0" smtClean="0"/>
              <a:t> . For example quinine and </a:t>
            </a:r>
            <a:r>
              <a:rPr lang="en-US" dirty="0" err="1" smtClean="0"/>
              <a:t>quinidine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prefix</a:t>
            </a:r>
            <a:r>
              <a:rPr lang="en-US" dirty="0" smtClean="0"/>
              <a:t> is added to designate alkaloids found in the same plant example </a:t>
            </a:r>
            <a:r>
              <a:rPr lang="en-US" dirty="0" err="1" smtClean="0"/>
              <a:t>hydroquinine</a:t>
            </a:r>
            <a:r>
              <a:rPr lang="en-US" dirty="0" smtClean="0"/>
              <a:t>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Alkaloids name should end with </a:t>
            </a:r>
            <a:r>
              <a:rPr lang="en-US" dirty="0" err="1" smtClean="0">
                <a:solidFill>
                  <a:srgbClr val="FF0000"/>
                </a:solidFill>
              </a:rPr>
              <a:t>ine</a:t>
            </a:r>
            <a:r>
              <a:rPr lang="en-US" dirty="0" smtClean="0"/>
              <a:t>.</a:t>
            </a:r>
          </a:p>
          <a:p>
            <a:pPr algn="l" rtl="0"/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True alkaloids ( characterized by a </a:t>
            </a:r>
            <a:r>
              <a:rPr lang="en-US" dirty="0" err="1" smtClean="0"/>
              <a:t>hetrocyclic</a:t>
            </a:r>
            <a:r>
              <a:rPr lang="en-US" dirty="0" smtClean="0"/>
              <a:t> ring with a nitrogen atom and are derived from amino acid).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Proto alkaloids ( characterized by absence of the heterocyclic ring but derived from amino acid).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Pseudo alkaloids (characterized by a heterocyclic ring with a nitrogen atom, but are not derived from amino acids)( steroidal alkaloids). 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alkaloids</a:t>
            </a:r>
            <a:endParaRPr lang="ar-IQ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/>
          <a:lstStyle/>
          <a:p>
            <a:pPr algn="l" rtl="0"/>
            <a:r>
              <a:rPr lang="en-US" dirty="0" smtClean="0"/>
              <a:t>In general the alkaloids </a:t>
            </a:r>
            <a:r>
              <a:rPr lang="en-US" smtClean="0"/>
              <a:t>are classified </a:t>
            </a:r>
            <a:r>
              <a:rPr lang="en-US" dirty="0" smtClean="0"/>
              <a:t>according to the chemical structure into two broad division:-</a:t>
            </a:r>
          </a:p>
          <a:p>
            <a:pPr marL="624078" indent="-514350" algn="l" rtl="0">
              <a:buFont typeface="+mj-lt"/>
              <a:buAutoNum type="alphaUcPeriod"/>
            </a:pPr>
            <a:r>
              <a:rPr lang="en-US" dirty="0" smtClean="0"/>
              <a:t>Non-</a:t>
            </a:r>
            <a:r>
              <a:rPr lang="en-US" dirty="0" err="1" smtClean="0"/>
              <a:t>hetrocyclic</a:t>
            </a:r>
            <a:r>
              <a:rPr lang="en-US" dirty="0" smtClean="0"/>
              <a:t> or a typical alkaloids or biological amines.</a:t>
            </a:r>
          </a:p>
          <a:p>
            <a:pPr marL="624078" indent="-514350" algn="l" rtl="0">
              <a:buFont typeface="+mj-lt"/>
              <a:buAutoNum type="alphaUcPeriod"/>
            </a:pPr>
            <a:r>
              <a:rPr lang="en-US" dirty="0" err="1" smtClean="0"/>
              <a:t>Hetrocyclic</a:t>
            </a:r>
            <a:r>
              <a:rPr lang="en-US" dirty="0" smtClean="0"/>
              <a:t> or typical alkaloids divided into 14 group according to their structure:-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err="1" smtClean="0"/>
              <a:t>Pyrrol</a:t>
            </a:r>
            <a:r>
              <a:rPr lang="en-US" dirty="0" smtClean="0"/>
              <a:t> and </a:t>
            </a:r>
            <a:r>
              <a:rPr lang="en-US" dirty="0" err="1" smtClean="0"/>
              <a:t>pyrrolidine</a:t>
            </a:r>
            <a:r>
              <a:rPr lang="en-US" dirty="0" smtClean="0"/>
              <a:t>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err="1" smtClean="0"/>
              <a:t>Pyrrolizidine</a:t>
            </a:r>
            <a:r>
              <a:rPr lang="en-US" dirty="0" smtClean="0"/>
              <a:t>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Pyridine and </a:t>
            </a:r>
            <a:r>
              <a:rPr lang="en-US" dirty="0" err="1" smtClean="0"/>
              <a:t>piperidine</a:t>
            </a:r>
            <a:r>
              <a:rPr lang="en-US" dirty="0" smtClean="0"/>
              <a:t>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err="1" smtClean="0"/>
              <a:t>Tropane</a:t>
            </a:r>
            <a:r>
              <a:rPr lang="en-US" dirty="0" smtClean="0"/>
              <a:t>.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err="1" smtClean="0"/>
              <a:t>Quinoline</a:t>
            </a: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367</TotalTime>
  <Words>528</Words>
  <Application>Microsoft Office PowerPoint</Application>
  <PresentationFormat>عرض على الشاشة (3:4)‏</PresentationFormat>
  <Paragraphs>79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Concourse</vt:lpstr>
      <vt:lpstr>Pharmacogosy Lec. 1</vt:lpstr>
      <vt:lpstr>Alkaloids</vt:lpstr>
      <vt:lpstr>Ditribution of alkaloids</vt:lpstr>
      <vt:lpstr>الشريحة 4</vt:lpstr>
      <vt:lpstr>الشريحة 5</vt:lpstr>
      <vt:lpstr>Names of alkaloids</vt:lpstr>
      <vt:lpstr>الشريحة 7</vt:lpstr>
      <vt:lpstr>Classification of alkaloids</vt:lpstr>
      <vt:lpstr>الشريحة 9</vt:lpstr>
      <vt:lpstr>الشريحة 10</vt:lpstr>
      <vt:lpstr>الشريحة 11</vt:lpstr>
      <vt:lpstr>You should know the skeletal type but not the individual structure </vt:lpstr>
      <vt:lpstr>Thank you for listining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Pharmacogosy Lec. 1</dc:title>
  <dc:creator>First Processor</dc:creator>
  <cp:lastModifiedBy>First Processor</cp:lastModifiedBy>
  <cp:revision>47</cp:revision>
  <dcterms:created xsi:type="dcterms:W3CDTF">2016-02-19T15:22:39Z</dcterms:created>
  <dcterms:modified xsi:type="dcterms:W3CDTF">2017-02-19T21:00:12Z</dcterms:modified>
</cp:coreProperties>
</file>