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ED4E0-0E06-4215-9BA8-B47AA018A870}"/>
              </a:ext>
            </a:extLst>
          </p:cNvPr>
          <p:cNvSpPr>
            <a:spLocks noGrp="1"/>
          </p:cNvSpPr>
          <p:nvPr>
            <p:ph type="ctrTitle"/>
          </p:nvPr>
        </p:nvSpPr>
        <p:spPr>
          <a:xfrm>
            <a:off x="685800" y="2209800"/>
            <a:ext cx="7772400" cy="2438399"/>
          </a:xfrm>
        </p:spPr>
        <p:txBody>
          <a:bodyPr>
            <a:normAutofit fontScale="90000"/>
          </a:bodyPr>
          <a:lstStyle/>
          <a:p>
            <a:pPr>
              <a:lnSpc>
                <a:spcPct val="115000"/>
              </a:lnSpc>
            </a:pPr>
            <a:r>
              <a:rPr lang="en-US" sz="4800" b="1" dirty="0">
                <a:latin typeface="Times New Roman" panose="02020603050405020304" pitchFamily="18" charset="0"/>
                <a:ea typeface="Calibri" panose="020F0502020204030204" pitchFamily="34" charset="0"/>
                <a:cs typeface="Arial" panose="020B0604020202020204" pitchFamily="34" charset="0"/>
              </a:rPr>
              <a:t>Code of Ethics for Pharmacists</a:t>
            </a:r>
            <a:br>
              <a:rPr lang="en-US" sz="3600" dirty="0">
                <a:latin typeface="Calibri" panose="020F0502020204030204" pitchFamily="34" charset="0"/>
                <a:ea typeface="Calibri" panose="020F0502020204030204" pitchFamily="34" charset="0"/>
                <a:cs typeface="Arial" panose="020B0604020202020204" pitchFamily="34" charset="0"/>
              </a:rPr>
            </a:br>
            <a:endParaRPr lang="ar-SA" sz="4800" dirty="0"/>
          </a:p>
        </p:txBody>
      </p:sp>
      <p:sp>
        <p:nvSpPr>
          <p:cNvPr id="3" name="Subtitle 2">
            <a:extLst>
              <a:ext uri="{FF2B5EF4-FFF2-40B4-BE49-F238E27FC236}">
                <a16:creationId xmlns:a16="http://schemas.microsoft.com/office/drawing/2014/main" id="{FB26EC94-E6F4-4B01-A099-36F436F9A6A8}"/>
              </a:ext>
            </a:extLst>
          </p:cNvPr>
          <p:cNvSpPr>
            <a:spLocks noGrp="1"/>
          </p:cNvSpPr>
          <p:nvPr>
            <p:ph type="subTitle" idx="1"/>
          </p:nvPr>
        </p:nvSpPr>
        <p:spPr>
          <a:xfrm>
            <a:off x="1371600" y="4648199"/>
            <a:ext cx="6400800" cy="1524001"/>
          </a:xfrm>
        </p:spPr>
        <p:txBody>
          <a:bodyPr>
            <a:normAutofit/>
          </a:bodyPr>
          <a:lstStyle/>
          <a:p>
            <a:r>
              <a:rPr lang="en-US" sz="2800" b="1" dirty="0">
                <a:latin typeface="Times New Roman" panose="02020603050405020304" pitchFamily="18" charset="0"/>
                <a:ea typeface="Calibri" panose="020F0502020204030204" pitchFamily="34" charset="0"/>
              </a:rPr>
              <a:t>Dr. Haider Raheem</a:t>
            </a:r>
            <a:endParaRPr lang="ar-SA" sz="2800" dirty="0"/>
          </a:p>
        </p:txBody>
      </p:sp>
    </p:spTree>
    <p:extLst>
      <p:ext uri="{BB962C8B-B14F-4D97-AF65-F5344CB8AC3E}">
        <p14:creationId xmlns:p14="http://schemas.microsoft.com/office/powerpoint/2010/main" val="363985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52400"/>
            <a:ext cx="8229600" cy="9144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Development of the law in relation to pharmacy, medicines and poisons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1219200"/>
            <a:ext cx="8229600" cy="5638800"/>
          </a:xfrm>
        </p:spPr>
        <p:txBody>
          <a:bodyPr>
            <a:normAutofit fontScale="92500" lnSpcReduction="20000"/>
          </a:bodyPr>
          <a:lstStyle/>
          <a:p>
            <a:pPr algn="just">
              <a:lnSpc>
                <a:spcPct val="115000"/>
              </a:lnSpc>
            </a:pPr>
            <a:r>
              <a:rPr lang="en-US" sz="2400" dirty="0">
                <a:latin typeface="Times New Roman" panose="02020603050405020304" pitchFamily="18" charset="0"/>
                <a:ea typeface="Calibri" panose="020F0502020204030204" pitchFamily="34" charset="0"/>
              </a:rPr>
              <a:t>Between 1968 and 1978, the statutes relating to medicines, poisons and drugs were almost entirely repealed and replaced by new legislation. </a:t>
            </a:r>
            <a:r>
              <a:rPr lang="en-US" sz="2400" dirty="0">
                <a:solidFill>
                  <a:srgbClr val="FF0000"/>
                </a:solidFill>
                <a:latin typeface="Times New Roman" panose="02020603050405020304" pitchFamily="18" charset="0"/>
                <a:ea typeface="Calibri" panose="020F0502020204030204" pitchFamily="34" charset="0"/>
              </a:rPr>
              <a:t>The Medicines Act 1968 </a:t>
            </a:r>
            <a:r>
              <a:rPr lang="en-US" sz="2400" dirty="0">
                <a:latin typeface="Times New Roman" panose="02020603050405020304" pitchFamily="18" charset="0"/>
                <a:ea typeface="Calibri" panose="020F0502020204030204" pitchFamily="34" charset="0"/>
              </a:rPr>
              <a:t>now controlled the manufacture and distribution of medicines; </a:t>
            </a:r>
            <a:r>
              <a:rPr lang="en-US" sz="2400" dirty="0">
                <a:solidFill>
                  <a:srgbClr val="FF0000"/>
                </a:solidFill>
                <a:latin typeface="Times New Roman" panose="02020603050405020304" pitchFamily="18" charset="0"/>
                <a:ea typeface="Calibri" panose="020F0502020204030204" pitchFamily="34" charset="0"/>
              </a:rPr>
              <a:t>the Poisons Act 1972 </a:t>
            </a:r>
            <a:r>
              <a:rPr lang="en-US" sz="2400" dirty="0">
                <a:latin typeface="Times New Roman" panose="02020603050405020304" pitchFamily="18" charset="0"/>
                <a:ea typeface="Calibri" panose="020F0502020204030204" pitchFamily="34" charset="0"/>
              </a:rPr>
              <a:t>regulated the sale of non-medicinal poisons, while the </a:t>
            </a:r>
            <a:r>
              <a:rPr lang="en-US" sz="2400" dirty="0">
                <a:solidFill>
                  <a:srgbClr val="FF0000"/>
                </a:solidFill>
                <a:latin typeface="Times New Roman" panose="02020603050405020304" pitchFamily="18" charset="0"/>
                <a:ea typeface="Calibri" panose="020F0502020204030204" pitchFamily="34" charset="0"/>
              </a:rPr>
              <a:t>Misuse of Drugs Act 1971 </a:t>
            </a:r>
            <a:r>
              <a:rPr lang="en-US" sz="2400" dirty="0">
                <a:latin typeface="Times New Roman" panose="02020603050405020304" pitchFamily="18" charset="0"/>
                <a:ea typeface="Calibri" panose="020F0502020204030204" pitchFamily="34" charset="0"/>
              </a:rPr>
              <a:t>dealt with the abuse of drugs.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Before the middle of the 19th century, there were no legal restrictions in England on the sale of poisons or drugs, and anyone could describe themselves as a pharmaceutical chemist.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Statutory control over sales was first applied to arsenic</a:t>
            </a:r>
            <a:r>
              <a:rPr lang="en-US" sz="2400" dirty="0">
                <a:latin typeface="Times New Roman" panose="02020603050405020304" pitchFamily="18" charset="0"/>
                <a:ea typeface="Calibri" panose="020F0502020204030204" pitchFamily="34" charset="0"/>
                <a:cs typeface="Arial" panose="020B0604020202020204" pitchFamily="34" charset="0"/>
              </a:rPr>
              <a:t> because, as the preamble to the Arsenic Act 1851 stated, the unrestricted sale of arsenic facilitates the commission of crime.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Pharmacy Act 1852 confirmed the charter of incorporation of the Pharmaceutical Society of Great Britain.</a:t>
            </a:r>
            <a:endParaRPr lang="ar-SA" sz="2400" dirty="0"/>
          </a:p>
        </p:txBody>
      </p:sp>
    </p:spTree>
    <p:extLst>
      <p:ext uri="{BB962C8B-B14F-4D97-AF65-F5344CB8AC3E}">
        <p14:creationId xmlns:p14="http://schemas.microsoft.com/office/powerpoint/2010/main" val="3040295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52400"/>
            <a:ext cx="8229600" cy="2209800"/>
          </a:xfrm>
        </p:spPr>
        <p:txBody>
          <a:bodyPr>
            <a:normAutofit/>
          </a:bodyPr>
          <a:lstStyle/>
          <a:p>
            <a:pPr algn="just">
              <a:lnSpc>
                <a:spcPct val="115000"/>
              </a:lnSpc>
            </a:pPr>
            <a:r>
              <a:rPr lang="en-US" sz="2400" b="1" kern="1800" dirty="0">
                <a:latin typeface="Times New Roman" panose="02020603050405020304" pitchFamily="18" charset="0"/>
                <a:ea typeface="Times New Roman" panose="02020603050405020304" pitchFamily="18" charset="0"/>
                <a:cs typeface="Arial" panose="020B0604020202020204" pitchFamily="34" charset="0"/>
              </a:rPr>
              <a:t>National Drug Code Directory</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1828800"/>
            <a:ext cx="8229600" cy="3962400"/>
          </a:xfrm>
        </p:spPr>
        <p:txBody>
          <a:bodyPr>
            <a:normAutofit fontScale="92500"/>
          </a:bodyPr>
          <a:lstStyle/>
          <a:p>
            <a:pPr algn="just"/>
            <a:r>
              <a:rPr lang="en-US" sz="2400" dirty="0">
                <a:latin typeface="Times New Roman" panose="02020603050405020304" pitchFamily="18" charset="0"/>
                <a:ea typeface="Times New Roman" panose="02020603050405020304" pitchFamily="18" charset="0"/>
                <a:cs typeface="Arial" panose="020B0604020202020204" pitchFamily="34" charset="0"/>
              </a:rPr>
              <a:t>The Drug Listing Act of 1972 </a:t>
            </a:r>
            <a:r>
              <a:rPr lang="en-US" sz="240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requires registered </a:t>
            </a:r>
            <a:r>
              <a:rPr lang="en-US" sz="2400" dirty="0">
                <a:latin typeface="Times New Roman" panose="02020603050405020304" pitchFamily="18" charset="0"/>
                <a:ea typeface="Times New Roman" panose="02020603050405020304" pitchFamily="18" charset="0"/>
                <a:cs typeface="Arial" panose="020B0604020202020204" pitchFamily="34" charset="0"/>
              </a:rPr>
              <a:t>drug establishments to provide the Food and Drug Administration (</a:t>
            </a:r>
            <a:r>
              <a:rPr lang="en-US" sz="240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FDA</a:t>
            </a:r>
            <a:r>
              <a:rPr lang="en-US" sz="2400" dirty="0">
                <a:latin typeface="Times New Roman" panose="02020603050405020304" pitchFamily="18" charset="0"/>
                <a:ea typeface="Times New Roman" panose="02020603050405020304" pitchFamily="18" charset="0"/>
                <a:cs typeface="Arial" panose="020B0604020202020204" pitchFamily="34" charset="0"/>
              </a:rPr>
              <a:t>) with a current list of all drugs manufactured, prepared, propagated, compounded, or processed by it for commercial distribution.</a:t>
            </a:r>
          </a:p>
          <a:p>
            <a:pPr algn="just"/>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The NDC, or National Drug Code, is a unique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10-digit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3-segment number</a:t>
            </a:r>
            <a:r>
              <a:rPr lang="en-US" sz="2400" dirty="0">
                <a:latin typeface="Times New Roman" panose="02020603050405020304" pitchFamily="18" charset="0"/>
                <a:ea typeface="Calibri" panose="020F0502020204030204" pitchFamily="34" charset="0"/>
                <a:cs typeface="Arial" panose="020B0604020202020204" pitchFamily="34" charset="0"/>
              </a:rPr>
              <a:t>. It is a universal product identifier for human drugs in the United States. The code is present on all nonprescription (OTC) and prescription medication packages and inserts in the US. The 3 segments of the NDC identify the labeler, the product, and the commercial package size.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9848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15908-720D-4A57-94E7-BCDC53851EEB}"/>
              </a:ext>
            </a:extLst>
          </p:cNvPr>
          <p:cNvSpPr>
            <a:spLocks noGrp="1"/>
          </p:cNvSpPr>
          <p:nvPr>
            <p:ph type="title"/>
          </p:nvPr>
        </p:nvSpPr>
        <p:spPr>
          <a:xfrm flipV="1">
            <a:off x="457200" y="0"/>
            <a:ext cx="3008313" cy="152400"/>
          </a:xfrm>
        </p:spPr>
        <p:txBody>
          <a:bodyPr>
            <a:normAutofit fontScale="90000"/>
          </a:bodyPr>
          <a:lstStyle/>
          <a:p>
            <a:endParaRPr lang="ar-SA" dirty="0"/>
          </a:p>
        </p:txBody>
      </p:sp>
      <p:sp>
        <p:nvSpPr>
          <p:cNvPr id="4" name="Text Placeholder 3">
            <a:extLst>
              <a:ext uri="{FF2B5EF4-FFF2-40B4-BE49-F238E27FC236}">
                <a16:creationId xmlns:a16="http://schemas.microsoft.com/office/drawing/2014/main" id="{14DD17D4-36D1-4400-B263-8D449ED692FE}"/>
              </a:ext>
            </a:extLst>
          </p:cNvPr>
          <p:cNvSpPr>
            <a:spLocks noGrp="1"/>
          </p:cNvSpPr>
          <p:nvPr>
            <p:ph type="body" sz="half" idx="2"/>
          </p:nvPr>
        </p:nvSpPr>
        <p:spPr>
          <a:xfrm>
            <a:off x="457200" y="381000"/>
            <a:ext cx="3581401" cy="6477000"/>
          </a:xfrm>
        </p:spPr>
        <p:txBody>
          <a:bodyPr>
            <a:normAutofit fontScale="92500" lnSpcReduction="20000"/>
          </a:bodyPr>
          <a:lstStyle/>
          <a:p>
            <a:pPr marL="457200" lvl="0" indent="-457200" algn="just">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The first set of numbers in the NDC identifies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labeler</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manufacturer</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err="1">
                <a:solidFill>
                  <a:srgbClr val="FF0000"/>
                </a:solidFill>
                <a:latin typeface="Times New Roman" panose="02020603050405020304" pitchFamily="18" charset="0"/>
                <a:ea typeface="Calibri" panose="020F0502020204030204" pitchFamily="34" charset="0"/>
                <a:cs typeface="Arial" panose="020B0604020202020204" pitchFamily="34" charset="0"/>
              </a:rPr>
              <a:t>repackager</a:t>
            </a:r>
            <a:r>
              <a:rPr lang="en-US" sz="2400" dirty="0">
                <a:latin typeface="Times New Roman" panose="02020603050405020304" pitchFamily="18" charset="0"/>
                <a:ea typeface="Calibri" panose="020F0502020204030204" pitchFamily="34" charset="0"/>
                <a:cs typeface="Arial" panose="020B0604020202020204" pitchFamily="34" charset="0"/>
              </a:rPr>
              <a:t>, or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distributer</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marL="342900" lvl="0" indent="-342900" algn="just">
              <a:buFont typeface="+mj-lt"/>
              <a:buAutoNum type="arabicPeriod"/>
            </a:pP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lvl="0" indent="-457200" algn="just">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The second set of numbers is the product code, which identifies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specific strength</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dosage form</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err="1">
                <a:latin typeface="Times New Roman" panose="02020603050405020304" pitchFamily="18" charset="0"/>
                <a:ea typeface="Calibri" panose="020F0502020204030204" pitchFamily="34" charset="0"/>
                <a:cs typeface="Arial" panose="020B0604020202020204" pitchFamily="34" charset="0"/>
              </a:rPr>
              <a:t>i.e</a:t>
            </a:r>
            <a:r>
              <a:rPr lang="en-US" sz="2400" dirty="0">
                <a:latin typeface="Times New Roman" panose="02020603050405020304" pitchFamily="18" charset="0"/>
                <a:ea typeface="Calibri" panose="020F0502020204030204" pitchFamily="34" charset="0"/>
                <a:cs typeface="Arial" panose="020B0604020202020204" pitchFamily="34" charset="0"/>
              </a:rPr>
              <a:t>, capsule, tablet, liquid)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formulation of a drug </a:t>
            </a:r>
            <a:r>
              <a:rPr lang="en-US" sz="2400" dirty="0">
                <a:latin typeface="Times New Roman" panose="02020603050405020304" pitchFamily="18" charset="0"/>
                <a:ea typeface="Calibri" panose="020F0502020204030204" pitchFamily="34" charset="0"/>
                <a:cs typeface="Arial" panose="020B0604020202020204" pitchFamily="34" charset="0"/>
              </a:rPr>
              <a:t>for a specific manufacturer. </a:t>
            </a:r>
          </a:p>
          <a:p>
            <a:pPr marL="342900" lvl="0" indent="-342900" algn="just">
              <a:buFont typeface="+mj-lt"/>
              <a:buAutoNum type="arabicPeriod"/>
            </a:pP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lvl="0" indent="-457200" algn="just">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The third set is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package code</a:t>
            </a:r>
            <a:r>
              <a:rPr lang="en-US" sz="2400" dirty="0">
                <a:latin typeface="Times New Roman" panose="02020603050405020304" pitchFamily="18" charset="0"/>
                <a:ea typeface="Calibri" panose="020F0502020204030204" pitchFamily="34" charset="0"/>
                <a:cs typeface="Arial" panose="020B0604020202020204" pitchFamily="34" charset="0"/>
              </a:rPr>
              <a:t>, which identifies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package sizes and types</a:t>
            </a:r>
            <a:r>
              <a:rPr lang="en-US" sz="2400" dirty="0">
                <a:latin typeface="Times New Roman" panose="02020603050405020304" pitchFamily="18" charset="0"/>
                <a:ea typeface="Calibri" panose="020F0502020204030204" pitchFamily="34" charset="0"/>
                <a:cs typeface="Arial" panose="020B0604020202020204" pitchFamily="34" charset="0"/>
              </a:rPr>
              <a:t>. The labeler code is assigned by the FDA, while the product and package code are assigned by the labeler.</a:t>
            </a: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indent="-457200">
              <a:buFont typeface="+mj-lt"/>
              <a:buAutoNum type="arabicPeriod"/>
            </a:pPr>
            <a:endParaRPr lang="ar-SA" sz="2400" dirty="0"/>
          </a:p>
        </p:txBody>
      </p:sp>
      <p:pic>
        <p:nvPicPr>
          <p:cNvPr id="5" name="Content Placeholder 4">
            <a:extLst>
              <a:ext uri="{FF2B5EF4-FFF2-40B4-BE49-F238E27FC236}">
                <a16:creationId xmlns:a16="http://schemas.microsoft.com/office/drawing/2014/main" id="{DA4A88E6-B1EF-4A32-8A96-DF64092E1BB0}"/>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038601" y="1295400"/>
            <a:ext cx="4800600" cy="4191000"/>
          </a:xfrm>
          <a:prstGeom prst="rect">
            <a:avLst/>
          </a:prstGeom>
        </p:spPr>
      </p:pic>
    </p:spTree>
    <p:extLst>
      <p:ext uri="{BB962C8B-B14F-4D97-AF65-F5344CB8AC3E}">
        <p14:creationId xmlns:p14="http://schemas.microsoft.com/office/powerpoint/2010/main" val="247941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52400"/>
            <a:ext cx="8229600" cy="914400"/>
          </a:xfrm>
        </p:spPr>
        <p:txBody>
          <a:bodyPr>
            <a:normAutofit/>
          </a:bodyPr>
          <a:lstStyle/>
          <a:p>
            <a:pPr algn="just">
              <a:lnSpc>
                <a:spcPct val="115000"/>
              </a:lnSpc>
            </a:pPr>
            <a:r>
              <a:rPr lang="en-US" sz="2400" b="1" kern="1800" dirty="0">
                <a:latin typeface="Times New Roman" panose="02020603050405020304" pitchFamily="18" charset="0"/>
                <a:ea typeface="Times New Roman" panose="02020603050405020304" pitchFamily="18" charset="0"/>
                <a:cs typeface="Arial" panose="020B0604020202020204" pitchFamily="34" charset="0"/>
              </a:rPr>
              <a:t>National Drug Code Directory</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1066800"/>
            <a:ext cx="8229600" cy="5638800"/>
          </a:xfrm>
        </p:spPr>
        <p:txBody>
          <a:bodyPr>
            <a:normAutofit fontScale="92500" lnSpcReduction="10000"/>
          </a:bodyPr>
          <a:lstStyle/>
          <a:p>
            <a:pPr algn="just"/>
            <a:r>
              <a:rPr lang="en-US" sz="2400" dirty="0">
                <a:solidFill>
                  <a:srgbClr val="000000"/>
                </a:solidFill>
                <a:latin typeface="Times New Roman" panose="02020603050405020304" pitchFamily="18" charset="0"/>
                <a:ea typeface="Calibri" panose="020F0502020204030204" pitchFamily="34" charset="0"/>
              </a:rPr>
              <a:t>For example, the NDC for a 100-count bottle of Prozac 20 mg is 0777-3105-02. </a:t>
            </a:r>
          </a:p>
          <a:p>
            <a:pPr algn="just"/>
            <a:endParaRPr lang="en-US" sz="2400" dirty="0">
              <a:solidFill>
                <a:srgbClr val="000000"/>
              </a:solidFill>
              <a:latin typeface="Times New Roman" panose="02020603050405020304" pitchFamily="18" charset="0"/>
              <a:ea typeface="Calibri" panose="020F0502020204030204" pitchFamily="34" charset="0"/>
            </a:endParaRPr>
          </a:p>
          <a:p>
            <a:pPr algn="just"/>
            <a:r>
              <a:rPr lang="en-US" sz="2400" dirty="0">
                <a:solidFill>
                  <a:srgbClr val="000000"/>
                </a:solidFill>
                <a:latin typeface="Times New Roman" panose="02020603050405020304" pitchFamily="18" charset="0"/>
                <a:ea typeface="Calibri" panose="020F0502020204030204" pitchFamily="34" charset="0"/>
              </a:rPr>
              <a:t>The first segment of numbers identifies the labeler. In this case, the labeler code "0777" is for Dista Products Company, the labeler of Prozac. </a:t>
            </a:r>
          </a:p>
          <a:p>
            <a:pPr algn="just"/>
            <a:endParaRPr lang="en-US" sz="2400" dirty="0">
              <a:solidFill>
                <a:srgbClr val="000000"/>
              </a:solidFill>
              <a:latin typeface="Times New Roman" panose="02020603050405020304" pitchFamily="18" charset="0"/>
              <a:ea typeface="Calibri" panose="020F0502020204030204" pitchFamily="34" charset="0"/>
            </a:endParaRPr>
          </a:p>
          <a:p>
            <a:pPr algn="just"/>
            <a:r>
              <a:rPr lang="en-US" sz="2400" dirty="0">
                <a:solidFill>
                  <a:srgbClr val="000000"/>
                </a:solidFill>
                <a:latin typeface="Times New Roman" panose="02020603050405020304" pitchFamily="18" charset="0"/>
                <a:ea typeface="Calibri" panose="020F0502020204030204" pitchFamily="34" charset="0"/>
              </a:rPr>
              <a:t>The second segment, the product code, identifies the specific strength, dosage form (</a:t>
            </a:r>
            <a:r>
              <a:rPr lang="en-US" sz="2400" dirty="0" err="1">
                <a:solidFill>
                  <a:srgbClr val="000000"/>
                </a:solidFill>
                <a:latin typeface="Times New Roman" panose="02020603050405020304" pitchFamily="18" charset="0"/>
                <a:ea typeface="Calibri" panose="020F0502020204030204" pitchFamily="34" charset="0"/>
              </a:rPr>
              <a:t>i.e</a:t>
            </a:r>
            <a:r>
              <a:rPr lang="en-US" sz="2400" dirty="0">
                <a:solidFill>
                  <a:srgbClr val="000000"/>
                </a:solidFill>
                <a:latin typeface="Times New Roman" panose="02020603050405020304" pitchFamily="18" charset="0"/>
                <a:ea typeface="Calibri" panose="020F0502020204030204" pitchFamily="34" charset="0"/>
              </a:rPr>
              <a:t>, capsule, tablet, liquid) and formulation of a drug for a specific manufacturer. In our case, "3105" identifies that this dosage form is a capsule. </a:t>
            </a:r>
          </a:p>
          <a:p>
            <a:pPr algn="just"/>
            <a:endParaRPr lang="en-US" sz="2400" dirty="0">
              <a:solidFill>
                <a:srgbClr val="000000"/>
              </a:solidFill>
              <a:latin typeface="Times New Roman" panose="02020603050405020304" pitchFamily="18" charset="0"/>
              <a:ea typeface="Calibri" panose="020F0502020204030204" pitchFamily="34" charset="0"/>
            </a:endParaRPr>
          </a:p>
          <a:p>
            <a:pPr algn="just"/>
            <a:r>
              <a:rPr lang="en-US" sz="2400" dirty="0">
                <a:solidFill>
                  <a:srgbClr val="000000"/>
                </a:solidFill>
                <a:latin typeface="Times New Roman" panose="02020603050405020304" pitchFamily="18" charset="0"/>
                <a:ea typeface="Calibri" panose="020F0502020204030204" pitchFamily="34" charset="0"/>
              </a:rPr>
              <a:t>The third segment is the package code, and it identifies package sizes and types. Our example shows that the package code "02" for this bottle of Prozac identifies that 100 capsules are in the bottle. The FDA maintains a searchable database of all NDC codes on their website.</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132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A6129-B9B1-4DF6-ABD7-4CE70D28E339}"/>
              </a:ext>
            </a:extLst>
          </p:cNvPr>
          <p:cNvSpPr>
            <a:spLocks noGrp="1"/>
          </p:cNvSpPr>
          <p:nvPr>
            <p:ph type="title"/>
          </p:nvPr>
        </p:nvSpPr>
        <p:spPr>
          <a:xfrm>
            <a:off x="457200" y="273050"/>
            <a:ext cx="3008313" cy="336550"/>
          </a:xfrm>
        </p:spPr>
        <p:txBody>
          <a:bodyPr>
            <a:normAutofit fontScale="90000"/>
          </a:bodyPr>
          <a:lstStyle/>
          <a:p>
            <a:endParaRPr lang="ar-SA" dirty="0"/>
          </a:p>
        </p:txBody>
      </p:sp>
      <p:sp>
        <p:nvSpPr>
          <p:cNvPr id="4" name="Text Placeholder 3">
            <a:extLst>
              <a:ext uri="{FF2B5EF4-FFF2-40B4-BE49-F238E27FC236}">
                <a16:creationId xmlns:a16="http://schemas.microsoft.com/office/drawing/2014/main" id="{8A3042B5-38A2-4691-AC17-79F8199D9701}"/>
              </a:ext>
            </a:extLst>
          </p:cNvPr>
          <p:cNvSpPr>
            <a:spLocks noGrp="1"/>
          </p:cNvSpPr>
          <p:nvPr>
            <p:ph type="body" sz="half" idx="2"/>
          </p:nvPr>
        </p:nvSpPr>
        <p:spPr>
          <a:xfrm>
            <a:off x="457200" y="1219201"/>
            <a:ext cx="3008313" cy="44958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Charles H. La Wall (1871- 1937), Dean of the Philadelphia College of Pharmacy (1918-37) and President of the American Pharmaceutical Association (1918-19), architect of the first modern code of ethics for American pharmacy (1922).</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pic>
        <p:nvPicPr>
          <p:cNvPr id="5" name="Content Placeholder 4">
            <a:extLst>
              <a:ext uri="{FF2B5EF4-FFF2-40B4-BE49-F238E27FC236}">
                <a16:creationId xmlns:a16="http://schemas.microsoft.com/office/drawing/2014/main" id="{07D170AC-7EB3-43CB-B3C5-BFCF9218A1C8}"/>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914400"/>
            <a:ext cx="4191000" cy="4953000"/>
          </a:xfrm>
          <a:prstGeom prst="rect">
            <a:avLst/>
          </a:prstGeom>
          <a:noFill/>
          <a:ln>
            <a:noFill/>
          </a:ln>
        </p:spPr>
      </p:pic>
    </p:spTree>
    <p:extLst>
      <p:ext uri="{BB962C8B-B14F-4D97-AF65-F5344CB8AC3E}">
        <p14:creationId xmlns:p14="http://schemas.microsoft.com/office/powerpoint/2010/main" val="3214900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D5A16-FC24-417A-B33A-600812A00BE2}"/>
              </a:ext>
            </a:extLst>
          </p:cNvPr>
          <p:cNvSpPr>
            <a:spLocks noGrp="1"/>
          </p:cNvSpPr>
          <p:nvPr>
            <p:ph type="title"/>
          </p:nvPr>
        </p:nvSpPr>
        <p:spPr/>
        <p:txBody>
          <a:bodyPr/>
          <a:lstStyle/>
          <a:p>
            <a:endParaRPr lang="ar-SA"/>
          </a:p>
        </p:txBody>
      </p:sp>
      <p:sp>
        <p:nvSpPr>
          <p:cNvPr id="3" name="Picture Placeholder 2">
            <a:extLst>
              <a:ext uri="{FF2B5EF4-FFF2-40B4-BE49-F238E27FC236}">
                <a16:creationId xmlns:a16="http://schemas.microsoft.com/office/drawing/2014/main" id="{42DB1389-1182-4B47-8747-750B36363C72}"/>
              </a:ext>
            </a:extLst>
          </p:cNvPr>
          <p:cNvSpPr>
            <a:spLocks noGrp="1"/>
          </p:cNvSpPr>
          <p:nvPr>
            <p:ph type="pic" idx="1"/>
          </p:nvPr>
        </p:nvSpPr>
        <p:spPr/>
      </p:sp>
      <p:sp>
        <p:nvSpPr>
          <p:cNvPr id="4" name="Text Placeholder 3">
            <a:extLst>
              <a:ext uri="{FF2B5EF4-FFF2-40B4-BE49-F238E27FC236}">
                <a16:creationId xmlns:a16="http://schemas.microsoft.com/office/drawing/2014/main" id="{B91F859C-B6CF-4C64-A48C-A76468D467C0}"/>
              </a:ext>
            </a:extLst>
          </p:cNvPr>
          <p:cNvSpPr>
            <a:spLocks noGrp="1"/>
          </p:cNvSpPr>
          <p:nvPr>
            <p:ph type="body" sz="half" idx="2"/>
          </p:nvPr>
        </p:nvSpPr>
        <p:spPr>
          <a:xfrm>
            <a:off x="381000" y="5181600"/>
            <a:ext cx="8382000" cy="1524000"/>
          </a:xfrm>
        </p:spPr>
        <p:txBody>
          <a:bodyPr>
            <a:normAutofit/>
          </a:bodyPr>
          <a:lstStyle/>
          <a:p>
            <a:pPr algn="just">
              <a:lnSpc>
                <a:spcPct val="115000"/>
              </a:lnSpc>
            </a:pPr>
            <a:r>
              <a:rPr lang="en-US" sz="2000" dirty="0">
                <a:latin typeface="Times New Roman" panose="02020603050405020304" pitchFamily="18" charset="0"/>
                <a:ea typeface="Calibri" panose="020F0502020204030204" pitchFamily="34" charset="0"/>
                <a:cs typeface="Arial" panose="020B0604020202020204" pitchFamily="34" charset="0"/>
              </a:rPr>
              <a:t>In 1848 the Philadelphia College of Pharmacy promulgated the first American code of ethics for pharmacists. The painting "American Pharmacy Builds Its Foundations" by Robert Thorn shows the artist's conception of the founding of the College in 1821.</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ar-SA" dirty="0"/>
          </a:p>
        </p:txBody>
      </p:sp>
      <p:pic>
        <p:nvPicPr>
          <p:cNvPr id="5" name="Picture 4">
            <a:extLst>
              <a:ext uri="{FF2B5EF4-FFF2-40B4-BE49-F238E27FC236}">
                <a16:creationId xmlns:a16="http://schemas.microsoft.com/office/drawing/2014/main" id="{2CFBD605-A391-4357-90BF-45D6F904E39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82000" cy="4789707"/>
          </a:xfrm>
          <a:prstGeom prst="rect">
            <a:avLst/>
          </a:prstGeom>
          <a:noFill/>
          <a:ln>
            <a:noFill/>
          </a:ln>
        </p:spPr>
      </p:pic>
    </p:spTree>
    <p:extLst>
      <p:ext uri="{BB962C8B-B14F-4D97-AF65-F5344CB8AC3E}">
        <p14:creationId xmlns:p14="http://schemas.microsoft.com/office/powerpoint/2010/main" val="2178165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1373-614E-401C-9AC1-CC95621C5796}"/>
              </a:ext>
            </a:extLst>
          </p:cNvPr>
          <p:cNvSpPr>
            <a:spLocks noGrp="1"/>
          </p:cNvSpPr>
          <p:nvPr>
            <p:ph type="ctrTitle"/>
          </p:nvPr>
        </p:nvSpPr>
        <p:spPr>
          <a:xfrm>
            <a:off x="685800" y="2130425"/>
            <a:ext cx="7772400" cy="2441575"/>
          </a:xfrm>
        </p:spPr>
        <p:txBody>
          <a:bodyPr>
            <a:normAutofit/>
          </a:bodyPr>
          <a:lstStyle/>
          <a:p>
            <a:r>
              <a:rPr lang="en-US" sz="13800" b="1" dirty="0"/>
              <a:t>Thank You </a:t>
            </a:r>
            <a:endParaRPr lang="ar-SA" sz="13800" b="1" dirty="0"/>
          </a:p>
        </p:txBody>
      </p:sp>
      <p:sp>
        <p:nvSpPr>
          <p:cNvPr id="3" name="Subtitle 2">
            <a:extLst>
              <a:ext uri="{FF2B5EF4-FFF2-40B4-BE49-F238E27FC236}">
                <a16:creationId xmlns:a16="http://schemas.microsoft.com/office/drawing/2014/main" id="{DC4F88B7-E04A-4477-83CA-A3CE3C4168E8}"/>
              </a:ext>
            </a:extLst>
          </p:cNvPr>
          <p:cNvSpPr>
            <a:spLocks noGrp="1"/>
          </p:cNvSpPr>
          <p:nvPr>
            <p:ph type="subTitle" idx="1"/>
          </p:nvPr>
        </p:nvSpPr>
        <p:spPr>
          <a:xfrm flipV="1">
            <a:off x="1371600" y="5638800"/>
            <a:ext cx="6400800" cy="381000"/>
          </a:xfrm>
        </p:spPr>
        <p:txBody>
          <a:bodyPr>
            <a:normAutofit fontScale="70000" lnSpcReduction="20000"/>
          </a:bodyPr>
          <a:lstStyle/>
          <a:p>
            <a:endParaRPr lang="ar-SA" dirty="0"/>
          </a:p>
        </p:txBody>
      </p:sp>
    </p:spTree>
    <p:extLst>
      <p:ext uri="{BB962C8B-B14F-4D97-AF65-F5344CB8AC3E}">
        <p14:creationId xmlns:p14="http://schemas.microsoft.com/office/powerpoint/2010/main" val="187491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228600"/>
            <a:ext cx="8229600" cy="1295400"/>
          </a:xfrm>
        </p:spPr>
        <p:txBody>
          <a:bodyPr>
            <a:normAutofit/>
          </a:bodyPr>
          <a:lstStyle/>
          <a:p>
            <a:pPr algn="l"/>
            <a:r>
              <a:rPr lang="en-US" sz="2400" b="1" dirty="0">
                <a:solidFill>
                  <a:prstClr val="black"/>
                </a:solidFill>
                <a:latin typeface="Times New Roman" panose="02020603050405020304" pitchFamily="18" charset="0"/>
                <a:ea typeface="Calibri" panose="020F0502020204030204" pitchFamily="34" charset="0"/>
                <a:cs typeface="Arial" panose="020B0604020202020204" pitchFamily="34" charset="0"/>
              </a:rPr>
              <a:t>The Code of Ethics</a:t>
            </a:r>
            <a:endParaRPr lang="ar-SA" sz="4800" b="1" dirty="0"/>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1524000"/>
            <a:ext cx="8229600" cy="5105400"/>
          </a:xfrm>
        </p:spPr>
        <p:txBody>
          <a:bodyPr>
            <a:normAutofit fontScale="70000" lnSpcReduction="20000"/>
          </a:bodyPr>
          <a:lstStyle/>
          <a:p>
            <a:pPr algn="just">
              <a:lnSpc>
                <a:spcPct val="115000"/>
              </a:lnSpc>
            </a:pPr>
            <a:r>
              <a:rPr lang="en-US" dirty="0">
                <a:latin typeface="Times New Roman" panose="02020603050405020304" pitchFamily="18" charset="0"/>
                <a:ea typeface="Calibri" panose="020F0502020204030204" pitchFamily="34" charset="0"/>
                <a:cs typeface="Arial" panose="020B0604020202020204" pitchFamily="34" charset="0"/>
              </a:rPr>
              <a:t>The Code of Ethics sets out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principles that you must follow as a pharmacist</a:t>
            </a:r>
            <a:r>
              <a:rPr lang="en-US" dirty="0">
                <a:latin typeface="Times New Roman" panose="02020603050405020304" pitchFamily="18" charset="0"/>
                <a:ea typeface="Calibri" panose="020F0502020204030204" pitchFamily="34" charset="0"/>
                <a:cs typeface="Arial" panose="020B0604020202020204" pitchFamily="34" charset="0"/>
              </a:rPr>
              <a:t> or pharmacy technician. The Code is the Society’s core guidance on the conduct, practice and professional performance expected of you. It is designed to meet our obligations under The Pharmacists and Pharmacy Technicians Order 2007 and other relevant legislation. The principles of the Code are intended to guide and support the work you do and the decisions you make. </a:t>
            </a:r>
          </a:p>
          <a:p>
            <a:pPr algn="just">
              <a:lnSpc>
                <a:spcPct val="115000"/>
              </a:lnSpc>
            </a:pPr>
            <a:endParaRPr lang="en-US"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dirty="0">
                <a:latin typeface="Times New Roman" panose="02020603050405020304" pitchFamily="18" charset="0"/>
                <a:ea typeface="Calibri" panose="020F0502020204030204" pitchFamily="34" charset="0"/>
                <a:cs typeface="Arial" panose="020B0604020202020204" pitchFamily="34" charset="0"/>
              </a:rPr>
              <a:t>The Code is founded 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seven principles </a:t>
            </a:r>
            <a:r>
              <a:rPr lang="en-US" dirty="0">
                <a:latin typeface="Times New Roman" panose="02020603050405020304" pitchFamily="18" charset="0"/>
                <a:ea typeface="Calibri" panose="020F0502020204030204" pitchFamily="34" charset="0"/>
                <a:cs typeface="Arial" panose="020B0604020202020204" pitchFamily="34" charset="0"/>
              </a:rPr>
              <a:t>which express the values central to the identity of the pharmacy professions. The seven principles encapsulate what it means to be a registered pharmacist or pharmacy technician.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Making these principles part of your professional life will maintain patient safety </a:t>
            </a:r>
            <a:r>
              <a:rPr lang="en-US" dirty="0">
                <a:latin typeface="Times New Roman" panose="02020603050405020304" pitchFamily="18" charset="0"/>
                <a:ea typeface="Calibri" panose="020F0502020204030204" pitchFamily="34" charset="0"/>
                <a:cs typeface="Arial" panose="020B0604020202020204" pitchFamily="34" charset="0"/>
              </a:rPr>
              <a:t>and public confidence in the professions.</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336677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219200"/>
            <a:ext cx="8229600" cy="14478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1. MAKE THE CARE OF PATIENTS YOUR FIRST CONCERN</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667000"/>
            <a:ext cx="8229600" cy="29718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care</a:t>
            </a:r>
            <a:r>
              <a:rPr lang="en-US" sz="2400" dirty="0">
                <a:latin typeface="Times New Roman" panose="02020603050405020304" pitchFamily="18" charset="0"/>
                <a:ea typeface="Calibri" panose="020F0502020204030204" pitchFamily="34" charset="0"/>
                <a:cs typeface="Arial" panose="020B0604020202020204" pitchFamily="34" charset="0"/>
              </a:rPr>
              <a:t>, well-being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safety</a:t>
            </a:r>
            <a:r>
              <a:rPr lang="en-US" sz="2400" dirty="0">
                <a:latin typeface="Times New Roman" panose="02020603050405020304" pitchFamily="18" charset="0"/>
                <a:ea typeface="Calibri" panose="020F0502020204030204" pitchFamily="34" charset="0"/>
                <a:cs typeface="Arial" panose="020B0604020202020204" pitchFamily="34" charset="0"/>
              </a:rPr>
              <a:t> of patients are at the </a:t>
            </a:r>
            <a:r>
              <a:rPr lang="en-US" sz="2400" dirty="0" err="1">
                <a:latin typeface="Times New Roman" panose="02020603050405020304" pitchFamily="18" charset="0"/>
                <a:ea typeface="Calibri" panose="020F0502020204030204" pitchFamily="34" charset="0"/>
                <a:cs typeface="Arial" panose="020B0604020202020204" pitchFamily="34" charset="0"/>
              </a:rPr>
              <a:t>centre</a:t>
            </a:r>
            <a:r>
              <a:rPr lang="en-US" sz="2400" dirty="0">
                <a:latin typeface="Times New Roman" panose="02020603050405020304" pitchFamily="18" charset="0"/>
                <a:ea typeface="Calibri" panose="020F0502020204030204" pitchFamily="34" charset="0"/>
                <a:cs typeface="Arial" panose="020B0604020202020204" pitchFamily="34" charset="0"/>
              </a:rPr>
              <a:t> of everyday professional practice. They must be your primary and continuing concern when practising, irrespective of your field of work. Even if you do not have direct contact with patients your actions or behaviour can still impact on their care or safety.</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77070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066800"/>
            <a:ext cx="8229600" cy="14478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2. EXERCISE YOUR PROFESSIONAL JUDGEMENT IN THE INTERESTS OF PATIENTS AND THE PUBLIC</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514600"/>
            <a:ext cx="8229600" cy="32766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need to balance the requirements of individuals with society as a whole and manage competing priorities and obligations is a feature of professional life.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Guidelines</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targets</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financial constraints </a:t>
            </a:r>
            <a:r>
              <a:rPr lang="en-US" sz="2400" dirty="0">
                <a:latin typeface="Times New Roman" panose="02020603050405020304" pitchFamily="18" charset="0"/>
                <a:ea typeface="Calibri" panose="020F0502020204030204" pitchFamily="34" charset="0"/>
                <a:cs typeface="Arial" panose="020B0604020202020204" pitchFamily="34" charset="0"/>
              </a:rPr>
              <a:t>need to be taken into account, but they must not be allowed to compromise your ability to make an informed professional judgement on what is appropriate for patients in specific situations.</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176651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066800"/>
            <a:ext cx="8229600" cy="14478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3. SHOW RESPECT FOR OTHERS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514600"/>
            <a:ext cx="8229600" cy="26670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Demonstrating respect for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dignity</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views</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rights</a:t>
            </a:r>
            <a:r>
              <a:rPr lang="en-US" sz="2400" dirty="0">
                <a:latin typeface="Times New Roman" panose="02020603050405020304" pitchFamily="18" charset="0"/>
                <a:ea typeface="Calibri" panose="020F0502020204030204" pitchFamily="34" charset="0"/>
                <a:cs typeface="Arial" panose="020B0604020202020204" pitchFamily="34" charset="0"/>
              </a:rPr>
              <a:t> of others is fundamental in forming and maintaining professionally appropriate relationships with patients, their carers, colleagues and other individuals with whom you come into contact with.</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142928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914400"/>
            <a:ext cx="8229600" cy="11430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4. ENCOURAGE PATIENTS TO PARTICIPATE IN DECISIONS ABOUT THEIR CARE</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057400"/>
            <a:ext cx="8229600" cy="40386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Patients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have a right to be involved in decisions </a:t>
            </a:r>
            <a:r>
              <a:rPr lang="en-US" sz="2400" dirty="0">
                <a:latin typeface="Times New Roman" panose="02020603050405020304" pitchFamily="18" charset="0"/>
                <a:ea typeface="Calibri" panose="020F0502020204030204" pitchFamily="34" charset="0"/>
                <a:cs typeface="Arial" panose="020B0604020202020204" pitchFamily="34" charset="0"/>
              </a:rPr>
              <a:t>about their treatment and care. They should be encouraged to work in partnership with you and other members of the professional team to manage their healthcare needs. Successful partnership working requires effective communication and an ability to identify the individual needs of patients. Where patients are not legally capable of making decisions about their care you must seek the authority of persons who are empowered to make decisions on their behalf.</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401146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676400"/>
            <a:ext cx="8229600" cy="16002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5. DEVELOP YOUR PROFESSIONAL KNOWLEDGE AND COMPETENCE</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3276600"/>
            <a:ext cx="8229600" cy="19050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At all stages of your professional working life you must ensure that your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knowledge</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skills </a:t>
            </a:r>
            <a:r>
              <a:rPr lang="en-US" sz="2400" dirty="0">
                <a:latin typeface="Times New Roman" panose="02020603050405020304" pitchFamily="18" charset="0"/>
                <a:ea typeface="Calibri" panose="020F0502020204030204" pitchFamily="34" charset="0"/>
                <a:cs typeface="Arial" panose="020B0604020202020204" pitchFamily="34" charset="0"/>
              </a:rPr>
              <a:t>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performance</a:t>
            </a:r>
            <a:r>
              <a:rPr lang="en-US" sz="2400" dirty="0">
                <a:latin typeface="Times New Roman" panose="02020603050405020304" pitchFamily="18" charset="0"/>
                <a:ea typeface="Calibri" panose="020F0502020204030204" pitchFamily="34" charset="0"/>
                <a:cs typeface="Arial" panose="020B0604020202020204" pitchFamily="34" charset="0"/>
              </a:rPr>
              <a:t> are of a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high quality</a:t>
            </a:r>
            <a:r>
              <a:rPr lang="en-US" sz="2400" dirty="0">
                <a:latin typeface="Times New Roman" panose="02020603050405020304" pitchFamily="18" charset="0"/>
                <a:ea typeface="Calibri" panose="020F0502020204030204" pitchFamily="34" charset="0"/>
                <a:cs typeface="Arial" panose="020B0604020202020204" pitchFamily="34" charset="0"/>
              </a:rPr>
              <a:t>, up to date and relevant to your field of practice.</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198852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676400"/>
            <a:ext cx="8229600" cy="16002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6. BE HONEST AND TRUSTWORTHY</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971800"/>
            <a:ext cx="8229600" cy="22098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Patients, colleagues and the public at large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place their trust in you </a:t>
            </a:r>
            <a:r>
              <a:rPr lang="en-US" sz="2400" dirty="0">
                <a:latin typeface="Times New Roman" panose="02020603050405020304" pitchFamily="18" charset="0"/>
                <a:ea typeface="Calibri" panose="020F0502020204030204" pitchFamily="34" charset="0"/>
                <a:cs typeface="Arial" panose="020B0604020202020204" pitchFamily="34" charset="0"/>
              </a:rPr>
              <a:t>as a pharmacy professional. You must behave in a way that justifies this trust and maintains the reputation of your profession.</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134155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37CE-C0C4-4BDD-AAC7-3D63C9623A19}"/>
              </a:ext>
            </a:extLst>
          </p:cNvPr>
          <p:cNvSpPr>
            <a:spLocks noGrp="1"/>
          </p:cNvSpPr>
          <p:nvPr>
            <p:ph type="title"/>
          </p:nvPr>
        </p:nvSpPr>
        <p:spPr>
          <a:xfrm>
            <a:off x="457200" y="1219200"/>
            <a:ext cx="8229600" cy="16002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7. TAKE RESPONSIBILITY FOR YOUR WORKING PRACTICES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DA3D7F-2221-49C4-AB36-DD1A574196F0}"/>
              </a:ext>
            </a:extLst>
          </p:cNvPr>
          <p:cNvSpPr>
            <a:spLocks noGrp="1"/>
          </p:cNvSpPr>
          <p:nvPr>
            <p:ph idx="1"/>
          </p:nvPr>
        </p:nvSpPr>
        <p:spPr>
          <a:xfrm>
            <a:off x="457200" y="2819400"/>
            <a:ext cx="8229600" cy="3048000"/>
          </a:xfrm>
        </p:spPr>
        <p:txBody>
          <a:bodyPr>
            <a:normAutofit/>
          </a:bodyPr>
          <a:lstStyle/>
          <a:p>
            <a:pPr algn="just">
              <a:lnSpc>
                <a:spcPct val="115000"/>
              </a:lnSpc>
            </a:pP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Team working </a:t>
            </a:r>
            <a:r>
              <a:rPr lang="en-US" sz="2400" dirty="0">
                <a:latin typeface="Times New Roman" panose="02020603050405020304" pitchFamily="18" charset="0"/>
                <a:ea typeface="Calibri" panose="020F0502020204030204" pitchFamily="34" charset="0"/>
                <a:cs typeface="Arial" panose="020B0604020202020204" pitchFamily="34" charset="0"/>
              </a:rPr>
              <a:t>is a key feature of everyday professional practice and requires respect, co-operation and communication with colleagues from your own and other professions. When working as part of a team you remain accountable for your own decisions, behaviour and any work done under your supervision.</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spTree>
    <p:extLst>
      <p:ext uri="{BB962C8B-B14F-4D97-AF65-F5344CB8AC3E}">
        <p14:creationId xmlns:p14="http://schemas.microsoft.com/office/powerpoint/2010/main" val="82557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1185</Words>
  <Application>Microsoft Office PowerPoint</Application>
  <PresentationFormat>On-screen Show (4:3)</PresentationFormat>
  <Paragraphs>46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Code of Ethics for Pharmacists </vt:lpstr>
      <vt:lpstr>The Code of Ethics</vt:lpstr>
      <vt:lpstr>1. MAKE THE CARE OF PATIENTS YOUR FIRST CONCERN</vt:lpstr>
      <vt:lpstr>2. EXERCISE YOUR PROFESSIONAL JUDGEMENT IN THE INTERESTS OF PATIENTS AND THE PUBLIC</vt:lpstr>
      <vt:lpstr>3. SHOW RESPECT FOR OTHERS</vt:lpstr>
      <vt:lpstr>4. ENCOURAGE PATIENTS TO PARTICIPATE IN DECISIONS ABOUT THEIR CARE</vt:lpstr>
      <vt:lpstr>5. DEVELOP YOUR PROFESSIONAL KNOWLEDGE AND COMPETENCE</vt:lpstr>
      <vt:lpstr>6. BE HONEST AND TRUSTWORTHY</vt:lpstr>
      <vt:lpstr>7. TAKE RESPONSIBILITY FOR YOUR WORKING PRACTICES</vt:lpstr>
      <vt:lpstr>Development of the law in relation to pharmacy, medicines and poisons</vt:lpstr>
      <vt:lpstr>National Drug Code Directory</vt:lpstr>
      <vt:lpstr>PowerPoint Presentation</vt:lpstr>
      <vt:lpstr>National Drug Code Directory</vt:lpstr>
      <vt:lpstr>PowerPoint Presentation</vt:lpstr>
      <vt:lpstr>PowerPoint Presentation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 for Pharmacists </dc:title>
  <dc:creator>hp 15</dc:creator>
  <cp:lastModifiedBy>Haider Raheem</cp:lastModifiedBy>
  <cp:revision>8</cp:revision>
  <dcterms:created xsi:type="dcterms:W3CDTF">2006-08-16T00:00:00Z</dcterms:created>
  <dcterms:modified xsi:type="dcterms:W3CDTF">2019-02-27T22:37:52Z</dcterms:modified>
</cp:coreProperties>
</file>