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33DDF-3414-441D-B509-84D543FD947B}"/>
              </a:ext>
            </a:extLst>
          </p:cNvPr>
          <p:cNvSpPr>
            <a:spLocks noGrp="1"/>
          </p:cNvSpPr>
          <p:nvPr>
            <p:ph type="ctrTitle"/>
          </p:nvPr>
        </p:nvSpPr>
        <p:spPr>
          <a:xfrm>
            <a:off x="685800" y="2286000"/>
            <a:ext cx="7772400" cy="2590800"/>
          </a:xfrm>
        </p:spPr>
        <p:txBody>
          <a:bodyPr>
            <a:normAutofit fontScale="90000"/>
          </a:bodyPr>
          <a:lstStyle/>
          <a:p>
            <a:pPr>
              <a:lnSpc>
                <a:spcPct val="115000"/>
              </a:lnSpc>
            </a:pPr>
            <a:r>
              <a:rPr lang="en-US" b="1" dirty="0">
                <a:latin typeface="Times New Roman" panose="02020603050405020304" pitchFamily="18" charset="0"/>
                <a:ea typeface="Calibri" panose="020F0502020204030204" pitchFamily="34" charset="0"/>
                <a:cs typeface="Arial" panose="020B0604020202020204" pitchFamily="34" charset="0"/>
              </a:rPr>
              <a:t>Introduction to Pharmacy Ethics </a:t>
            </a:r>
            <a:br>
              <a:rPr lang="en-US" sz="2800" dirty="0">
                <a:latin typeface="Calibri" panose="020F0502020204030204" pitchFamily="34" charset="0"/>
                <a:ea typeface="Calibri" panose="020F0502020204030204" pitchFamily="34" charset="0"/>
                <a:cs typeface="Arial" panose="020B0604020202020204" pitchFamily="34" charset="0"/>
              </a:rPr>
            </a:br>
            <a:r>
              <a:rPr lang="en-US" b="1" dirty="0">
                <a:latin typeface="Times New Roman" panose="02020603050405020304" pitchFamily="18" charset="0"/>
                <a:ea typeface="Calibri" panose="020F0502020204030204" pitchFamily="34" charset="0"/>
                <a:cs typeface="Arial" panose="020B0604020202020204" pitchFamily="34" charset="0"/>
              </a:rPr>
              <a:t>(Theoretical considerations)</a:t>
            </a:r>
            <a:br>
              <a:rPr lang="en-US" sz="2800" dirty="0">
                <a:latin typeface="Calibri" panose="020F0502020204030204" pitchFamily="34" charset="0"/>
                <a:ea typeface="Calibri" panose="020F0502020204030204" pitchFamily="34" charset="0"/>
                <a:cs typeface="Arial" panose="020B0604020202020204" pitchFamily="34" charset="0"/>
              </a:rPr>
            </a:br>
            <a:endParaRPr lang="ar-SA" dirty="0"/>
          </a:p>
        </p:txBody>
      </p:sp>
      <p:sp>
        <p:nvSpPr>
          <p:cNvPr id="3" name="Subtitle 2">
            <a:extLst>
              <a:ext uri="{FF2B5EF4-FFF2-40B4-BE49-F238E27FC236}">
                <a16:creationId xmlns:a16="http://schemas.microsoft.com/office/drawing/2014/main" id="{B8540D26-9893-4A4D-88B8-25E10843E59A}"/>
              </a:ext>
            </a:extLst>
          </p:cNvPr>
          <p:cNvSpPr>
            <a:spLocks noGrp="1"/>
          </p:cNvSpPr>
          <p:nvPr>
            <p:ph type="subTitle" idx="1"/>
          </p:nvPr>
        </p:nvSpPr>
        <p:spPr>
          <a:xfrm>
            <a:off x="1371600" y="4876800"/>
            <a:ext cx="6400800" cy="1295400"/>
          </a:xfrm>
        </p:spPr>
        <p:txBody>
          <a:bodyPr>
            <a:normAutofit/>
          </a:bodyPr>
          <a:lstStyle/>
          <a:p>
            <a:r>
              <a:rPr lang="en-US" sz="2800" b="1" dirty="0">
                <a:latin typeface="Times New Roman" panose="02020603050405020304" pitchFamily="18" charset="0"/>
                <a:ea typeface="Calibri" panose="020F0502020204030204" pitchFamily="34" charset="0"/>
              </a:rPr>
              <a:t>Dr. Haider Raheem</a:t>
            </a:r>
            <a:endParaRPr lang="ar-SA" sz="2800" dirty="0"/>
          </a:p>
        </p:txBody>
      </p:sp>
    </p:spTree>
    <p:extLst>
      <p:ext uri="{BB962C8B-B14F-4D97-AF65-F5344CB8AC3E}">
        <p14:creationId xmlns:p14="http://schemas.microsoft.com/office/powerpoint/2010/main" val="1627384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
            <a:ext cx="8229600" cy="9906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Moral relativism</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990600"/>
            <a:ext cx="8229600" cy="5791200"/>
          </a:xfrm>
        </p:spPr>
        <p:txBody>
          <a:bodyPr>
            <a:normAutofit fontScale="92500"/>
          </a:bodyPr>
          <a:lstStyle/>
          <a:p>
            <a:pPr algn="just">
              <a:lnSpc>
                <a:spcPct val="115000"/>
              </a:lnSpc>
            </a:pPr>
            <a:r>
              <a:rPr lang="en-US" sz="2400" dirty="0">
                <a:latin typeface="Times New Roman" panose="02020603050405020304" pitchFamily="18" charset="0"/>
                <a:ea typeface="Calibri" panose="020F0502020204030204" pitchFamily="34" charset="0"/>
              </a:rPr>
              <a:t>What is considered to be wrong in the moral sense undoubtedly can and does sometimes </a:t>
            </a:r>
            <a:r>
              <a:rPr lang="en-US" sz="2400" dirty="0">
                <a:solidFill>
                  <a:srgbClr val="FF0000"/>
                </a:solidFill>
                <a:latin typeface="Times New Roman" panose="02020603050405020304" pitchFamily="18" charset="0"/>
                <a:ea typeface="Calibri" panose="020F0502020204030204" pitchFamily="34" charset="0"/>
              </a:rPr>
              <a:t>change with time</a:t>
            </a:r>
            <a:r>
              <a:rPr lang="en-US" sz="2400" dirty="0">
                <a:latin typeface="Times New Roman" panose="02020603050405020304" pitchFamily="18" charset="0"/>
                <a:ea typeface="Calibri" panose="020F0502020204030204" pitchFamily="34" charset="0"/>
              </a:rPr>
              <a:t>, laying all contemporary opinions open to a charge of </a:t>
            </a:r>
            <a:r>
              <a:rPr lang="en-US" sz="2400" i="1" dirty="0">
                <a:latin typeface="Times New Roman" panose="02020603050405020304" pitchFamily="18" charset="0"/>
                <a:ea typeface="Calibri" panose="020F0502020204030204" pitchFamily="34" charset="0"/>
              </a:rPr>
              <a:t>moral relativism</a:t>
            </a:r>
            <a:r>
              <a:rPr lang="en-US" sz="2400" dirty="0">
                <a:latin typeface="Times New Roman" panose="02020603050405020304" pitchFamily="18" charset="0"/>
                <a:ea typeface="Calibri" panose="020F0502020204030204" pitchFamily="34" charset="0"/>
              </a:rPr>
              <a:t>. In other words, what we believe to be right or wrong now may be </a:t>
            </a:r>
            <a:r>
              <a:rPr lang="en-US" sz="2400" dirty="0">
                <a:solidFill>
                  <a:srgbClr val="FF0000"/>
                </a:solidFill>
                <a:latin typeface="Times New Roman" panose="02020603050405020304" pitchFamily="18" charset="0"/>
                <a:ea typeface="Calibri" panose="020F0502020204030204" pitchFamily="34" charset="0"/>
              </a:rPr>
              <a:t>judged differently in the future</a:t>
            </a:r>
            <a:r>
              <a:rPr lang="en-US" sz="2400" dirty="0">
                <a:latin typeface="Times New Roman" panose="02020603050405020304" pitchFamily="18" charset="0"/>
                <a:ea typeface="Calibri" panose="020F0502020204030204" pitchFamily="34" charset="0"/>
              </a:rPr>
              <a:t>.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Such thoughts of relativism have a long history, and Aristotle (384–322 BC), taught that whereas </a:t>
            </a:r>
            <a:r>
              <a:rPr lang="en-US" sz="2400" dirty="0">
                <a:solidFill>
                  <a:srgbClr val="FF0000"/>
                </a:solidFill>
                <a:latin typeface="Times New Roman" panose="02020603050405020304" pitchFamily="18" charset="0"/>
                <a:ea typeface="Calibri" panose="020F0502020204030204" pitchFamily="34" charset="0"/>
              </a:rPr>
              <a:t>natural laws are immutable</a:t>
            </a:r>
            <a:r>
              <a:rPr lang="en-US" sz="2400" dirty="0">
                <a:latin typeface="Times New Roman" panose="02020603050405020304" pitchFamily="18" charset="0"/>
                <a:ea typeface="Calibri" panose="020F0502020204030204" pitchFamily="34" charset="0"/>
              </a:rPr>
              <a:t>, that is </a:t>
            </a:r>
            <a:r>
              <a:rPr lang="en-US" sz="2400" dirty="0">
                <a:solidFill>
                  <a:srgbClr val="FF0000"/>
                </a:solidFill>
                <a:latin typeface="Times New Roman" panose="02020603050405020304" pitchFamily="18" charset="0"/>
                <a:ea typeface="Calibri" panose="020F0502020204030204" pitchFamily="34" charset="0"/>
              </a:rPr>
              <a:t>unchangeable</a:t>
            </a:r>
            <a:r>
              <a:rPr lang="en-US" sz="2400" dirty="0">
                <a:latin typeface="Times New Roman" panose="02020603050405020304" pitchFamily="18" charset="0"/>
                <a:ea typeface="Calibri" panose="020F0502020204030204" pitchFamily="34" charset="0"/>
              </a:rPr>
              <a:t>, </a:t>
            </a:r>
            <a:r>
              <a:rPr lang="en-US" sz="2400" dirty="0">
                <a:solidFill>
                  <a:srgbClr val="FF0000"/>
                </a:solidFill>
                <a:latin typeface="Times New Roman" panose="02020603050405020304" pitchFamily="18" charset="0"/>
                <a:ea typeface="Calibri" panose="020F0502020204030204" pitchFamily="34" charset="0"/>
              </a:rPr>
              <a:t>not subject to variation</a:t>
            </a:r>
            <a:r>
              <a:rPr lang="en-US" sz="2400" dirty="0">
                <a:latin typeface="Times New Roman" panose="02020603050405020304" pitchFamily="18" charset="0"/>
                <a:ea typeface="Calibri" panose="020F0502020204030204" pitchFamily="34" charset="0"/>
              </a:rPr>
              <a:t>, and </a:t>
            </a:r>
            <a:r>
              <a:rPr lang="en-US" sz="2400" dirty="0">
                <a:solidFill>
                  <a:srgbClr val="FF0000"/>
                </a:solidFill>
                <a:latin typeface="Times New Roman" panose="02020603050405020304" pitchFamily="18" charset="0"/>
                <a:ea typeface="Calibri" panose="020F0502020204030204" pitchFamily="34" charset="0"/>
              </a:rPr>
              <a:t>have the same validity everywhere</a:t>
            </a:r>
            <a:r>
              <a:rPr lang="en-US" sz="2400" dirty="0">
                <a:latin typeface="Times New Roman" panose="02020603050405020304" pitchFamily="18" charset="0"/>
                <a:ea typeface="Calibri" panose="020F0502020204030204" pitchFamily="34" charset="0"/>
              </a:rPr>
              <a:t> (as fire burns both here and in Persia), notions of justice (or men’s ideas of right and wrong) are variable.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Aristotle’s example neatly emphasizes the difference between a fact (in this case aspects of combustion) and a value (justice). </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17541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
            <a:ext cx="8229600" cy="9906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Moral relativism</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066800"/>
            <a:ext cx="8229600" cy="5715000"/>
          </a:xfrm>
        </p:spPr>
        <p:txBody>
          <a:bodyPr>
            <a:normAutofit fontScale="92500"/>
          </a:bodyPr>
          <a:lstStyle/>
          <a:p>
            <a:pPr algn="just">
              <a:lnSpc>
                <a:spcPct val="115000"/>
              </a:lnSpc>
            </a:pPr>
            <a:r>
              <a:rPr lang="en-US" sz="2400" dirty="0">
                <a:solidFill>
                  <a:srgbClr val="FF0000"/>
                </a:solidFill>
                <a:latin typeface="Times New Roman" panose="02020603050405020304" pitchFamily="18" charset="0"/>
                <a:ea typeface="Calibri" panose="020F0502020204030204" pitchFamily="34" charset="0"/>
              </a:rPr>
              <a:t>Herodotus</a:t>
            </a:r>
            <a:r>
              <a:rPr lang="en-US" sz="2400" dirty="0">
                <a:latin typeface="Times New Roman" panose="02020603050405020304" pitchFamily="18" charset="0"/>
                <a:ea typeface="Calibri" panose="020F0502020204030204" pitchFamily="34" charset="0"/>
              </a:rPr>
              <a:t> noted that it is customary to eat their deceased parents in some cultures and in others to ‘consume with fire’, or as we would now say cremate, but that the reverse would be unthinkable.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We may counter the accusation of relativism by arguing that what is understood as moral progress is more a question of moral enlightenment following the perceptive analysis of some of the major </a:t>
            </a:r>
            <a:r>
              <a:rPr lang="en-US" sz="2400" dirty="0">
                <a:solidFill>
                  <a:srgbClr val="FF0000"/>
                </a:solidFill>
                <a:latin typeface="Times New Roman" panose="02020603050405020304" pitchFamily="18" charset="0"/>
                <a:ea typeface="Calibri" panose="020F0502020204030204" pitchFamily="34" charset="0"/>
              </a:rPr>
              <a:t>European philosophers </a:t>
            </a:r>
            <a:r>
              <a:rPr lang="en-US" sz="2400" dirty="0">
                <a:latin typeface="Times New Roman" panose="02020603050405020304" pitchFamily="18" charset="0"/>
                <a:ea typeface="Calibri" panose="020F0502020204030204" pitchFamily="34" charset="0"/>
              </a:rPr>
              <a:t>of the past and present, such as Kant, Rousseau, Hobbes, Locke, Hume and others.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In the past, we just got it wrong, but now we know better. Though this does not altogether refute the charge; even in science, the notion of progress is not entirely value free. </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40059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457200"/>
            <a:ext cx="8229600" cy="13716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Moral relativism</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828800"/>
            <a:ext cx="8229600" cy="4038600"/>
          </a:xfrm>
        </p:spPr>
        <p:txBody>
          <a:bodyPr>
            <a:normAutofit fontScale="92500" lnSpcReduction="100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Fortunately, many of the changes, mostly supported by legislation, seem unequivocally obvious to a modern society. Like hindsight generally, moral hindsight, has the advantage of observing the consequences of change.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We have to imagine ourselves in earlier centuries to begin to understand the unthinking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toleration of slavery</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the subjugation and lack of the franchise of women</a:t>
            </a:r>
            <a:r>
              <a:rPr lang="en-US" sz="2400" dirty="0">
                <a:latin typeface="Times New Roman" panose="02020603050405020304" pitchFamily="18" charset="0"/>
                <a:ea typeface="Calibri" panose="020F0502020204030204" pitchFamily="34" charset="0"/>
                <a:cs typeface="Arial" panose="020B0604020202020204" pitchFamily="34" charset="0"/>
              </a:rPr>
              <a:t> in a largely paternalistic society,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the appalling treatment of children in factories</a:t>
            </a:r>
            <a:r>
              <a:rPr lang="en-US" sz="2400" dirty="0">
                <a:latin typeface="Times New Roman" panose="02020603050405020304" pitchFamily="18" charset="0"/>
                <a:ea typeface="Calibri" panose="020F0502020204030204" pitchFamily="34" charset="0"/>
                <a:cs typeface="Arial" panose="020B0604020202020204" pitchFamily="34" charset="0"/>
              </a:rPr>
              <a:t>, as servants and in other harsh or arduous employment.</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37672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
            <a:ext cx="8229600" cy="11430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Moral relativism</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219200"/>
            <a:ext cx="8229600" cy="5562600"/>
          </a:xfrm>
        </p:spPr>
        <p:txBody>
          <a:bodyPr>
            <a:normAutofit fontScale="92500" lnSpcReduction="10000"/>
          </a:bodyPr>
          <a:lstStyle/>
          <a:p>
            <a:pPr algn="just">
              <a:lnSpc>
                <a:spcPct val="115000"/>
              </a:lnSpc>
            </a:pPr>
            <a:r>
              <a:rPr lang="en-US" sz="2400" dirty="0">
                <a:latin typeface="Times New Roman" panose="02020603050405020304" pitchFamily="18" charset="0"/>
                <a:ea typeface="Calibri" panose="020F0502020204030204" pitchFamily="34" charset="0"/>
              </a:rPr>
              <a:t>Before we become too self-congratulatory, we must not forget that homosexuality was a criminal offence just a few decades ago in the UK and that </a:t>
            </a:r>
            <a:r>
              <a:rPr lang="en-US" sz="2400" dirty="0">
                <a:solidFill>
                  <a:srgbClr val="FF0000"/>
                </a:solidFill>
                <a:latin typeface="Times New Roman" panose="02020603050405020304" pitchFamily="18" charset="0"/>
                <a:ea typeface="Calibri" panose="020F0502020204030204" pitchFamily="34" charset="0"/>
              </a:rPr>
              <a:t>racial segregation was exercised and legally enforced in the southern USA and in South Africa</a:t>
            </a:r>
            <a:r>
              <a:rPr lang="en-US" sz="2400" dirty="0">
                <a:latin typeface="Times New Roman" panose="02020603050405020304" pitchFamily="18" charset="0"/>
                <a:ea typeface="Calibri" panose="020F0502020204030204" pitchFamily="34" charset="0"/>
              </a:rPr>
              <a:t>.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Some recent legislative changes relating to moral principles such as </a:t>
            </a:r>
            <a:r>
              <a:rPr lang="en-US" sz="2400" dirty="0">
                <a:solidFill>
                  <a:srgbClr val="FF0000"/>
                </a:solidFill>
                <a:latin typeface="Times New Roman" panose="02020603050405020304" pitchFamily="18" charset="0"/>
                <a:ea typeface="Calibri" panose="020F0502020204030204" pitchFamily="34" charset="0"/>
              </a:rPr>
              <a:t>banning the smacking of children </a:t>
            </a:r>
            <a:r>
              <a:rPr lang="en-US" sz="2400" dirty="0">
                <a:latin typeface="Times New Roman" panose="02020603050405020304" pitchFamily="18" charset="0"/>
                <a:ea typeface="Calibri" panose="020F0502020204030204" pitchFamily="34" charset="0"/>
              </a:rPr>
              <a:t>(physical assault and infringement of autonomy) and </a:t>
            </a:r>
            <a:r>
              <a:rPr lang="en-US" sz="2400" dirty="0">
                <a:solidFill>
                  <a:srgbClr val="FF0000"/>
                </a:solidFill>
                <a:latin typeface="Times New Roman" panose="02020603050405020304" pitchFamily="18" charset="0"/>
                <a:ea typeface="Calibri" panose="020F0502020204030204" pitchFamily="34" charset="0"/>
              </a:rPr>
              <a:t>prohibiting smoking in public places </a:t>
            </a:r>
            <a:r>
              <a:rPr lang="en-US" sz="2400" dirty="0">
                <a:latin typeface="Times New Roman" panose="02020603050405020304" pitchFamily="18" charset="0"/>
                <a:ea typeface="Calibri" panose="020F0502020204030204" pitchFamily="34" charset="0"/>
              </a:rPr>
              <a:t>(a contentious competing rights/liberties issue) have not been </a:t>
            </a:r>
            <a:r>
              <a:rPr lang="en-US" sz="2400" dirty="0">
                <a:solidFill>
                  <a:srgbClr val="FF0000"/>
                </a:solidFill>
                <a:latin typeface="Times New Roman" panose="02020603050405020304" pitchFamily="18" charset="0"/>
                <a:ea typeface="Calibri" panose="020F0502020204030204" pitchFamily="34" charset="0"/>
              </a:rPr>
              <a:t>universally welcomed</a:t>
            </a:r>
            <a:r>
              <a:rPr lang="en-US" sz="2400" dirty="0">
                <a:latin typeface="Times New Roman" panose="02020603050405020304" pitchFamily="18" charset="0"/>
                <a:ea typeface="Calibri" panose="020F0502020204030204" pitchFamily="34" charset="0"/>
              </a:rPr>
              <a:t>.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The law does not always reflect majority public opinion, as evidenced by various surveys carried out since </a:t>
            </a:r>
            <a:r>
              <a:rPr lang="en-US" sz="2400" dirty="0">
                <a:solidFill>
                  <a:srgbClr val="FF0000"/>
                </a:solidFill>
                <a:latin typeface="Times New Roman" panose="02020603050405020304" pitchFamily="18" charset="0"/>
                <a:ea typeface="Calibri" panose="020F0502020204030204" pitchFamily="34" charset="0"/>
              </a:rPr>
              <a:t>the permanent abolition of the death penalty for murder </a:t>
            </a:r>
            <a:r>
              <a:rPr lang="en-US" sz="2400" dirty="0">
                <a:latin typeface="Times New Roman" panose="02020603050405020304" pitchFamily="18" charset="0"/>
                <a:ea typeface="Calibri" panose="020F0502020204030204" pitchFamily="34" charset="0"/>
              </a:rPr>
              <a:t>in the UK in 1969.</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3740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5BF86-900E-4B26-8586-7555A10D9970}"/>
              </a:ext>
            </a:extLst>
          </p:cNvPr>
          <p:cNvSpPr>
            <a:spLocks noGrp="1"/>
          </p:cNvSpPr>
          <p:nvPr>
            <p:ph type="title"/>
          </p:nvPr>
        </p:nvSpPr>
        <p:spPr/>
        <p:txBody>
          <a:bodyPr/>
          <a:lstStyle/>
          <a:p>
            <a:endParaRPr lang="ar-SA"/>
          </a:p>
        </p:txBody>
      </p:sp>
      <p:sp>
        <p:nvSpPr>
          <p:cNvPr id="4" name="Text Placeholder 3">
            <a:extLst>
              <a:ext uri="{FF2B5EF4-FFF2-40B4-BE49-F238E27FC236}">
                <a16:creationId xmlns:a16="http://schemas.microsoft.com/office/drawing/2014/main" id="{CF8F5534-2C37-4561-80DA-CFB9B283A842}"/>
              </a:ext>
            </a:extLst>
          </p:cNvPr>
          <p:cNvSpPr>
            <a:spLocks noGrp="1"/>
          </p:cNvSpPr>
          <p:nvPr>
            <p:ph type="body" sz="half" idx="2"/>
          </p:nvPr>
        </p:nvSpPr>
        <p:spPr>
          <a:xfrm>
            <a:off x="457200" y="1706600"/>
            <a:ext cx="3372510" cy="4419563"/>
          </a:xfrm>
        </p:spPr>
        <p:txBody>
          <a:bodyPr>
            <a:normAutofit/>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Edward Parrish (1822- 72), author of the 1857 essay "Ethical Analysis," possibly the first serious consideration of American pharmacists' moral responsibilities.</a:t>
            </a:r>
            <a:endParaRPr lang="en-US" sz="1800" dirty="0">
              <a:latin typeface="Calibri" panose="020F0502020204030204" pitchFamily="34" charset="0"/>
              <a:ea typeface="Calibri" panose="020F0502020204030204" pitchFamily="34" charset="0"/>
              <a:cs typeface="Arial" panose="020B0604020202020204" pitchFamily="34" charset="0"/>
            </a:endParaRPr>
          </a:p>
          <a:p>
            <a:endParaRPr lang="ar-SA" sz="2400" dirty="0"/>
          </a:p>
        </p:txBody>
      </p:sp>
      <p:pic>
        <p:nvPicPr>
          <p:cNvPr id="5" name="Content Placeholder 4">
            <a:extLst>
              <a:ext uri="{FF2B5EF4-FFF2-40B4-BE49-F238E27FC236}">
                <a16:creationId xmlns:a16="http://schemas.microsoft.com/office/drawing/2014/main" id="{151E045C-9C9B-4EBD-A63B-6C10AC48FEB7}"/>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44670" y="989825"/>
            <a:ext cx="3372510" cy="4419563"/>
          </a:xfrm>
          <a:prstGeom prst="rect">
            <a:avLst/>
          </a:prstGeom>
          <a:noFill/>
          <a:ln>
            <a:noFill/>
          </a:ln>
        </p:spPr>
      </p:pic>
    </p:spTree>
    <p:extLst>
      <p:ext uri="{BB962C8B-B14F-4D97-AF65-F5344CB8AC3E}">
        <p14:creationId xmlns:p14="http://schemas.microsoft.com/office/powerpoint/2010/main" val="366193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4B65-102D-4621-A6B8-5517423FB4BE}"/>
              </a:ext>
            </a:extLst>
          </p:cNvPr>
          <p:cNvSpPr>
            <a:spLocks noGrp="1"/>
          </p:cNvSpPr>
          <p:nvPr>
            <p:ph type="title"/>
          </p:nvPr>
        </p:nvSpPr>
        <p:spPr>
          <a:xfrm>
            <a:off x="1792288" y="4800600"/>
            <a:ext cx="5486400" cy="566738"/>
          </a:xfrm>
        </p:spPr>
        <p:txBody>
          <a:bodyPr/>
          <a:lstStyle/>
          <a:p>
            <a:endParaRPr lang="ar-SA"/>
          </a:p>
        </p:txBody>
      </p:sp>
      <p:sp>
        <p:nvSpPr>
          <p:cNvPr id="4" name="Text Placeholder 3">
            <a:extLst>
              <a:ext uri="{FF2B5EF4-FFF2-40B4-BE49-F238E27FC236}">
                <a16:creationId xmlns:a16="http://schemas.microsoft.com/office/drawing/2014/main" id="{E5263C96-827A-4151-8CE5-43BCBDAC36BD}"/>
              </a:ext>
            </a:extLst>
          </p:cNvPr>
          <p:cNvSpPr>
            <a:spLocks noGrp="1"/>
          </p:cNvSpPr>
          <p:nvPr>
            <p:ph type="body" sz="half" idx="2"/>
          </p:nvPr>
        </p:nvSpPr>
        <p:spPr>
          <a:xfrm>
            <a:off x="228600" y="5367338"/>
            <a:ext cx="8686800" cy="1338262"/>
          </a:xfrm>
        </p:spPr>
        <p:txBody>
          <a:bodyPr>
            <a:normAutofit fontScale="92500"/>
          </a:bodyPr>
          <a:lstStyle/>
          <a:p>
            <a:pPr algn="just">
              <a:lnSpc>
                <a:spcPct val="115000"/>
              </a:lnSpc>
            </a:pPr>
            <a:r>
              <a:rPr lang="en-US" sz="2400">
                <a:latin typeface="Times New Roman" panose="02020603050405020304" pitchFamily="18" charset="0"/>
                <a:ea typeface="Calibri" panose="020F0502020204030204" pitchFamily="34" charset="0"/>
                <a:cs typeface="Arial" panose="020B0604020202020204" pitchFamily="34" charset="0"/>
              </a:rPr>
              <a:t>This painting by Robert Thom from the Great Moments in Pharmacy Series depicts the founding of the American Pharmaceutical Association in 1852. The Association established the first national code for pharmacists.</a:t>
            </a:r>
            <a:endParaRPr lang="en-US" sz="1800">
              <a:latin typeface="Calibri" panose="020F0502020204030204" pitchFamily="34" charset="0"/>
              <a:ea typeface="Calibri" panose="020F0502020204030204" pitchFamily="34" charset="0"/>
              <a:cs typeface="Arial" panose="020B0604020202020204" pitchFamily="34" charset="0"/>
            </a:endParaRPr>
          </a:p>
          <a:p>
            <a:endParaRPr lang="ar-SA" dirty="0"/>
          </a:p>
        </p:txBody>
      </p:sp>
      <p:pic>
        <p:nvPicPr>
          <p:cNvPr id="5" name="Picture Placeholder 4">
            <a:extLst>
              <a:ext uri="{FF2B5EF4-FFF2-40B4-BE49-F238E27FC236}">
                <a16:creationId xmlns:a16="http://schemas.microsoft.com/office/drawing/2014/main" id="{3B5C3F1A-A79E-4053-AA83-753E47E676D3}"/>
              </a:ext>
            </a:extLst>
          </p:cNvPr>
          <p:cNvPicPr>
            <a:picLocks noGrp="1"/>
          </p:cNvPicPr>
          <p:nvPr>
            <p:ph type="pic" idx="1"/>
          </p:nvPr>
        </p:nvPicPr>
        <p:blipFill>
          <a:blip r:embed="rId2">
            <a:extLst>
              <a:ext uri="{28A0092B-C50C-407E-A947-70E740481C1C}">
                <a14:useLocalDpi xmlns:a14="http://schemas.microsoft.com/office/drawing/2010/main" val="0"/>
              </a:ext>
            </a:extLst>
          </a:blip>
          <a:srcRect t="640" b="640"/>
          <a:stretch>
            <a:fillRect/>
          </a:stretch>
        </p:blipFill>
        <p:spPr bwMode="auto">
          <a:xfrm>
            <a:off x="228600" y="457200"/>
            <a:ext cx="8534400" cy="4910137"/>
          </a:xfrm>
          <a:prstGeom prst="rect">
            <a:avLst/>
          </a:prstGeom>
          <a:noFill/>
          <a:ln>
            <a:noFill/>
          </a:ln>
        </p:spPr>
      </p:pic>
    </p:spTree>
    <p:extLst>
      <p:ext uri="{BB962C8B-B14F-4D97-AF65-F5344CB8AC3E}">
        <p14:creationId xmlns:p14="http://schemas.microsoft.com/office/powerpoint/2010/main" val="2353857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B0204-387D-4C19-9130-E275F90E3F25}"/>
              </a:ext>
            </a:extLst>
          </p:cNvPr>
          <p:cNvSpPr>
            <a:spLocks noGrp="1"/>
          </p:cNvSpPr>
          <p:nvPr>
            <p:ph type="ctrTitle"/>
          </p:nvPr>
        </p:nvSpPr>
        <p:spPr>
          <a:xfrm>
            <a:off x="685800" y="1219200"/>
            <a:ext cx="7772400" cy="4648199"/>
          </a:xfrm>
        </p:spPr>
        <p:txBody>
          <a:bodyPr>
            <a:noAutofit/>
          </a:bodyPr>
          <a:lstStyle/>
          <a:p>
            <a:r>
              <a:rPr lang="en-US" sz="13400" dirty="0"/>
              <a:t>Thank You</a:t>
            </a:r>
            <a:endParaRPr lang="ar-SA" sz="13400" dirty="0"/>
          </a:p>
        </p:txBody>
      </p:sp>
      <p:sp>
        <p:nvSpPr>
          <p:cNvPr id="3" name="Subtitle 2">
            <a:extLst>
              <a:ext uri="{FF2B5EF4-FFF2-40B4-BE49-F238E27FC236}">
                <a16:creationId xmlns:a16="http://schemas.microsoft.com/office/drawing/2014/main" id="{0AFF093C-D5B7-4A91-903D-DE35C4957578}"/>
              </a:ext>
            </a:extLst>
          </p:cNvPr>
          <p:cNvSpPr>
            <a:spLocks noGrp="1"/>
          </p:cNvSpPr>
          <p:nvPr>
            <p:ph type="subTitle" idx="1"/>
          </p:nvPr>
        </p:nvSpPr>
        <p:spPr/>
        <p:txBody>
          <a:bodyPr/>
          <a:lstStyle/>
          <a:p>
            <a:endParaRPr lang="ar-SA"/>
          </a:p>
        </p:txBody>
      </p:sp>
    </p:spTree>
    <p:extLst>
      <p:ext uri="{BB962C8B-B14F-4D97-AF65-F5344CB8AC3E}">
        <p14:creationId xmlns:p14="http://schemas.microsoft.com/office/powerpoint/2010/main" val="2315522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274638"/>
            <a:ext cx="8229600" cy="792162"/>
          </a:xfrm>
        </p:spPr>
        <p:txBody>
          <a:bodyPr>
            <a:normAutofit/>
          </a:bodyPr>
          <a:lstStyle/>
          <a:p>
            <a:pPr marL="342900" lvl="0" indent="-342900" algn="l">
              <a:lnSpc>
                <a:spcPct val="115000"/>
              </a:lnSpc>
              <a:spcBef>
                <a:spcPct val="20000"/>
              </a:spcBef>
            </a:pPr>
            <a:r>
              <a:rPr lang="en-US" sz="2400" b="1" dirty="0">
                <a:solidFill>
                  <a:prstClr val="black"/>
                </a:solidFill>
                <a:latin typeface="Times New Roman" panose="02020603050405020304" pitchFamily="18" charset="0"/>
                <a:ea typeface="Calibri" panose="020F0502020204030204" pitchFamily="34" charset="0"/>
                <a:cs typeface="Arial" panose="020B0604020202020204" pitchFamily="34" charset="0"/>
              </a:rPr>
              <a:t>Why do we need a focus on pharmacy ethics?</a:t>
            </a:r>
            <a:endParaRPr lang="ar-SA" sz="4800" dirty="0"/>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295400"/>
            <a:ext cx="8229600" cy="5410200"/>
          </a:xfrm>
        </p:spPr>
        <p:txBody>
          <a:bodyPr>
            <a:normAutofit fontScale="92500" lnSpcReduction="100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Most people don’t appear to give a great deal of thought to their own behavior whether concerning domestic affairs or work-related activities unless there are special circumstances. In community or hospital pharmacy these procedures include, for instance an obligation to:</a:t>
            </a:r>
            <a:endParaRPr lang="en-US" sz="1800" dirty="0">
              <a:latin typeface="Calibri" panose="020F0502020204030204" pitchFamily="34" charset="0"/>
              <a:ea typeface="Calibri" panose="020F0502020204030204" pitchFamily="34" charset="0"/>
              <a:cs typeface="Arial" panose="020B0604020202020204" pitchFamily="34" charset="0"/>
            </a:endParaRPr>
          </a:p>
          <a:p>
            <a:pPr marL="514350" lvl="0" indent="-514350" algn="just">
              <a:lnSpc>
                <a:spcPct val="115000"/>
              </a:lnSpc>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check that regulatory requirements are met</a:t>
            </a:r>
            <a:endParaRPr lang="en-US" sz="2400" dirty="0">
              <a:latin typeface="Calibri" panose="020F0502020204030204" pitchFamily="34" charset="0"/>
              <a:ea typeface="Calibri" panose="020F0502020204030204" pitchFamily="34" charset="0"/>
              <a:cs typeface="Arial" panose="020B0604020202020204" pitchFamily="34" charset="0"/>
            </a:endParaRPr>
          </a:p>
          <a:p>
            <a:pPr marL="514350" lvl="0" indent="-514350" algn="just">
              <a:lnSpc>
                <a:spcPct val="115000"/>
              </a:lnSpc>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that a prescriber’s intentions are unequivocal</a:t>
            </a:r>
            <a:endParaRPr lang="en-US" sz="1800" dirty="0">
              <a:latin typeface="Calibri" panose="020F0502020204030204" pitchFamily="34" charset="0"/>
              <a:ea typeface="Calibri" panose="020F0502020204030204" pitchFamily="34" charset="0"/>
              <a:cs typeface="Arial" panose="020B0604020202020204" pitchFamily="34" charset="0"/>
            </a:endParaRPr>
          </a:p>
          <a:p>
            <a:pPr marL="514350" lvl="0" indent="-514350" algn="just">
              <a:lnSpc>
                <a:spcPct val="115000"/>
              </a:lnSpc>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that there are no potential drug-drug interactions or other incompatibilities</a:t>
            </a:r>
            <a:endParaRPr lang="en-US" sz="1800" dirty="0">
              <a:latin typeface="Calibri" panose="020F0502020204030204" pitchFamily="34" charset="0"/>
              <a:ea typeface="Calibri" panose="020F0502020204030204" pitchFamily="34" charset="0"/>
              <a:cs typeface="Arial" panose="020B0604020202020204" pitchFamily="34" charset="0"/>
            </a:endParaRPr>
          </a:p>
          <a:p>
            <a:pPr marL="514350" lvl="0" indent="-514350" algn="just">
              <a:lnSpc>
                <a:spcPct val="115000"/>
              </a:lnSpc>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that patients receive clear and unambiguous advice and instructions with their medication.</a:t>
            </a:r>
          </a:p>
          <a:p>
            <a:pPr marL="514350" lvl="0" indent="-514350" algn="just">
              <a:lnSpc>
                <a:spcPct val="115000"/>
              </a:lnSpc>
              <a:buFont typeface="+mj-lt"/>
              <a:buAutoNum type="arabicPeriod"/>
            </a:pPr>
            <a:endParaRPr lang="en-US" sz="1800" dirty="0">
              <a:latin typeface="Calibri" panose="020F0502020204030204" pitchFamily="34" charset="0"/>
              <a:ea typeface="Calibri" panose="020F0502020204030204" pitchFamily="34" charset="0"/>
              <a:cs typeface="Arial" panose="020B0604020202020204" pitchFamily="34" charset="0"/>
            </a:endParaRPr>
          </a:p>
          <a:p>
            <a:r>
              <a:rPr lang="en-US" sz="2400" dirty="0">
                <a:latin typeface="Times New Roman" panose="02020603050405020304" pitchFamily="18" charset="0"/>
                <a:ea typeface="Calibri" panose="020F0502020204030204" pitchFamily="34" charset="0"/>
              </a:rPr>
              <a:t>  All of these considerations can be categorized as being </a:t>
            </a:r>
            <a:r>
              <a:rPr lang="en-US" sz="2400" i="1" dirty="0">
                <a:latin typeface="Times New Roman" panose="02020603050405020304" pitchFamily="18" charset="0"/>
                <a:ea typeface="Calibri" panose="020F0502020204030204" pitchFamily="34" charset="0"/>
              </a:rPr>
              <a:t>objective </a:t>
            </a:r>
            <a:r>
              <a:rPr lang="en-US" sz="2400" dirty="0">
                <a:latin typeface="Times New Roman" panose="02020603050405020304" pitchFamily="18" charset="0"/>
                <a:ea typeface="Calibri" panose="020F0502020204030204" pitchFamily="34" charset="0"/>
              </a:rPr>
              <a:t>or factual matters, largely uncolored by feelings or opinions. </a:t>
            </a:r>
            <a:endParaRPr lang="ar-SA" sz="2400" dirty="0"/>
          </a:p>
        </p:txBody>
      </p:sp>
    </p:spTree>
    <p:extLst>
      <p:ext uri="{BB962C8B-B14F-4D97-AF65-F5344CB8AC3E}">
        <p14:creationId xmlns:p14="http://schemas.microsoft.com/office/powerpoint/2010/main" val="3556963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274638"/>
            <a:ext cx="8229600" cy="1173162"/>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RPSGB guidance</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447800"/>
            <a:ext cx="8229600" cy="4724400"/>
          </a:xfrm>
        </p:spPr>
        <p:txBody>
          <a:bodyPr>
            <a:normAutofit fontScale="925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All pharmacists in the UK and in many other countries are members of a professional body that publishes and requires members to comply with a code of practice. The publication </a:t>
            </a:r>
            <a:r>
              <a:rPr lang="en-US" sz="2400" i="1" dirty="0">
                <a:latin typeface="Times New Roman" panose="02020603050405020304" pitchFamily="18" charset="0"/>
                <a:ea typeface="Calibri" panose="020F0502020204030204" pitchFamily="34" charset="0"/>
                <a:cs typeface="Arial" panose="020B0604020202020204" pitchFamily="34" charset="0"/>
              </a:rPr>
              <a:t>Medicines, Ethics &amp; Practice: A Guide for Pharmacists and Pharmacy</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i="1" dirty="0">
                <a:latin typeface="Times New Roman" panose="02020603050405020304" pitchFamily="18" charset="0"/>
                <a:ea typeface="Calibri" panose="020F0502020204030204" pitchFamily="34" charset="0"/>
                <a:cs typeface="Arial" panose="020B0604020202020204" pitchFamily="34" charset="0"/>
              </a:rPr>
              <a:t>Technicians </a:t>
            </a:r>
            <a:r>
              <a:rPr lang="en-US" sz="2400" dirty="0">
                <a:latin typeface="Times New Roman" panose="02020603050405020304" pitchFamily="18" charset="0"/>
                <a:ea typeface="Calibri" panose="020F0502020204030204" pitchFamily="34" charset="0"/>
                <a:cs typeface="Arial" panose="020B0604020202020204" pitchFamily="34" charset="0"/>
              </a:rPr>
              <a:t>(MEP) of the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Royal Pharmaceutical Society of Great Britain (RPSGB)</a:t>
            </a:r>
            <a:r>
              <a:rPr lang="en-US" sz="2400" dirty="0">
                <a:latin typeface="Times New Roman" panose="02020603050405020304" pitchFamily="18" charset="0"/>
                <a:ea typeface="Calibri" panose="020F0502020204030204" pitchFamily="34" charset="0"/>
                <a:cs typeface="Arial" panose="020B0604020202020204" pitchFamily="34" charset="0"/>
              </a:rPr>
              <a:t> includes information on general legal requirements, and codes of ethics for both pharmacists and registered pharmacy technicians. Generally, there is a view that:</a:t>
            </a:r>
            <a:endParaRPr lang="en-US" sz="1800" dirty="0">
              <a:latin typeface="Calibri" panose="020F0502020204030204" pitchFamily="34" charset="0"/>
              <a:ea typeface="Calibri" panose="020F0502020204030204" pitchFamily="34" charset="0"/>
              <a:cs typeface="Arial" panose="020B0604020202020204" pitchFamily="34" charset="0"/>
            </a:endParaRPr>
          </a:p>
          <a:p>
            <a:pPr marL="457200" indent="-457200" algn="just">
              <a:lnSpc>
                <a:spcPct val="115000"/>
              </a:lnSpc>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the law informs you about what you </a:t>
            </a:r>
            <a:r>
              <a:rPr lang="en-US" sz="2400" i="1" dirty="0">
                <a:latin typeface="Times New Roman" panose="02020603050405020304" pitchFamily="18" charset="0"/>
                <a:ea typeface="Calibri" panose="020F0502020204030204" pitchFamily="34" charset="0"/>
                <a:cs typeface="Arial" panose="020B0604020202020204" pitchFamily="34" charset="0"/>
              </a:rPr>
              <a:t>must </a:t>
            </a:r>
            <a:r>
              <a:rPr lang="en-US" sz="2400" dirty="0">
                <a:latin typeface="Times New Roman" panose="02020603050405020304" pitchFamily="18" charset="0"/>
                <a:ea typeface="Calibri" panose="020F0502020204030204" pitchFamily="34" charset="0"/>
                <a:cs typeface="Arial" panose="020B0604020202020204" pitchFamily="34" charset="0"/>
              </a:rPr>
              <a:t>do or </a:t>
            </a:r>
            <a:r>
              <a:rPr lang="en-US" sz="2400" i="1" dirty="0">
                <a:latin typeface="Times New Roman" panose="02020603050405020304" pitchFamily="18" charset="0"/>
                <a:ea typeface="Calibri" panose="020F0502020204030204" pitchFamily="34" charset="0"/>
                <a:cs typeface="Arial" panose="020B0604020202020204" pitchFamily="34" charset="0"/>
              </a:rPr>
              <a:t>must not </a:t>
            </a:r>
            <a:r>
              <a:rPr lang="en-US" sz="2400" dirty="0">
                <a:latin typeface="Times New Roman" panose="02020603050405020304" pitchFamily="18" charset="0"/>
                <a:ea typeface="Calibri" panose="020F0502020204030204" pitchFamily="34" charset="0"/>
                <a:cs typeface="Arial" panose="020B0604020202020204" pitchFamily="34" charset="0"/>
              </a:rPr>
              <a:t>do</a:t>
            </a:r>
            <a:endParaRPr lang="en-US" sz="1800" dirty="0">
              <a:latin typeface="Calibri" panose="020F0502020204030204" pitchFamily="34" charset="0"/>
              <a:ea typeface="Calibri" panose="020F0502020204030204" pitchFamily="34" charset="0"/>
              <a:cs typeface="Arial" panose="020B0604020202020204" pitchFamily="34" charset="0"/>
            </a:endParaRPr>
          </a:p>
          <a:p>
            <a:pPr marL="457200" indent="-457200" algn="just">
              <a:lnSpc>
                <a:spcPct val="115000"/>
              </a:lnSpc>
              <a:buFont typeface="+mj-lt"/>
              <a:buAutoNum type="arabicPeriod"/>
            </a:pPr>
            <a:r>
              <a:rPr lang="en-US" sz="2400" dirty="0">
                <a:latin typeface="Times New Roman" panose="02020603050405020304" pitchFamily="18" charset="0"/>
                <a:ea typeface="Calibri" panose="020F0502020204030204" pitchFamily="34" charset="0"/>
                <a:cs typeface="Arial" panose="020B0604020202020204" pitchFamily="34" charset="0"/>
              </a:rPr>
              <a:t>ethics helps you to decide what you </a:t>
            </a:r>
            <a:r>
              <a:rPr lang="en-US" sz="2400" i="1" dirty="0">
                <a:latin typeface="Times New Roman" panose="02020603050405020304" pitchFamily="18" charset="0"/>
                <a:ea typeface="Calibri" panose="020F0502020204030204" pitchFamily="34" charset="0"/>
                <a:cs typeface="Arial" panose="020B0604020202020204" pitchFamily="34" charset="0"/>
              </a:rPr>
              <a:t>ought </a:t>
            </a:r>
            <a:r>
              <a:rPr lang="en-US" sz="2400" dirty="0">
                <a:latin typeface="Times New Roman" panose="02020603050405020304" pitchFamily="18" charset="0"/>
                <a:ea typeface="Calibri" panose="020F0502020204030204" pitchFamily="34" charset="0"/>
                <a:cs typeface="Arial" panose="020B0604020202020204" pitchFamily="34" charset="0"/>
              </a:rPr>
              <a:t>to do when the law is silent (Washington School of Pharmacy 2005).</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19123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304800"/>
            <a:ext cx="8229600" cy="9906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What is morality and should we use the term moral or ethical?</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447800"/>
            <a:ext cx="8229600" cy="5410200"/>
          </a:xfrm>
        </p:spPr>
        <p:txBody>
          <a:bodyPr>
            <a:normAutofit fontScale="92500" lnSpcReduction="10000"/>
          </a:bodyPr>
          <a:lstStyle/>
          <a:p>
            <a:pPr algn="just">
              <a:lnSpc>
                <a:spcPct val="115000"/>
              </a:lnSpc>
            </a:pPr>
            <a:r>
              <a:rPr lang="en-US" sz="2400" dirty="0">
                <a:latin typeface="Times New Roman" panose="02020603050405020304" pitchFamily="18" charset="0"/>
                <a:ea typeface="Calibri" panose="020F0502020204030204" pitchFamily="34" charset="0"/>
              </a:rPr>
              <a:t>The term morality refers to right moral conduct or a moral system, and by ‘</a:t>
            </a:r>
            <a:r>
              <a:rPr lang="en-US" sz="2400" dirty="0">
                <a:solidFill>
                  <a:srgbClr val="FF0000"/>
                </a:solidFill>
                <a:latin typeface="Times New Roman" panose="02020603050405020304" pitchFamily="18" charset="0"/>
                <a:ea typeface="Calibri" panose="020F0502020204030204" pitchFamily="34" charset="0"/>
              </a:rPr>
              <a:t>moral</a:t>
            </a:r>
            <a:r>
              <a:rPr lang="en-US" sz="2400" dirty="0">
                <a:latin typeface="Times New Roman" panose="02020603050405020304" pitchFamily="18" charset="0"/>
                <a:ea typeface="Calibri" panose="020F0502020204030204" pitchFamily="34" charset="0"/>
              </a:rPr>
              <a:t>’, we generally mean those aspects reflecting the </a:t>
            </a:r>
            <a:r>
              <a:rPr lang="en-US" sz="2400" dirty="0">
                <a:solidFill>
                  <a:srgbClr val="FF0000"/>
                </a:solidFill>
                <a:latin typeface="Times New Roman" panose="02020603050405020304" pitchFamily="18" charset="0"/>
                <a:ea typeface="Calibri" panose="020F0502020204030204" pitchFamily="34" charset="0"/>
              </a:rPr>
              <a:t>rightness or wrongness </a:t>
            </a:r>
            <a:r>
              <a:rPr lang="en-US" sz="2400" dirty="0">
                <a:latin typeface="Times New Roman" panose="02020603050405020304" pitchFamily="18" charset="0"/>
                <a:ea typeface="Calibri" panose="020F0502020204030204" pitchFamily="34" charset="0"/>
              </a:rPr>
              <a:t>of an action or relating to the </a:t>
            </a:r>
            <a:r>
              <a:rPr lang="en-US" sz="2400" dirty="0">
                <a:solidFill>
                  <a:srgbClr val="FF0000"/>
                </a:solidFill>
                <a:latin typeface="Times New Roman" panose="02020603050405020304" pitchFamily="18" charset="0"/>
                <a:ea typeface="Calibri" panose="020F0502020204030204" pitchFamily="34" charset="0"/>
              </a:rPr>
              <a:t>goodness or badness </a:t>
            </a:r>
            <a:r>
              <a:rPr lang="en-US" sz="2400" dirty="0">
                <a:latin typeface="Times New Roman" panose="02020603050405020304" pitchFamily="18" charset="0"/>
                <a:ea typeface="Calibri" panose="020F0502020204030204" pitchFamily="34" charset="0"/>
              </a:rPr>
              <a:t>of human character or behavior.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The words ‘moral’ and ‘ethical’ are often used as synonyms. ‘</a:t>
            </a:r>
            <a:r>
              <a:rPr lang="en-US" sz="2400" dirty="0">
                <a:solidFill>
                  <a:srgbClr val="FF0000"/>
                </a:solidFill>
                <a:latin typeface="Times New Roman" panose="02020603050405020304" pitchFamily="18" charset="0"/>
                <a:ea typeface="Calibri" panose="020F0502020204030204" pitchFamily="34" charset="0"/>
              </a:rPr>
              <a:t>Ethics</a:t>
            </a:r>
            <a:r>
              <a:rPr lang="en-US" sz="2400" dirty="0">
                <a:latin typeface="Times New Roman" panose="02020603050405020304" pitchFamily="18" charset="0"/>
                <a:ea typeface="Calibri" panose="020F0502020204030204" pitchFamily="34" charset="0"/>
              </a:rPr>
              <a:t>’ comes from the Ancient Greek word </a:t>
            </a:r>
            <a:r>
              <a:rPr lang="en-US" sz="2400" i="1" dirty="0">
                <a:latin typeface="Times New Roman" panose="02020603050405020304" pitchFamily="18" charset="0"/>
                <a:ea typeface="Calibri" panose="020F0502020204030204" pitchFamily="34" charset="0"/>
              </a:rPr>
              <a:t>ethikos</a:t>
            </a:r>
            <a:r>
              <a:rPr lang="en-US" sz="2400" dirty="0">
                <a:latin typeface="Times New Roman" panose="02020603050405020304" pitchFamily="18" charset="0"/>
                <a:ea typeface="Calibri" panose="020F0502020204030204" pitchFamily="34" charset="0"/>
              </a:rPr>
              <a:t>, </a:t>
            </a:r>
            <a:r>
              <a:rPr lang="en-US" sz="2400" dirty="0">
                <a:solidFill>
                  <a:srgbClr val="FF0000"/>
                </a:solidFill>
                <a:latin typeface="Times New Roman" panose="02020603050405020304" pitchFamily="18" charset="0"/>
                <a:ea typeface="Calibri" panose="020F0502020204030204" pitchFamily="34" charset="0"/>
              </a:rPr>
              <a:t>relating to nature or disposition</a:t>
            </a:r>
            <a:r>
              <a:rPr lang="en-US" sz="2400" dirty="0">
                <a:latin typeface="Times New Roman" panose="02020603050405020304" pitchFamily="18" charset="0"/>
                <a:ea typeface="Calibri" panose="020F0502020204030204" pitchFamily="34" charset="0"/>
              </a:rPr>
              <a:t>, and ‘</a:t>
            </a:r>
            <a:r>
              <a:rPr lang="en-US" sz="2400" dirty="0">
                <a:solidFill>
                  <a:srgbClr val="FF0000"/>
                </a:solidFill>
                <a:latin typeface="Times New Roman" panose="02020603050405020304" pitchFamily="18" charset="0"/>
                <a:ea typeface="Calibri" panose="020F0502020204030204" pitchFamily="34" charset="0"/>
              </a:rPr>
              <a:t>moral</a:t>
            </a:r>
            <a:r>
              <a:rPr lang="en-US" sz="2400" dirty="0">
                <a:latin typeface="Times New Roman" panose="02020603050405020304" pitchFamily="18" charset="0"/>
                <a:ea typeface="Calibri" panose="020F0502020204030204" pitchFamily="34" charset="0"/>
              </a:rPr>
              <a:t>’ is derived from the Latin </a:t>
            </a:r>
            <a:r>
              <a:rPr lang="en-US" sz="2400" i="1" dirty="0">
                <a:latin typeface="Times New Roman" panose="02020603050405020304" pitchFamily="18" charset="0"/>
                <a:ea typeface="Calibri" panose="020F0502020204030204" pitchFamily="34" charset="0"/>
              </a:rPr>
              <a:t>moralis</a:t>
            </a:r>
            <a:r>
              <a:rPr lang="en-US" sz="2400" dirty="0">
                <a:latin typeface="Times New Roman" panose="02020603050405020304" pitchFamily="18" charset="0"/>
                <a:ea typeface="Calibri" panose="020F0502020204030204" pitchFamily="34" charset="0"/>
              </a:rPr>
              <a:t>, </a:t>
            </a:r>
            <a:r>
              <a:rPr lang="en-US" sz="2400" dirty="0">
                <a:solidFill>
                  <a:srgbClr val="FF0000"/>
                </a:solidFill>
                <a:latin typeface="Times New Roman" panose="02020603050405020304" pitchFamily="18" charset="0"/>
                <a:ea typeface="Calibri" panose="020F0502020204030204" pitchFamily="34" charset="0"/>
              </a:rPr>
              <a:t>meaning custom</a:t>
            </a:r>
            <a:r>
              <a:rPr lang="en-US" sz="2400" dirty="0">
                <a:latin typeface="Times New Roman" panose="02020603050405020304" pitchFamily="18" charset="0"/>
                <a:ea typeface="Calibri" panose="020F0502020204030204" pitchFamily="34" charset="0"/>
              </a:rPr>
              <a:t>.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In modern usage, ‘</a:t>
            </a:r>
            <a:r>
              <a:rPr lang="en-US" sz="2400" dirty="0">
                <a:solidFill>
                  <a:srgbClr val="FF0000"/>
                </a:solidFill>
                <a:latin typeface="Times New Roman" panose="02020603050405020304" pitchFamily="18" charset="0"/>
                <a:ea typeface="Calibri" panose="020F0502020204030204" pitchFamily="34" charset="0"/>
              </a:rPr>
              <a:t>moral</a:t>
            </a:r>
            <a:r>
              <a:rPr lang="en-US" sz="2400" dirty="0">
                <a:latin typeface="Times New Roman" panose="02020603050405020304" pitchFamily="18" charset="0"/>
                <a:ea typeface="Calibri" panose="020F0502020204030204" pitchFamily="34" charset="0"/>
              </a:rPr>
              <a:t>’ commonly refers to qualities or descriptions such as </a:t>
            </a:r>
            <a:r>
              <a:rPr lang="en-US" sz="2400" dirty="0">
                <a:solidFill>
                  <a:srgbClr val="FF0000"/>
                </a:solidFill>
                <a:latin typeface="Times New Roman" panose="02020603050405020304" pitchFamily="18" charset="0"/>
                <a:ea typeface="Calibri" panose="020F0502020204030204" pitchFamily="34" charset="0"/>
              </a:rPr>
              <a:t>right or wrong</a:t>
            </a:r>
            <a:r>
              <a:rPr lang="en-US" sz="2400" dirty="0">
                <a:latin typeface="Times New Roman" panose="02020603050405020304" pitchFamily="18" charset="0"/>
                <a:ea typeface="Calibri" panose="020F0502020204030204" pitchFamily="34" charset="0"/>
              </a:rPr>
              <a:t>, </a:t>
            </a:r>
            <a:r>
              <a:rPr lang="en-US" sz="2400" dirty="0">
                <a:solidFill>
                  <a:srgbClr val="FF0000"/>
                </a:solidFill>
                <a:latin typeface="Times New Roman" panose="02020603050405020304" pitchFamily="18" charset="0"/>
                <a:ea typeface="Calibri" panose="020F0502020204030204" pitchFamily="34" charset="0"/>
              </a:rPr>
              <a:t>good or bad</a:t>
            </a:r>
            <a:r>
              <a:rPr lang="en-US" sz="2400" dirty="0">
                <a:latin typeface="Times New Roman" panose="02020603050405020304" pitchFamily="18" charset="0"/>
                <a:ea typeface="Calibri" panose="020F0502020204030204" pitchFamily="34" charset="0"/>
              </a:rPr>
              <a:t>, or is concerned with conformance with behavioral standards – in other words, practical application. </a:t>
            </a:r>
            <a:endParaRPr lang="ar-SA" sz="2400" dirty="0"/>
          </a:p>
        </p:txBody>
      </p:sp>
    </p:spTree>
    <p:extLst>
      <p:ext uri="{BB962C8B-B14F-4D97-AF65-F5344CB8AC3E}">
        <p14:creationId xmlns:p14="http://schemas.microsoft.com/office/powerpoint/2010/main" val="1304403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
            <a:ext cx="8229600" cy="990600"/>
          </a:xfrm>
        </p:spPr>
        <p:txBody>
          <a:bodyPr>
            <a:normAutofit/>
          </a:bodyPr>
          <a:lstStyle/>
          <a:p>
            <a:pPr algn="l">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Moral intuitions</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066800"/>
            <a:ext cx="8229600" cy="5562600"/>
          </a:xfrm>
        </p:spPr>
        <p:txBody>
          <a:bodyPr>
            <a:normAutofit fontScale="92500" lnSpcReduction="100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Although some might argue otherwise, moral considerations are to a significant extent </a:t>
            </a:r>
            <a:r>
              <a:rPr lang="en-US" sz="24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subjective</a:t>
            </a:r>
            <a:r>
              <a:rPr lang="en-US" sz="2400" dirty="0">
                <a:latin typeface="Times New Roman" panose="02020603050405020304" pitchFamily="18" charset="0"/>
                <a:ea typeface="Calibri" panose="020F0502020204030204" pitchFamily="34" charset="0"/>
                <a:cs typeface="Arial" panose="020B0604020202020204" pitchFamily="34" charset="0"/>
              </a:rPr>
              <a:t>, relating to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upbringing</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cultural background</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reflecting personal experiences and feelings </a:t>
            </a:r>
            <a:r>
              <a:rPr lang="en-US" sz="2400" dirty="0">
                <a:latin typeface="Times New Roman" panose="02020603050405020304" pitchFamily="18" charset="0"/>
                <a:ea typeface="Calibri" panose="020F0502020204030204" pitchFamily="34" charset="0"/>
                <a:cs typeface="Arial" panose="020B0604020202020204" pitchFamily="34" charset="0"/>
              </a:rPr>
              <a:t>or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religious teaching and faith</a:t>
            </a:r>
            <a:r>
              <a:rPr lang="en-US" sz="2400" dirty="0">
                <a:latin typeface="Times New Roman" panose="02020603050405020304" pitchFamily="18" charset="0"/>
                <a:ea typeface="Calibri" panose="020F0502020204030204" pitchFamily="34" charset="0"/>
                <a:cs typeface="Arial" panose="020B0604020202020204" pitchFamily="34" charset="0"/>
              </a:rPr>
              <a:t>. But if so, they are no less important for being even partially subjective. Often, though unable to explain exactly why, we may feel intuitively that something is just plain right or wrong: an action ought to be allowed or conversely should not be undertaken.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Sometimes we have the sensation that </a:t>
            </a:r>
            <a:r>
              <a:rPr lang="en-US" sz="24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conscience </a:t>
            </a:r>
            <a:r>
              <a:rPr lang="en-US" sz="2400" dirty="0">
                <a:latin typeface="Times New Roman" panose="02020603050405020304" pitchFamily="18" charset="0"/>
                <a:ea typeface="Calibri" panose="020F0502020204030204" pitchFamily="34" charset="0"/>
                <a:cs typeface="Arial" panose="020B0604020202020204" pitchFamily="34" charset="0"/>
              </a:rPr>
              <a:t>would not allow us to behave in a certain way. We may not have given any special consideration as to why, but we know that there is something seemingly within us that provokes a sensation of unease or indeed more emphatically that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something is just plain right or alternatively it is wrong</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35621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
            <a:ext cx="8229600" cy="1752600"/>
          </a:xfrm>
        </p:spPr>
        <p:txBody>
          <a:bodyPr>
            <a:normAutofit/>
          </a:bodyPr>
          <a:lstStyle/>
          <a:p>
            <a:pPr algn="l">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Moral intuitions</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752600"/>
            <a:ext cx="8229600" cy="4267200"/>
          </a:xfrm>
        </p:spPr>
        <p:txBody>
          <a:bodyPr>
            <a:normAutofit fontScale="925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So strong and commonplace are such feelings that it was believed that all human beings had within them an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immediate</a:t>
            </a: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and intuitive grasp of the fundamental principles of morality</a:t>
            </a:r>
            <a:r>
              <a:rPr lang="en-US" sz="2400" dirty="0">
                <a:latin typeface="Times New Roman" panose="02020603050405020304" pitchFamily="18" charset="0"/>
                <a:ea typeface="Calibri" panose="020F0502020204030204" pitchFamily="34" charset="0"/>
                <a:cs typeface="Arial" panose="020B0604020202020204" pitchFamily="34" charset="0"/>
              </a:rPr>
              <a:t> (sometimes referred to as </a:t>
            </a:r>
            <a:r>
              <a:rPr lang="en-US" sz="24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synderesis</a:t>
            </a:r>
            <a:r>
              <a:rPr lang="en-US" sz="2400" dirty="0">
                <a:latin typeface="Times New Roman" panose="02020603050405020304" pitchFamily="18" charset="0"/>
                <a:ea typeface="Calibri" panose="020F0502020204030204" pitchFamily="34" charset="0"/>
                <a:cs typeface="Arial" panose="020B0604020202020204" pitchFamily="34" charset="0"/>
              </a:rPr>
              <a:t>), which unlike conscience is both infallible and general.</a:t>
            </a:r>
          </a:p>
          <a:p>
            <a:pPr algn="just">
              <a:lnSpc>
                <a:spcPct val="115000"/>
              </a:lnSpc>
            </a:pPr>
            <a:endParaRPr lang="en-US" sz="1800" dirty="0">
              <a:latin typeface="Calibri" panose="020F0502020204030204" pitchFamily="34" charset="0"/>
              <a:ea typeface="Calibri" panose="020F0502020204030204" pitchFamily="34" charset="0"/>
              <a:cs typeface="Arial" panose="020B0604020202020204" pitchFamily="34" charset="0"/>
            </a:endParaRPr>
          </a:p>
          <a:p>
            <a:pPr algn="just"/>
            <a:r>
              <a:rPr lang="en-US" sz="2400" dirty="0">
                <a:latin typeface="Times New Roman" panose="02020603050405020304" pitchFamily="18" charset="0"/>
                <a:ea typeface="Calibri" panose="020F0502020204030204" pitchFamily="34" charset="0"/>
              </a:rPr>
              <a:t>In recent times, philosophers who supported the view that moral rules or principles can be discovered by intuition were </a:t>
            </a:r>
            <a:r>
              <a:rPr lang="en-US" sz="2400" dirty="0">
                <a:solidFill>
                  <a:srgbClr val="FF0000"/>
                </a:solidFill>
                <a:latin typeface="Times New Roman" panose="02020603050405020304" pitchFamily="18" charset="0"/>
                <a:ea typeface="Calibri" panose="020F0502020204030204" pitchFamily="34" charset="0"/>
              </a:rPr>
              <a:t>known as intuitionists</a:t>
            </a:r>
            <a:r>
              <a:rPr lang="en-US" sz="2400" dirty="0">
                <a:latin typeface="Times New Roman" panose="02020603050405020304" pitchFamily="18" charset="0"/>
                <a:ea typeface="Calibri" panose="020F0502020204030204" pitchFamily="34" charset="0"/>
              </a:rPr>
              <a:t>. W. D. Ross, a Scots philosopher, was an intuitionist and wrote an influential book </a:t>
            </a:r>
            <a:r>
              <a:rPr lang="en-US" sz="2400" i="1" dirty="0">
                <a:latin typeface="Times New Roman" panose="02020603050405020304" pitchFamily="18" charset="0"/>
                <a:ea typeface="Calibri" panose="020F0502020204030204" pitchFamily="34" charset="0"/>
              </a:rPr>
              <a:t>The Right and the Good </a:t>
            </a:r>
            <a:r>
              <a:rPr lang="en-US" sz="2400" dirty="0">
                <a:latin typeface="Times New Roman" panose="02020603050405020304" pitchFamily="18" charset="0"/>
                <a:ea typeface="Calibri" panose="020F0502020204030204" pitchFamily="34" charset="0"/>
              </a:rPr>
              <a:t>that examined the nature and implications of right, good and morally good. </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37708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
            <a:ext cx="8229600" cy="5334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Pharmacy ethics</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609600"/>
            <a:ext cx="8229600" cy="6248400"/>
          </a:xfrm>
        </p:spPr>
        <p:txBody>
          <a:bodyPr>
            <a:normAutofit fontScale="92500" lnSpcReduction="200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Although the term </a:t>
            </a:r>
            <a:r>
              <a:rPr lang="en-US" sz="24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pharmacy ethics </a:t>
            </a:r>
            <a:r>
              <a:rPr lang="en-US" sz="2400" dirty="0">
                <a:latin typeface="Times New Roman" panose="02020603050405020304" pitchFamily="18" charset="0"/>
                <a:ea typeface="Calibri" panose="020F0502020204030204" pitchFamily="34" charset="0"/>
                <a:cs typeface="Arial" panose="020B0604020202020204" pitchFamily="34" charset="0"/>
              </a:rPr>
              <a:t>is often directly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linked with </a:t>
            </a:r>
            <a:r>
              <a:rPr lang="en-US" sz="24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pharmacy law</a:t>
            </a:r>
            <a:r>
              <a:rPr lang="en-US" sz="2400" dirty="0">
                <a:latin typeface="Times New Roman" panose="02020603050405020304" pitchFamily="18" charset="0"/>
                <a:ea typeface="Calibri" panose="020F0502020204030204" pitchFamily="34" charset="0"/>
                <a:cs typeface="Arial" panose="020B0604020202020204" pitchFamily="34" charset="0"/>
              </a:rPr>
              <a:t>, it has received relatively little attention in the past as a</a:t>
            </a:r>
            <a:r>
              <a:rPr lang="en-US" sz="2400" i="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distinct discipline.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And while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medical ethics has a long history </a:t>
            </a:r>
            <a:r>
              <a:rPr lang="en-US" sz="2400" dirty="0">
                <a:latin typeface="Times New Roman" panose="02020603050405020304" pitchFamily="18" charset="0"/>
                <a:ea typeface="Calibri" panose="020F0502020204030204" pitchFamily="34" charset="0"/>
                <a:cs typeface="Arial" panose="020B0604020202020204" pitchFamily="34" charset="0"/>
              </a:rPr>
              <a:t>and is</a:t>
            </a:r>
            <a:r>
              <a:rPr lang="en-US" sz="2400" i="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often the subject of coverage in the news media, and nursing ethics has</a:t>
            </a:r>
            <a:r>
              <a:rPr lang="en-US" sz="2400" i="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become increasingly prominent over the last few decades, pharmacy</a:t>
            </a:r>
            <a:r>
              <a:rPr lang="en-US" sz="2400" i="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ethics does not have a well-established independent basis or a substantial</a:t>
            </a:r>
            <a:r>
              <a:rPr lang="en-US" sz="2400" i="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literature.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All pharmacists</a:t>
            </a:r>
            <a:r>
              <a:rPr lang="en-US" sz="2400" i="1"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irrespective of the branch of the profession in which they practise will</a:t>
            </a:r>
            <a:r>
              <a:rPr lang="en-US" sz="2400" i="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almost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certainly encounter </a:t>
            </a:r>
            <a:r>
              <a:rPr lang="en-US" sz="2400" dirty="0">
                <a:latin typeface="Times New Roman" panose="02020603050405020304" pitchFamily="18" charset="0"/>
                <a:ea typeface="Calibri" panose="020F0502020204030204" pitchFamily="34" charset="0"/>
                <a:cs typeface="Arial" panose="020B0604020202020204" pitchFamily="34" charset="0"/>
              </a:rPr>
              <a:t>circumstances at sometime within their</a:t>
            </a:r>
            <a:r>
              <a:rPr lang="en-US" sz="2400" i="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careers in which an understanding of some of the elements of moral</a:t>
            </a:r>
            <a:r>
              <a:rPr lang="en-US" sz="2400" i="1"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philosophy and ethics would be advantageous.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Community or hospital pharmacists may be uncomfortable with some aspects of reproductive therapy and industrial pharmacists feel concerned at the promotional practices of their company.</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5660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
            <a:ext cx="8229600" cy="9906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Facts and values</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1066800"/>
            <a:ext cx="8229600" cy="5562600"/>
          </a:xfrm>
        </p:spPr>
        <p:txBody>
          <a:bodyPr>
            <a:normAutofit fontScale="92500"/>
          </a:bodyPr>
          <a:lstStyle/>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It is worth noting a fundamental difference between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facts</a:t>
            </a:r>
            <a:r>
              <a:rPr lang="en-US" sz="2400" dirty="0">
                <a:latin typeface="Times New Roman" panose="02020603050405020304" pitchFamily="18" charset="0"/>
                <a:ea typeface="Calibri" panose="020F0502020204030204" pitchFamily="34" charset="0"/>
                <a:cs typeface="Arial" panose="020B0604020202020204" pitchFamily="34" charset="0"/>
              </a:rPr>
              <a:t>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values</a:t>
            </a:r>
            <a:r>
              <a:rPr lang="en-US" sz="2400" dirty="0">
                <a:latin typeface="Times New Roman" panose="02020603050405020304" pitchFamily="18" charset="0"/>
                <a:ea typeface="Calibri" panose="020F0502020204030204" pitchFamily="34" charset="0"/>
                <a:cs typeface="Arial" panose="020B0604020202020204" pitchFamily="34" charset="0"/>
              </a:rPr>
              <a:t>, which to some extent parallels the difference between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objective</a:t>
            </a:r>
            <a:r>
              <a:rPr lang="en-US" sz="2400" dirty="0">
                <a:latin typeface="Times New Roman" panose="02020603050405020304" pitchFamily="18" charset="0"/>
                <a:ea typeface="Calibri" panose="020F0502020204030204" pitchFamily="34" charset="0"/>
                <a:cs typeface="Arial" panose="020B0604020202020204" pitchFamily="34" charset="0"/>
              </a:rPr>
              <a:t> matters and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subjective</a:t>
            </a:r>
            <a:r>
              <a:rPr lang="en-US" sz="2400" dirty="0">
                <a:latin typeface="Times New Roman" panose="02020603050405020304" pitchFamily="18" charset="0"/>
                <a:ea typeface="Calibri" panose="020F0502020204030204" pitchFamily="34" charset="0"/>
                <a:cs typeface="Arial" panose="020B0604020202020204" pitchFamily="34" charset="0"/>
              </a:rPr>
              <a:t> matters.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Facts and values are often perceived as being polar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opposites</a:t>
            </a:r>
            <a:r>
              <a:rPr lang="en-US" sz="2400" dirty="0">
                <a:latin typeface="Times New Roman" panose="02020603050405020304" pitchFamily="18" charset="0"/>
                <a:ea typeface="Calibri" panose="020F0502020204030204" pitchFamily="34" charset="0"/>
                <a:cs typeface="Arial" panose="020B0604020202020204" pitchFamily="34" charset="0"/>
              </a:rPr>
              <a:t>. The one indisputable (facts) and the other (values) much more open to question. For instance,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facts or objective </a:t>
            </a:r>
            <a:r>
              <a:rPr lang="en-US" sz="2400" dirty="0">
                <a:latin typeface="Times New Roman" panose="02020603050405020304" pitchFamily="18" charset="0"/>
                <a:ea typeface="Calibri" panose="020F0502020204030204" pitchFamily="34" charset="0"/>
                <a:cs typeface="Arial" panose="020B0604020202020204" pitchFamily="34" charset="0"/>
              </a:rPr>
              <a:t>claims are </a:t>
            </a:r>
            <a:r>
              <a:rPr lang="en-US"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susceptible to empirical analysis or experimentation</a:t>
            </a:r>
            <a:r>
              <a:rPr lang="en-US" sz="2400" dirty="0">
                <a:latin typeface="Times New Roman" panose="02020603050405020304" pitchFamily="18" charset="0"/>
                <a:ea typeface="Calibri" panose="020F0502020204030204" pitchFamily="34" charset="0"/>
                <a:cs typeface="Arial" panose="020B0604020202020204" pitchFamily="34" charset="0"/>
              </a:rPr>
              <a:t>. They can be investigated and confirmed. </a:t>
            </a:r>
          </a:p>
          <a:p>
            <a:pPr algn="just">
              <a:lnSpc>
                <a:spcPct val="115000"/>
              </a:lnSpc>
            </a:pPr>
            <a:endParaRPr lang="en-US" sz="2400" dirty="0">
              <a:latin typeface="Times New Roman" panose="02020603050405020304" pitchFamily="18" charset="0"/>
              <a:ea typeface="Calibri" panose="020F0502020204030204" pitchFamily="34" charset="0"/>
              <a:cs typeface="Arial" panose="020B060402020202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cs typeface="Arial" panose="020B0604020202020204" pitchFamily="34" charset="0"/>
              </a:rPr>
              <a:t>If a factual claim is made that acetylsalicylic acid has a molecular weight of 180.2, then there are established and approved means of verification which most competent scientists would accept.</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8008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9922-2525-4250-8D71-BF2B0F67AC37}"/>
              </a:ext>
            </a:extLst>
          </p:cNvPr>
          <p:cNvSpPr>
            <a:spLocks noGrp="1"/>
          </p:cNvSpPr>
          <p:nvPr>
            <p:ph type="title"/>
          </p:nvPr>
        </p:nvSpPr>
        <p:spPr>
          <a:xfrm>
            <a:off x="457200" y="76200"/>
            <a:ext cx="8229600" cy="990600"/>
          </a:xfrm>
        </p:spPr>
        <p:txBody>
          <a:bodyPr>
            <a:normAutofit/>
          </a:bodyPr>
          <a:lstStyle/>
          <a:p>
            <a:pPr algn="just">
              <a:lnSpc>
                <a:spcPct val="115000"/>
              </a:lnSpc>
            </a:pPr>
            <a:r>
              <a:rPr lang="en-US" sz="2400" b="1" dirty="0">
                <a:latin typeface="Times New Roman" panose="02020603050405020304" pitchFamily="18" charset="0"/>
                <a:ea typeface="Calibri" panose="020F0502020204030204" pitchFamily="34" charset="0"/>
                <a:cs typeface="Arial" panose="020B0604020202020204" pitchFamily="34" charset="0"/>
              </a:rPr>
              <a:t>Facts and values</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15B2517-68F1-4F9E-8E77-C24A4F5E6463}"/>
              </a:ext>
            </a:extLst>
          </p:cNvPr>
          <p:cNvSpPr>
            <a:spLocks noGrp="1"/>
          </p:cNvSpPr>
          <p:nvPr>
            <p:ph idx="1"/>
          </p:nvPr>
        </p:nvSpPr>
        <p:spPr>
          <a:xfrm>
            <a:off x="457200" y="990600"/>
            <a:ext cx="8229600" cy="5791200"/>
          </a:xfrm>
        </p:spPr>
        <p:txBody>
          <a:bodyPr>
            <a:normAutofit fontScale="92500" lnSpcReduction="20000"/>
          </a:bodyPr>
          <a:lstStyle/>
          <a:p>
            <a:pPr algn="just">
              <a:lnSpc>
                <a:spcPct val="115000"/>
              </a:lnSpc>
            </a:pPr>
            <a:r>
              <a:rPr lang="en-US" sz="2400" dirty="0">
                <a:latin typeface="Times New Roman" panose="02020603050405020304" pitchFamily="18" charset="0"/>
                <a:ea typeface="Calibri" panose="020F0502020204030204" pitchFamily="34" charset="0"/>
              </a:rPr>
              <a:t>By comparison, </a:t>
            </a:r>
            <a:r>
              <a:rPr lang="en-US" sz="2400" dirty="0">
                <a:solidFill>
                  <a:srgbClr val="FF0000"/>
                </a:solidFill>
                <a:latin typeface="Times New Roman" panose="02020603050405020304" pitchFamily="18" charset="0"/>
                <a:ea typeface="Calibri" panose="020F0502020204030204" pitchFamily="34" charset="0"/>
              </a:rPr>
              <a:t>to claim that it is wrong to lie or steal or to intentionally terminate the life of another human</a:t>
            </a:r>
            <a:r>
              <a:rPr lang="en-US" sz="2400" dirty="0">
                <a:latin typeface="Times New Roman" panose="02020603050405020304" pitchFamily="18" charset="0"/>
                <a:ea typeface="Calibri" panose="020F0502020204030204" pitchFamily="34" charset="0"/>
              </a:rPr>
              <a:t> being expresses a </a:t>
            </a:r>
            <a:r>
              <a:rPr lang="en-US" sz="2400" dirty="0">
                <a:solidFill>
                  <a:srgbClr val="FF0000"/>
                </a:solidFill>
                <a:latin typeface="Times New Roman" panose="02020603050405020304" pitchFamily="18" charset="0"/>
                <a:ea typeface="Calibri" panose="020F0502020204030204" pitchFamily="34" charset="0"/>
              </a:rPr>
              <a:t>subjective value </a:t>
            </a:r>
            <a:r>
              <a:rPr lang="en-US" sz="2400" dirty="0">
                <a:latin typeface="Times New Roman" panose="02020603050405020304" pitchFamily="18" charset="0"/>
                <a:ea typeface="Calibri" panose="020F0502020204030204" pitchFamily="34" charset="0"/>
              </a:rPr>
              <a:t>claim. To be clear, what is meant here by ‘subjective’ is that it represents </a:t>
            </a:r>
            <a:r>
              <a:rPr lang="en-US" sz="2400" dirty="0">
                <a:solidFill>
                  <a:srgbClr val="FF0000"/>
                </a:solidFill>
                <a:latin typeface="Times New Roman" panose="02020603050405020304" pitchFamily="18" charset="0"/>
                <a:ea typeface="Calibri" panose="020F0502020204030204" pitchFamily="34" charset="0"/>
              </a:rPr>
              <a:t>a personal point of view</a:t>
            </a:r>
            <a:r>
              <a:rPr lang="en-US" sz="2400" dirty="0">
                <a:latin typeface="Times New Roman" panose="02020603050405020304" pitchFamily="18" charset="0"/>
                <a:ea typeface="Calibri" panose="020F0502020204030204" pitchFamily="34" charset="0"/>
              </a:rPr>
              <a:t>. Whether few or many share that point of view does not influence its subjectivity.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Indeed, the claim may not be universally agreed. </a:t>
            </a:r>
            <a:r>
              <a:rPr lang="en-US" sz="2400" dirty="0">
                <a:solidFill>
                  <a:srgbClr val="FF0000"/>
                </a:solidFill>
                <a:latin typeface="Times New Roman" panose="02020603050405020304" pitchFamily="18" charset="0"/>
                <a:ea typeface="Calibri" panose="020F0502020204030204" pitchFamily="34" charset="0"/>
              </a:rPr>
              <a:t>Even members of the same family can have different views</a:t>
            </a:r>
            <a:r>
              <a:rPr lang="en-US" sz="2400" dirty="0">
                <a:latin typeface="Times New Roman" panose="02020603050405020304" pitchFamily="18" charset="0"/>
                <a:ea typeface="Calibri" panose="020F0502020204030204" pitchFamily="34" charset="0"/>
              </a:rPr>
              <a:t>; say on the sanctity of human life, and people across a wide social, cultural or religious spectrum will almost certainly recognize a diversity of values in their daily lives. </a:t>
            </a:r>
          </a:p>
          <a:p>
            <a:pPr algn="just">
              <a:lnSpc>
                <a:spcPct val="115000"/>
              </a:lnSpc>
            </a:pPr>
            <a:endParaRPr lang="en-US" sz="2400" dirty="0">
              <a:latin typeface="Times New Roman" panose="02020603050405020304" pitchFamily="18" charset="0"/>
              <a:ea typeface="Calibri" panose="020F0502020204030204" pitchFamily="34" charset="0"/>
            </a:endParaRPr>
          </a:p>
          <a:p>
            <a:pPr algn="just">
              <a:lnSpc>
                <a:spcPct val="115000"/>
              </a:lnSpc>
            </a:pPr>
            <a:r>
              <a:rPr lang="en-US" sz="2400" dirty="0">
                <a:latin typeface="Times New Roman" panose="02020603050405020304" pitchFamily="18" charset="0"/>
                <a:ea typeface="Calibri" panose="020F0502020204030204" pitchFamily="34" charset="0"/>
              </a:rPr>
              <a:t>So, for these reasons alone, it is difficult to entirely rebut charges of </a:t>
            </a:r>
            <a:r>
              <a:rPr lang="en-US" sz="2400" i="1" dirty="0">
                <a:solidFill>
                  <a:srgbClr val="FF0000"/>
                </a:solidFill>
                <a:latin typeface="Times New Roman" panose="02020603050405020304" pitchFamily="18" charset="0"/>
                <a:ea typeface="Calibri" panose="020F0502020204030204" pitchFamily="34" charset="0"/>
              </a:rPr>
              <a:t>relativism</a:t>
            </a:r>
            <a:r>
              <a:rPr lang="en-US" sz="2400" i="1" dirty="0">
                <a:latin typeface="Times New Roman" panose="02020603050405020304" pitchFamily="18" charset="0"/>
                <a:ea typeface="Calibri" panose="020F0502020204030204" pitchFamily="34" charset="0"/>
              </a:rPr>
              <a:t> </a:t>
            </a:r>
            <a:r>
              <a:rPr lang="en-US" sz="2400" dirty="0">
                <a:latin typeface="Times New Roman" panose="02020603050405020304" pitchFamily="18" charset="0"/>
                <a:ea typeface="Calibri" panose="020F0502020204030204" pitchFamily="34" charset="0"/>
              </a:rPr>
              <a:t>(relative to a particular standpoint) or </a:t>
            </a:r>
            <a:r>
              <a:rPr lang="en-US" sz="2400" i="1" dirty="0">
                <a:solidFill>
                  <a:srgbClr val="FF0000"/>
                </a:solidFill>
                <a:latin typeface="Times New Roman" panose="02020603050405020304" pitchFamily="18" charset="0"/>
                <a:ea typeface="Calibri" panose="020F0502020204030204" pitchFamily="34" charset="0"/>
              </a:rPr>
              <a:t>pluralism </a:t>
            </a:r>
            <a:r>
              <a:rPr lang="en-US" sz="2400" dirty="0">
                <a:latin typeface="Times New Roman" panose="02020603050405020304" pitchFamily="18" charset="0"/>
                <a:ea typeface="Calibri" panose="020F0502020204030204" pitchFamily="34" charset="0"/>
              </a:rPr>
              <a:t>(the existence of different and possibly incommensurable views) in values.</a:t>
            </a:r>
            <a:endParaRPr lang="en-US" sz="1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52061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1601</Words>
  <Application>Microsoft Office PowerPoint</Application>
  <PresentationFormat>On-screen Show (4:3)</PresentationFormat>
  <Paragraphs>73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Introduction to Pharmacy Ethics  (Theoretical considerations) </vt:lpstr>
      <vt:lpstr>Why do we need a focus on pharmacy ethics?</vt:lpstr>
      <vt:lpstr>RPSGB guidance</vt:lpstr>
      <vt:lpstr>What is morality and should we use the term moral or ethical?</vt:lpstr>
      <vt:lpstr>Moral intuitions</vt:lpstr>
      <vt:lpstr>Moral intuitions</vt:lpstr>
      <vt:lpstr>Pharmacy ethics</vt:lpstr>
      <vt:lpstr>Facts and values</vt:lpstr>
      <vt:lpstr>Facts and values</vt:lpstr>
      <vt:lpstr>Moral relativism</vt:lpstr>
      <vt:lpstr>Moral relativism</vt:lpstr>
      <vt:lpstr>Moral relativism</vt:lpstr>
      <vt:lpstr>Moral relativism</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 </dc:title>
  <dc:creator>hp 15</dc:creator>
  <cp:lastModifiedBy>Haider Raheem</cp:lastModifiedBy>
  <cp:revision>13</cp:revision>
  <dcterms:created xsi:type="dcterms:W3CDTF">2006-08-16T00:00:00Z</dcterms:created>
  <dcterms:modified xsi:type="dcterms:W3CDTF">2019-02-20T14:21:32Z</dcterms:modified>
</cp:coreProperties>
</file>