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8"/>
    <p:restoredTop sz="94646"/>
  </p:normalViewPr>
  <p:slideViewPr>
    <p:cSldViewPr snapToGrid="0" snapToObjects="1">
      <p:cViewPr varScale="1">
        <p:scale>
          <a:sx n="102" d="100"/>
          <a:sy n="102" d="100"/>
        </p:scale>
        <p:origin x="8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1826683" y="769937"/>
            <a:ext cx="97536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11089823" y="6404294"/>
            <a:ext cx="263978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drenergic Agonists"/>
          <p:cNvSpPr>
            <a:spLocks noGrp="1"/>
          </p:cNvSpPr>
          <p:nvPr>
            <p:ph type="title" idx="4294967295"/>
          </p:nvPr>
        </p:nvSpPr>
        <p:spPr>
          <a:xfrm>
            <a:off x="1654173" y="876300"/>
            <a:ext cx="9144004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1" i="1">
                <a:solidFill>
                  <a:srgbClr val="C00000"/>
                </a:solidFill>
                <a:latin typeface="Bodoni MT"/>
                <a:ea typeface="Bodoni MT"/>
                <a:cs typeface="Bodoni MT"/>
                <a:sym typeface="Bodoni MT"/>
              </a:defRPr>
            </a:lvl1pPr>
          </a:lstStyle>
          <a:p>
            <a:r>
              <a:t>Adrenergic Agonists</a:t>
            </a:r>
          </a:p>
        </p:txBody>
      </p:sp>
      <p:pic>
        <p:nvPicPr>
          <p:cNvPr id="21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80785" y="25400"/>
            <a:ext cx="731841" cy="731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13580" y="1293881"/>
            <a:ext cx="4645636" cy="5067064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image.tif" descr="image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3535" y="0"/>
            <a:ext cx="2706692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image.jpeg" descr="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380785" y="25400"/>
            <a:ext cx="731841" cy="731838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Adrenergic Agonists"/>
          <p:cNvSpPr/>
          <p:nvPr/>
        </p:nvSpPr>
        <p:spPr>
          <a:xfrm>
            <a:off x="3509962" y="25400"/>
            <a:ext cx="6870701" cy="828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800" b="1" i="1">
                <a:solidFill>
                  <a:srgbClr val="C00000"/>
                </a:solidFill>
                <a:latin typeface="Bodoni MT"/>
                <a:ea typeface="Bodoni MT"/>
                <a:cs typeface="Bodoni MT"/>
                <a:sym typeface="Bodoni MT"/>
              </a:defRPr>
            </a:lvl1pPr>
          </a:lstStyle>
          <a:p>
            <a:r>
              <a:t>Adrenergic Agonists</a:t>
            </a:r>
          </a:p>
        </p:txBody>
      </p:sp>
      <p:sp>
        <p:nvSpPr>
          <p:cNvPr id="65" name="A-Catecholamine…"/>
          <p:cNvSpPr/>
          <p:nvPr/>
        </p:nvSpPr>
        <p:spPr>
          <a:xfrm>
            <a:off x="3065140" y="2494277"/>
            <a:ext cx="3250810" cy="1120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Georgia"/>
                <a:ea typeface="Georgia"/>
                <a:cs typeface="Georgia"/>
                <a:sym typeface="Georgia"/>
              </a:defRPr>
            </a:pPr>
            <a:r>
              <a:t>A-Catecholamine</a:t>
            </a:r>
          </a:p>
          <a:p>
            <a:pPr>
              <a:defRPr sz="2400">
                <a:latin typeface="Georgia"/>
                <a:ea typeface="Georgia"/>
                <a:cs typeface="Georgia"/>
                <a:sym typeface="Georgia"/>
              </a:defRPr>
            </a:pPr>
            <a:r>
              <a:t>B-Non-catecholamine</a:t>
            </a:r>
          </a:p>
          <a:p>
            <a:pPr>
              <a:defRPr sz="2400">
                <a:latin typeface="Georgia"/>
                <a:ea typeface="Georgia"/>
                <a:cs typeface="Georgia"/>
                <a:sym typeface="Georgia"/>
              </a:defRPr>
            </a:pPr>
            <a:r>
              <a:t>C-Mixed-acting agonist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8" name="Body"/>
          <p:cNvSpPr>
            <a:spLocks noGrp="1"/>
          </p:cNvSpPr>
          <p:nvPr>
            <p:ph type="body" idx="4294967295"/>
          </p:nvPr>
        </p:nvSpPr>
        <p:spPr>
          <a:xfrm>
            <a:off x="838200" y="1825624"/>
            <a:ext cx="10515600" cy="43513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pic>
        <p:nvPicPr>
          <p:cNvPr id="69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57687" y="0"/>
            <a:ext cx="3524254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80785" y="25400"/>
            <a:ext cx="731841" cy="731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Epinephrine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b="1" i="1">
                <a:solidFill>
                  <a:srgbClr val="C00000"/>
                </a:solidFill>
                <a:latin typeface="Bodoni MT"/>
                <a:ea typeface="Bodoni MT"/>
                <a:cs typeface="Bodoni MT"/>
                <a:sym typeface="Bodoni MT"/>
              </a:defRPr>
            </a:lvl1pPr>
          </a:lstStyle>
          <a:p>
            <a:r>
              <a:t>Epinephrine</a:t>
            </a:r>
          </a:p>
        </p:txBody>
      </p:sp>
      <p:sp>
        <p:nvSpPr>
          <p:cNvPr id="73" name="Direct acting…"/>
          <p:cNvSpPr>
            <a:spLocks noGrp="1"/>
          </p:cNvSpPr>
          <p:nvPr>
            <p:ph type="body" idx="4294967295"/>
          </p:nvPr>
        </p:nvSpPr>
        <p:spPr>
          <a:xfrm>
            <a:off x="838200" y="1825624"/>
            <a:ext cx="10515600" cy="435134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r>
              <a:t>Direct acting</a:t>
            </a:r>
          </a:p>
          <a:p>
            <a:pPr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r>
              <a:t>Naturally occurring neurotransmitter</a:t>
            </a:r>
          </a:p>
          <a:p>
            <a:pPr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r>
              <a:t>Adrenal medulla (80% Epi, 20% NE)</a:t>
            </a:r>
          </a:p>
          <a:p>
            <a:pPr>
              <a:defRPr sz="3200" i="1"/>
            </a:pPr>
            <a:r>
              <a:t>α</a:t>
            </a:r>
            <a:r>
              <a:rPr>
                <a:latin typeface="Bodoni MT"/>
                <a:ea typeface="Bodoni MT"/>
                <a:cs typeface="Bodoni MT"/>
                <a:sym typeface="Bodoni MT"/>
              </a:rPr>
              <a:t> &amp; </a:t>
            </a:r>
            <a:r>
              <a:t>β</a:t>
            </a:r>
            <a:endParaRPr>
              <a:latin typeface="Bodoni MT"/>
              <a:ea typeface="Bodoni MT"/>
              <a:cs typeface="Bodoni MT"/>
              <a:sym typeface="Bodoni MT"/>
            </a:endParaRPr>
          </a:p>
          <a:p>
            <a:pPr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r>
              <a:t>At low dose </a:t>
            </a:r>
            <a:r>
              <a:rPr>
                <a:latin typeface="Calibri"/>
                <a:ea typeface="Calibri"/>
                <a:cs typeface="Calibri"/>
                <a:sym typeface="Calibri"/>
              </a:rPr>
              <a:t>β (vasodilation)</a:t>
            </a:r>
          </a:p>
          <a:p>
            <a:pPr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r>
              <a:t>At high doses </a:t>
            </a:r>
            <a:r>
              <a:rPr>
                <a:latin typeface="Calibri"/>
                <a:ea typeface="Calibri"/>
                <a:cs typeface="Calibri"/>
                <a:sym typeface="Calibri"/>
              </a:rPr>
              <a:t>α (vasoconstriction)</a:t>
            </a:r>
          </a:p>
        </p:txBody>
      </p:sp>
      <p:pic>
        <p:nvPicPr>
          <p:cNvPr id="74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80785" y="25400"/>
            <a:ext cx="731841" cy="731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Epinephrine- CVS"/>
          <p:cNvSpPr>
            <a:spLocks noGrp="1"/>
          </p:cNvSpPr>
          <p:nvPr>
            <p:ph type="title" idx="4294967295"/>
          </p:nvPr>
        </p:nvSpPr>
        <p:spPr>
          <a:xfrm>
            <a:off x="698500" y="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68680">
              <a:defRPr sz="4100" b="1" i="1">
                <a:solidFill>
                  <a:srgbClr val="C00000"/>
                </a:solidFill>
                <a:latin typeface="Bodoni MT"/>
                <a:ea typeface="Bodoni MT"/>
                <a:cs typeface="Bodoni MT"/>
                <a:sym typeface="Bodoni MT"/>
              </a:defRPr>
            </a:pPr>
            <a:r>
              <a:t>Epinephrine- CVS</a:t>
            </a:r>
            <a:br/>
            <a:endParaRPr/>
          </a:p>
        </p:txBody>
      </p:sp>
      <p:sp>
        <p:nvSpPr>
          <p:cNvPr id="77" name="+ve inotropic (β1)…"/>
          <p:cNvSpPr>
            <a:spLocks noGrp="1"/>
          </p:cNvSpPr>
          <p:nvPr>
            <p:ph type="body" idx="4294967295"/>
          </p:nvPr>
        </p:nvSpPr>
        <p:spPr>
          <a:xfrm>
            <a:off x="698498" y="1155699"/>
            <a:ext cx="11493504" cy="570230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200" i="1">
                <a:latin typeface="Times"/>
                <a:ea typeface="Times"/>
                <a:cs typeface="Times"/>
                <a:sym typeface="Times"/>
              </a:defRPr>
            </a:pPr>
            <a:r>
              <a:t>+ve inotropic (β</a:t>
            </a:r>
            <a:r>
              <a:rPr baseline="-25000"/>
              <a:t>1</a:t>
            </a:r>
            <a:r>
              <a:t>)</a:t>
            </a:r>
          </a:p>
          <a:p>
            <a:pPr>
              <a:defRPr sz="3200" i="1">
                <a:latin typeface="Times"/>
                <a:ea typeface="Times"/>
                <a:cs typeface="Times"/>
                <a:sym typeface="Times"/>
              </a:defRPr>
            </a:pPr>
            <a:r>
              <a:t>+ve chronotropic (β</a:t>
            </a:r>
            <a:r>
              <a:rPr baseline="-25000"/>
              <a:t>1</a:t>
            </a:r>
            <a:r>
              <a:t>)</a:t>
            </a:r>
          </a:p>
          <a:p>
            <a:pPr>
              <a:defRPr sz="3200" i="1">
                <a:latin typeface="Times"/>
                <a:ea typeface="Times"/>
                <a:cs typeface="Times"/>
                <a:sym typeface="Times"/>
              </a:defRPr>
            </a:pPr>
            <a:r>
              <a:t>CO is increased</a:t>
            </a:r>
          </a:p>
          <a:p>
            <a:pPr>
              <a:defRPr sz="3200" i="1">
                <a:latin typeface="Times"/>
                <a:ea typeface="Times"/>
                <a:cs typeface="Times"/>
                <a:sym typeface="Times"/>
              </a:defRPr>
            </a:pPr>
            <a:r>
              <a:t>Oxygen demand is increased</a:t>
            </a:r>
          </a:p>
          <a:p>
            <a:pPr>
              <a:defRPr sz="3200" i="1">
                <a:latin typeface="Times"/>
                <a:ea typeface="Times"/>
                <a:cs typeface="Times"/>
                <a:sym typeface="Times"/>
              </a:defRPr>
            </a:pPr>
            <a:r>
              <a:t>β</a:t>
            </a:r>
            <a:r>
              <a:rPr baseline="-25000"/>
              <a:t>1</a:t>
            </a:r>
            <a:r>
              <a:t> in Kidneys---renin release---angiotensin II---???</a:t>
            </a:r>
          </a:p>
          <a:p>
            <a:pPr>
              <a:defRPr sz="3200" i="1">
                <a:latin typeface="Times"/>
                <a:ea typeface="Times"/>
                <a:cs typeface="Times"/>
                <a:sym typeface="Times"/>
              </a:defRPr>
            </a:pPr>
            <a:r>
              <a:t>α in arterioles in skin---???</a:t>
            </a:r>
          </a:p>
          <a:p>
            <a:pPr>
              <a:defRPr sz="3200" i="1">
                <a:latin typeface="Times"/>
                <a:ea typeface="Times"/>
                <a:cs typeface="Times"/>
                <a:sym typeface="Times"/>
              </a:defRPr>
            </a:pPr>
            <a:r>
              <a:t>β </a:t>
            </a:r>
            <a:r>
              <a:rPr baseline="-25000"/>
              <a:t>2</a:t>
            </a:r>
            <a:r>
              <a:t> vessels going to liver &amp; SkMs---???</a:t>
            </a:r>
          </a:p>
          <a:p>
            <a:pPr>
              <a:defRPr sz="3200" i="1">
                <a:latin typeface="Times"/>
                <a:ea typeface="Times"/>
                <a:cs typeface="Times"/>
                <a:sym typeface="Times"/>
              </a:defRPr>
            </a:pPr>
            <a:r>
              <a:t>Renal BF is decreased </a:t>
            </a:r>
          </a:p>
          <a:p>
            <a:pPr>
              <a:defRPr sz="3200" i="1">
                <a:latin typeface="Times"/>
                <a:ea typeface="Times"/>
                <a:cs typeface="Times"/>
                <a:sym typeface="Times"/>
              </a:defRPr>
            </a:pPr>
            <a:r>
              <a:t>Cumulative effect is </a:t>
            </a:r>
            <a:r>
              <a:rPr>
                <a:solidFill>
                  <a:srgbClr val="941100"/>
                </a:solidFill>
              </a:rPr>
              <a:t>increased sys BP &amp; slight decrease in dias. BP</a:t>
            </a:r>
            <a:r>
              <a:t> </a:t>
            </a:r>
          </a:p>
        </p:txBody>
      </p:sp>
      <p:pic>
        <p:nvPicPr>
          <p:cNvPr id="78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80785" y="25400"/>
            <a:ext cx="731841" cy="731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pic>
        <p:nvPicPr>
          <p:cNvPr id="81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027112"/>
            <a:ext cx="6915150" cy="4938713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image.tif" descr="image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05635" y="0"/>
            <a:ext cx="461804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image.jpeg" descr="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380785" y="25400"/>
            <a:ext cx="731841" cy="731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Epinephrine- cont."/>
          <p:cNvSpPr>
            <a:spLocks noGrp="1"/>
          </p:cNvSpPr>
          <p:nvPr>
            <p:ph type="title" idx="4294967295"/>
          </p:nvPr>
        </p:nvSpPr>
        <p:spPr>
          <a:xfrm>
            <a:off x="533398" y="0"/>
            <a:ext cx="10515600" cy="967878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329183">
              <a:defRPr sz="900" b="1" i="1">
                <a:solidFill>
                  <a:srgbClr val="C00000"/>
                </a:solidFill>
                <a:latin typeface="Bodoni MT"/>
                <a:ea typeface="Bodoni MT"/>
                <a:cs typeface="Bodoni MT"/>
                <a:sym typeface="Bodoni MT"/>
              </a:defRPr>
            </a:pPr>
            <a:r>
              <a:rPr sz="1800" dirty="0"/>
              <a:t>Epinephrine- cont.</a:t>
            </a:r>
            <a:br>
              <a:rPr dirty="0"/>
            </a:br>
            <a:endParaRPr dirty="0"/>
          </a:p>
        </p:txBody>
      </p:sp>
      <p:sp>
        <p:nvSpPr>
          <p:cNvPr id="86" name="Respiratory…"/>
          <p:cNvSpPr>
            <a:spLocks noGrp="1"/>
          </p:cNvSpPr>
          <p:nvPr>
            <p:ph type="body" idx="4294967295"/>
          </p:nvPr>
        </p:nvSpPr>
        <p:spPr>
          <a:xfrm>
            <a:off x="201611" y="560384"/>
            <a:ext cx="11911015" cy="62896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6313" indent="-226313" defTabSz="905255">
              <a:spcBef>
                <a:spcPts val="900"/>
              </a:spcBef>
              <a:defRPr sz="3500" i="1">
                <a:solidFill>
                  <a:srgbClr val="C00000"/>
                </a:solidFill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Respiratory</a:t>
            </a:r>
          </a:p>
          <a:p>
            <a:pPr marL="226313" indent="-226313" defTabSz="905255">
              <a:spcBef>
                <a:spcPts val="900"/>
              </a:spcBef>
              <a:buFont typeface="Times"/>
              <a:buChar char="✓"/>
              <a:defRPr sz="31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Bronchodilation </a:t>
            </a:r>
            <a:r>
              <a:rPr dirty="0">
                <a:latin typeface="Calibri"/>
                <a:ea typeface="Calibri"/>
                <a:cs typeface="Calibri"/>
                <a:sym typeface="Calibri"/>
              </a:rPr>
              <a:t>β </a:t>
            </a:r>
            <a:r>
              <a:rPr baseline="-25191" dirty="0"/>
              <a:t>2</a:t>
            </a:r>
            <a:r>
              <a:rPr dirty="0"/>
              <a:t> </a:t>
            </a:r>
          </a:p>
          <a:p>
            <a:pPr marL="226313" indent="-226313" defTabSz="905255">
              <a:spcBef>
                <a:spcPts val="900"/>
              </a:spcBef>
              <a:buFont typeface="Times"/>
              <a:buChar char="✓"/>
              <a:defRPr sz="31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Inhibit release of allergy mediators e.g. histamine from mast cells</a:t>
            </a:r>
          </a:p>
          <a:p>
            <a:pPr marL="226313" indent="-226313" defTabSz="905255">
              <a:spcBef>
                <a:spcPts val="900"/>
              </a:spcBef>
              <a:defRPr sz="3500" i="1">
                <a:solidFill>
                  <a:srgbClr val="C00000"/>
                </a:solidFill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Liver</a:t>
            </a:r>
          </a:p>
          <a:p>
            <a:pPr marL="226313" indent="-226313" defTabSz="905255">
              <a:spcBef>
                <a:spcPts val="900"/>
              </a:spcBef>
              <a:buFont typeface="Times"/>
              <a:buChar char="✓"/>
              <a:defRPr sz="31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Hyperglycemia due to increased glycogenolysis ???</a:t>
            </a:r>
          </a:p>
          <a:p>
            <a:pPr marL="226313" indent="-226313" defTabSz="905255">
              <a:spcBef>
                <a:spcPts val="900"/>
              </a:spcBef>
              <a:buFont typeface="Times"/>
              <a:buChar char="✓"/>
              <a:defRPr sz="31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Increased glucagon release ???</a:t>
            </a:r>
          </a:p>
          <a:p>
            <a:pPr marL="226313" indent="-226313" defTabSz="905255">
              <a:spcBef>
                <a:spcPts val="900"/>
              </a:spcBef>
              <a:buFont typeface="Times"/>
              <a:buChar char="✓"/>
              <a:defRPr sz="31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Decreased insulin release ???</a:t>
            </a:r>
          </a:p>
          <a:p>
            <a:pPr marL="226313" indent="-226313" defTabSz="905255">
              <a:spcBef>
                <a:spcPts val="900"/>
              </a:spcBef>
              <a:defRPr sz="3500" i="1">
                <a:solidFill>
                  <a:srgbClr val="C00000"/>
                </a:solidFill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Adipose tissues</a:t>
            </a:r>
          </a:p>
          <a:p>
            <a:pPr marL="226313" indent="-226313" defTabSz="905255">
              <a:spcBef>
                <a:spcPts val="900"/>
              </a:spcBef>
              <a:buFont typeface="Times"/>
              <a:buChar char="✓"/>
              <a:defRPr sz="31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Increased lipolysis  ???</a:t>
            </a:r>
          </a:p>
          <a:p>
            <a:pPr marL="226313" indent="-226313" defTabSz="905255">
              <a:spcBef>
                <a:spcPts val="900"/>
              </a:spcBef>
              <a:buFont typeface="Times"/>
              <a:buChar char="✓"/>
              <a:defRPr sz="31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Increased cAMP --- hormone sensitive lipase ---hydrolyze TG to FFA &amp; glycerol</a:t>
            </a:r>
          </a:p>
        </p:txBody>
      </p:sp>
      <p:pic>
        <p:nvPicPr>
          <p:cNvPr id="87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80785" y="25400"/>
            <a:ext cx="731841" cy="731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herapeutic Uses of Epinephrine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 i="1">
                <a:solidFill>
                  <a:srgbClr val="C00000"/>
                </a:solidFill>
                <a:latin typeface="Bodoni MT"/>
                <a:ea typeface="Bodoni MT"/>
                <a:cs typeface="Bodoni MT"/>
                <a:sym typeface="Bodoni MT"/>
              </a:defRPr>
            </a:lvl1pPr>
          </a:lstStyle>
          <a:p>
            <a:r>
              <a:t>Therapeutic Uses of Epinephrine</a:t>
            </a:r>
          </a:p>
        </p:txBody>
      </p:sp>
      <p:sp>
        <p:nvSpPr>
          <p:cNvPr id="90" name="Bronchospasm…"/>
          <p:cNvSpPr>
            <a:spLocks noGrp="1"/>
          </p:cNvSpPr>
          <p:nvPr>
            <p:ph type="body" idx="4294967295"/>
          </p:nvPr>
        </p:nvSpPr>
        <p:spPr>
          <a:xfrm>
            <a:off x="619125" y="1479550"/>
            <a:ext cx="10734675" cy="469741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4000" i="1">
                <a:solidFill>
                  <a:srgbClr val="C00000"/>
                </a:solidFill>
                <a:latin typeface="Bodoni MT"/>
                <a:ea typeface="Bodoni MT"/>
                <a:cs typeface="Bodoni MT"/>
                <a:sym typeface="Bodoni MT"/>
              </a:defRPr>
            </a:pPr>
            <a:r>
              <a:t>Bronchospasm</a:t>
            </a:r>
          </a:p>
          <a:p>
            <a:pPr>
              <a:defRPr sz="3600" i="1">
                <a:latin typeface="Bodoni MT"/>
                <a:ea typeface="Bodoni MT"/>
                <a:cs typeface="Bodoni MT"/>
                <a:sym typeface="Bodoni MT"/>
              </a:defRPr>
            </a:pPr>
            <a:r>
              <a:t>Drug of choice in </a:t>
            </a:r>
            <a:r>
              <a:rPr>
                <a:solidFill>
                  <a:srgbClr val="C00000"/>
                </a:solidFill>
              </a:rPr>
              <a:t>acute asthma &amp; anaphylactic sho</a:t>
            </a:r>
            <a:r>
              <a:t>ck</a:t>
            </a:r>
          </a:p>
          <a:p>
            <a:pPr>
              <a:defRPr sz="3600" i="1">
                <a:latin typeface="Bodoni MT"/>
                <a:ea typeface="Bodoni MT"/>
                <a:cs typeface="Bodoni MT"/>
                <a:sym typeface="Bodoni MT"/>
              </a:defRPr>
            </a:pPr>
            <a:r>
              <a:t>Selective </a:t>
            </a:r>
            <a:r>
              <a:rPr>
                <a:latin typeface="Calibri"/>
                <a:ea typeface="Calibri"/>
                <a:cs typeface="Calibri"/>
                <a:sym typeface="Calibri"/>
              </a:rPr>
              <a:t>β</a:t>
            </a:r>
            <a:r>
              <a:rPr baseline="-25000"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>
                <a:latin typeface="Calibri"/>
                <a:ea typeface="Calibri"/>
                <a:cs typeface="Calibri"/>
                <a:sym typeface="Calibri"/>
              </a:rPr>
              <a:t>agonists are preferred in chronic asthma (albuterol)</a:t>
            </a:r>
          </a:p>
          <a:p>
            <a:pPr>
              <a:defRPr sz="4000" i="1">
                <a:solidFill>
                  <a:srgbClr val="C00000"/>
                </a:solidFill>
                <a:latin typeface="Bodoni MT"/>
                <a:ea typeface="Bodoni MT"/>
                <a:cs typeface="Bodoni MT"/>
                <a:sym typeface="Bodoni MT"/>
              </a:defRPr>
            </a:pPr>
            <a:r>
              <a:t>Anaphylactic shocks</a:t>
            </a:r>
          </a:p>
          <a:p>
            <a:pPr>
              <a:defRPr sz="3600" i="1">
                <a:solidFill>
                  <a:srgbClr val="C00000"/>
                </a:solidFill>
                <a:latin typeface="Bodoni MT"/>
                <a:ea typeface="Bodoni MT"/>
                <a:cs typeface="Bodoni MT"/>
                <a:sym typeface="Bodoni MT"/>
              </a:defRPr>
            </a:pPr>
            <a:r>
              <a:t>Cardiac arrest</a:t>
            </a:r>
          </a:p>
          <a:p>
            <a:pPr>
              <a:defRPr sz="3600" i="1">
                <a:latin typeface="Bodoni MT"/>
                <a:ea typeface="Bodoni MT"/>
                <a:cs typeface="Bodoni MT"/>
                <a:sym typeface="Bodoni MT"/>
              </a:defRPr>
            </a:pPr>
            <a:r>
              <a:t>Anesthetics </a:t>
            </a:r>
            <a:r>
              <a:rPr>
                <a:solidFill>
                  <a:srgbClr val="C00000"/>
                </a:solidFill>
              </a:rPr>
              <a:t>(1: 100 000)</a:t>
            </a:r>
          </a:p>
        </p:txBody>
      </p:sp>
      <p:pic>
        <p:nvPicPr>
          <p:cNvPr id="91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80785" y="25400"/>
            <a:ext cx="731841" cy="731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harmacokinetics"/>
          <p:cNvSpPr>
            <a:spLocks noGrp="1"/>
          </p:cNvSpPr>
          <p:nvPr>
            <p:ph type="title" idx="4294967295"/>
          </p:nvPr>
        </p:nvSpPr>
        <p:spPr>
          <a:xfrm>
            <a:off x="217487" y="-158750"/>
            <a:ext cx="10515601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 i="1">
                <a:solidFill>
                  <a:srgbClr val="C00000"/>
                </a:solidFill>
                <a:latin typeface="Bodoni MT"/>
                <a:ea typeface="Bodoni MT"/>
                <a:cs typeface="Bodoni MT"/>
                <a:sym typeface="Bodoni MT"/>
              </a:defRPr>
            </a:lvl1pPr>
          </a:lstStyle>
          <a:p>
            <a:r>
              <a:t>Pharmacokinetics</a:t>
            </a:r>
          </a:p>
        </p:txBody>
      </p:sp>
      <p:pic>
        <p:nvPicPr>
          <p:cNvPr id="94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rcRect b="7857"/>
          <a:stretch>
            <a:fillRect/>
          </a:stretch>
        </p:blipFill>
        <p:spPr>
          <a:xfrm>
            <a:off x="7010400" y="-46040"/>
            <a:ext cx="4538663" cy="6403980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80785" y="25400"/>
            <a:ext cx="731841" cy="731838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Rapid onset, short duration…"/>
          <p:cNvSpPr/>
          <p:nvPr/>
        </p:nvSpPr>
        <p:spPr>
          <a:xfrm>
            <a:off x="379412" y="757237"/>
            <a:ext cx="7175501" cy="1196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2400" i="1">
                <a:latin typeface="Bodoni MT"/>
                <a:ea typeface="Bodoni MT"/>
                <a:cs typeface="Bodoni MT"/>
                <a:sym typeface="Bodoni MT"/>
              </a:defRPr>
            </a:pPr>
            <a:r>
              <a:t>Rapid onset, short duration</a:t>
            </a:r>
          </a:p>
          <a:p>
            <a:pPr marL="285750" indent="-285750">
              <a:buSzPct val="100000"/>
              <a:buFont typeface="Arial"/>
              <a:buChar char="•"/>
              <a:defRPr sz="2400" i="1">
                <a:latin typeface="Bodoni MT"/>
                <a:ea typeface="Bodoni MT"/>
                <a:cs typeface="Bodoni MT"/>
                <a:sym typeface="Bodoni MT"/>
              </a:defRPr>
            </a:pPr>
            <a:r>
              <a:t>IM, IV, SC, inhalation, endotracheal intubation</a:t>
            </a:r>
          </a:p>
          <a:p>
            <a:pPr marL="285750" indent="-285750">
              <a:buSzPct val="100000"/>
              <a:buFont typeface="Arial"/>
              <a:buChar char="•"/>
              <a:defRPr sz="2400" i="1">
                <a:latin typeface="Bodoni MT"/>
                <a:ea typeface="Bodoni MT"/>
                <a:cs typeface="Bodoni MT"/>
                <a:sym typeface="Bodoni MT"/>
              </a:defRPr>
            </a:pPr>
            <a:r>
              <a:t>MAO, COMT---metanephrine, VMA</a:t>
            </a:r>
          </a:p>
        </p:txBody>
      </p:sp>
      <p:sp>
        <p:nvSpPr>
          <p:cNvPr id="97" name="Adverse effects…"/>
          <p:cNvSpPr/>
          <p:nvPr/>
        </p:nvSpPr>
        <p:spPr>
          <a:xfrm>
            <a:off x="217487" y="2460624"/>
            <a:ext cx="6792913" cy="4015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 b="1" i="1">
                <a:solidFill>
                  <a:srgbClr val="C00000"/>
                </a:solidFill>
                <a:latin typeface="Bodoni MT"/>
                <a:ea typeface="Bodoni MT"/>
                <a:cs typeface="Bodoni MT"/>
                <a:sym typeface="Bodoni MT"/>
              </a:defRPr>
            </a:pPr>
            <a:r>
              <a:t>Adverse effects</a:t>
            </a:r>
          </a:p>
          <a:p>
            <a:pPr>
              <a:defRPr sz="4400" b="1" i="1">
                <a:solidFill>
                  <a:srgbClr val="C00000"/>
                </a:solidFill>
                <a:latin typeface="Bodoni MT"/>
                <a:ea typeface="Bodoni MT"/>
                <a:cs typeface="Bodoni MT"/>
                <a:sym typeface="Bodoni MT"/>
              </a:defRPr>
            </a:pPr>
            <a:endParaRPr/>
          </a:p>
          <a:p>
            <a:pPr>
              <a:buSzPct val="100000"/>
              <a:buFont typeface="Arial"/>
              <a:buChar char="•"/>
              <a:defRPr sz="2400" i="1">
                <a:latin typeface="Bodoni MT"/>
                <a:ea typeface="Bodoni MT"/>
                <a:cs typeface="Bodoni MT"/>
                <a:sym typeface="Bodoni MT"/>
              </a:defRPr>
            </a:pPr>
            <a:r>
              <a:t>CNS (anxiety, fear, tension, headache &amp; tremor</a:t>
            </a:r>
          </a:p>
          <a:p>
            <a:pPr>
              <a:buSzPct val="100000"/>
              <a:buFont typeface="Arial"/>
              <a:buChar char="•"/>
              <a:defRPr sz="2400" i="1">
                <a:latin typeface="Bodoni MT"/>
                <a:ea typeface="Bodoni MT"/>
                <a:cs typeface="Bodoni MT"/>
                <a:sym typeface="Bodoni MT"/>
              </a:defRPr>
            </a:pPr>
            <a:r>
              <a:t>Cardiac arrhythmias</a:t>
            </a:r>
          </a:p>
          <a:p>
            <a:pPr>
              <a:buSzPct val="100000"/>
              <a:buFont typeface="Arial"/>
              <a:buChar char="•"/>
              <a:defRPr sz="2400" i="1">
                <a:latin typeface="Bodoni MT"/>
                <a:ea typeface="Bodoni MT"/>
                <a:cs typeface="Bodoni MT"/>
                <a:sym typeface="Bodoni MT"/>
              </a:defRPr>
            </a:pPr>
            <a:r>
              <a:t>Pulmonary edema</a:t>
            </a:r>
          </a:p>
          <a:p>
            <a:pPr>
              <a:buSzPct val="100000"/>
              <a:buFont typeface="Arial"/>
              <a:buChar char="•"/>
              <a:defRPr sz="2400" i="1">
                <a:latin typeface="Bodoni MT"/>
                <a:ea typeface="Bodoni MT"/>
                <a:cs typeface="Bodoni MT"/>
                <a:sym typeface="Bodoni MT"/>
              </a:defRPr>
            </a:pPr>
            <a:r>
              <a:t>CVS / hyperthyroidismm</a:t>
            </a:r>
          </a:p>
          <a:p>
            <a:pPr>
              <a:buSzPct val="100000"/>
              <a:buFont typeface="Arial"/>
              <a:buChar char="•"/>
              <a:defRPr sz="2400" i="1">
                <a:latin typeface="Bodoni MT"/>
                <a:ea typeface="Bodoni MT"/>
                <a:cs typeface="Bodoni MT"/>
                <a:sym typeface="Bodoni MT"/>
              </a:defRPr>
            </a:pPr>
            <a:r>
              <a:t>Inhalation / tachycardia</a:t>
            </a:r>
          </a:p>
          <a:p>
            <a:pPr>
              <a:buSzPct val="100000"/>
              <a:buFont typeface="Arial"/>
              <a:buChar char="•"/>
              <a:defRPr sz="2400" i="1">
                <a:latin typeface="Bodoni MT"/>
                <a:ea typeface="Bodoni MT"/>
                <a:cs typeface="Bodoni MT"/>
                <a:sym typeface="Bodoni MT"/>
              </a:defRPr>
            </a:pPr>
            <a:r>
              <a:t>Increase endogenous glucoses--- diabetes</a:t>
            </a:r>
          </a:p>
          <a:p>
            <a:pPr>
              <a:buSzPct val="100000"/>
              <a:buFont typeface="Arial"/>
              <a:buChar char="•"/>
              <a:defRPr sz="2400" i="1">
                <a:latin typeface="Bodoni MT"/>
                <a:ea typeface="Bodoni MT"/>
                <a:cs typeface="Bodoni MT"/>
                <a:sym typeface="Bodoni MT"/>
              </a:defRPr>
            </a:pPr>
            <a:r>
              <a:t>Non-selective </a:t>
            </a:r>
            <a:r>
              <a:rPr>
                <a:latin typeface="Calibri"/>
                <a:ea typeface="Calibri"/>
                <a:cs typeface="Calibri"/>
                <a:sym typeface="Calibri"/>
              </a:rPr>
              <a:t>β-blockers???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Norepinephrine"/>
          <p:cNvSpPr>
            <a:spLocks noGrp="1"/>
          </p:cNvSpPr>
          <p:nvPr>
            <p:ph type="title" idx="4294967295"/>
          </p:nvPr>
        </p:nvSpPr>
        <p:spPr>
          <a:xfrm>
            <a:off x="865187" y="68262"/>
            <a:ext cx="10515601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i="1">
                <a:solidFill>
                  <a:srgbClr val="C00000"/>
                </a:solidFill>
                <a:latin typeface="Bodoni MT"/>
                <a:ea typeface="Bodoni MT"/>
                <a:cs typeface="Bodoni MT"/>
                <a:sym typeface="Bodoni MT"/>
              </a:defRPr>
            </a:lvl1pPr>
          </a:lstStyle>
          <a:p>
            <a:r>
              <a:t>Norepinephrine</a:t>
            </a:r>
          </a:p>
        </p:txBody>
      </p:sp>
      <p:sp>
        <p:nvSpPr>
          <p:cNvPr id="100" name="CVS…"/>
          <p:cNvSpPr>
            <a:spLocks noGrp="1"/>
          </p:cNvSpPr>
          <p:nvPr>
            <p:ph type="body" idx="4294967295"/>
          </p:nvPr>
        </p:nvSpPr>
        <p:spPr>
          <a:xfrm>
            <a:off x="384175" y="1230310"/>
            <a:ext cx="11807825" cy="562769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Times"/>
              <a:buChar char="✓"/>
              <a:defRPr i="1">
                <a:solidFill>
                  <a:srgbClr val="C00000"/>
                </a:solidFill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CVS</a:t>
            </a:r>
          </a:p>
          <a:p>
            <a:pPr>
              <a:defRPr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Increase peripheral resistance</a:t>
            </a:r>
          </a:p>
          <a:p>
            <a:pPr>
              <a:defRPr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Increase syst. &amp; </a:t>
            </a:r>
            <a:r>
              <a:rPr dirty="0" err="1"/>
              <a:t>diast</a:t>
            </a:r>
            <a:r>
              <a:rPr dirty="0"/>
              <a:t>. BP</a:t>
            </a:r>
          </a:p>
          <a:p>
            <a:pPr>
              <a:defRPr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Weak </a:t>
            </a:r>
            <a:r>
              <a:rPr dirty="0">
                <a:latin typeface="Calibri"/>
                <a:ea typeface="Calibri"/>
                <a:cs typeface="Calibri"/>
                <a:sym typeface="Calibri"/>
              </a:rPr>
              <a:t>β</a:t>
            </a:r>
            <a:r>
              <a:rPr baseline="-25000" dirty="0"/>
              <a:t>2 </a:t>
            </a:r>
            <a:r>
              <a:rPr dirty="0"/>
              <a:t>activity</a:t>
            </a:r>
          </a:p>
          <a:p>
            <a:pPr>
              <a:defRPr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Baroreceptor reflex (chronotropic effect)</a:t>
            </a:r>
            <a:endParaRPr lang="en-US" dirty="0"/>
          </a:p>
          <a:p>
            <a:pPr>
              <a:defRPr i="1">
                <a:latin typeface="Bodoni MT"/>
                <a:ea typeface="Bodoni MT"/>
                <a:cs typeface="Bodoni MT"/>
                <a:sym typeface="Bodoni MT"/>
              </a:defRPr>
            </a:pPr>
            <a:r>
              <a:rPr lang="en-US" dirty="0"/>
              <a:t>Atropine + NE ???</a:t>
            </a:r>
            <a:endParaRPr dirty="0"/>
          </a:p>
          <a:p>
            <a:pPr>
              <a:buFont typeface="Times"/>
              <a:buChar char="✓"/>
              <a:defRPr i="1">
                <a:solidFill>
                  <a:srgbClr val="C00000"/>
                </a:solidFill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Therapeutic uses </a:t>
            </a:r>
            <a:r>
              <a:rPr dirty="0">
                <a:solidFill>
                  <a:srgbClr val="000000"/>
                </a:solidFill>
              </a:rPr>
              <a:t>----- shock</a:t>
            </a:r>
          </a:p>
          <a:p>
            <a:pPr>
              <a:buFont typeface="Times"/>
              <a:buChar char="✓"/>
              <a:defRPr i="1">
                <a:solidFill>
                  <a:srgbClr val="C00000"/>
                </a:solidFill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Kinetics: </a:t>
            </a:r>
            <a:r>
              <a:rPr dirty="0">
                <a:solidFill>
                  <a:srgbClr val="000000"/>
                </a:solidFill>
              </a:rPr>
              <a:t>IV, short duration of action, metabolized by COMT &amp; MAO, excreted in urine</a:t>
            </a:r>
          </a:p>
          <a:p>
            <a:pPr>
              <a:buFont typeface="Times"/>
              <a:buChar char="✓"/>
              <a:defRPr i="1">
                <a:solidFill>
                  <a:srgbClr val="C00000"/>
                </a:solidFill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Adverse effects: </a:t>
            </a:r>
            <a:r>
              <a:rPr dirty="0">
                <a:solidFill>
                  <a:srgbClr val="000000"/>
                </a:solidFill>
              </a:rPr>
              <a:t>blanching &amp; sloughing of skin, T necrosis (extravasation)</a:t>
            </a:r>
          </a:p>
          <a:p>
            <a:pPr>
              <a:buFont typeface="Times"/>
              <a:buChar char="✓"/>
              <a:defRPr i="1">
                <a:solidFill>
                  <a:srgbClr val="C00000"/>
                </a:solidFill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Antagonized</a:t>
            </a:r>
            <a:r>
              <a:rPr dirty="0">
                <a:solidFill>
                  <a:srgbClr val="000000"/>
                </a:solidFill>
              </a:rPr>
              <a:t> by phentolamine</a:t>
            </a:r>
          </a:p>
        </p:txBody>
      </p:sp>
      <p:pic>
        <p:nvPicPr>
          <p:cNvPr id="101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80785" y="25400"/>
            <a:ext cx="731841" cy="731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87628" y="2925760"/>
            <a:ext cx="2584454" cy="10064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105" name="Body"/>
          <p:cNvSpPr>
            <a:spLocks noGrp="1"/>
          </p:cNvSpPr>
          <p:nvPr>
            <p:ph type="body" idx="4294967295"/>
          </p:nvPr>
        </p:nvSpPr>
        <p:spPr>
          <a:xfrm>
            <a:off x="838200" y="1825624"/>
            <a:ext cx="10515600" cy="43513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pic>
        <p:nvPicPr>
          <p:cNvPr id="106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80785" y="25400"/>
            <a:ext cx="731841" cy="731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image.tif" descr="image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9850" y="1604962"/>
            <a:ext cx="4933950" cy="4572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image.tif" descr="image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52562" y="25400"/>
            <a:ext cx="3670302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ympathetic Nervous System"/>
          <p:cNvSpPr>
            <a:spLocks noGrp="1"/>
          </p:cNvSpPr>
          <p:nvPr>
            <p:ph type="title" idx="4294967295"/>
          </p:nvPr>
        </p:nvSpPr>
        <p:spPr>
          <a:xfrm>
            <a:off x="0" y="239711"/>
            <a:ext cx="10515600" cy="1325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i="1">
                <a:solidFill>
                  <a:srgbClr val="C00000"/>
                </a:solidFill>
                <a:latin typeface="Bodoni MT"/>
                <a:ea typeface="Bodoni MT"/>
                <a:cs typeface="Bodoni MT"/>
                <a:sym typeface="Bodoni MT"/>
              </a:defRPr>
            </a:lvl1pPr>
          </a:lstStyle>
          <a:p>
            <a:r>
              <a:t>Sympathetic Nervous System</a:t>
            </a:r>
          </a:p>
        </p:txBody>
      </p:sp>
      <p:sp>
        <p:nvSpPr>
          <p:cNvPr id="24" name="Adrenalin, Noradrenalin…"/>
          <p:cNvSpPr>
            <a:spLocks noGrp="1"/>
          </p:cNvSpPr>
          <p:nvPr>
            <p:ph type="body" sz="half" idx="4294967295"/>
          </p:nvPr>
        </p:nvSpPr>
        <p:spPr>
          <a:xfrm>
            <a:off x="180974" y="2312984"/>
            <a:ext cx="8462965" cy="284639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Times"/>
              <a:buChar char="➢"/>
              <a:defRPr sz="3600" i="1">
                <a:latin typeface="Bodoni MT"/>
                <a:ea typeface="Bodoni MT"/>
                <a:cs typeface="Bodoni MT"/>
                <a:sym typeface="Bodoni MT"/>
              </a:defRPr>
            </a:pPr>
            <a:r>
              <a:t>Adrenalin, Noradrenalin</a:t>
            </a:r>
          </a:p>
          <a:p>
            <a:pPr>
              <a:buFont typeface="Times"/>
              <a:buChar char="➢"/>
              <a:defRPr sz="3600" i="1">
                <a:latin typeface="Bodoni MT"/>
                <a:ea typeface="Bodoni MT"/>
                <a:cs typeface="Bodoni MT"/>
                <a:sym typeface="Bodoni MT"/>
              </a:defRPr>
            </a:pPr>
            <a:r>
              <a:t>Sympathomimetics  (direct &amp; indirect)</a:t>
            </a:r>
          </a:p>
          <a:p>
            <a:pPr>
              <a:buFont typeface="Times"/>
              <a:buChar char="➢"/>
              <a:defRPr sz="3600" i="1">
                <a:latin typeface="Bodoni MT"/>
                <a:ea typeface="Bodoni MT"/>
                <a:cs typeface="Bodoni MT"/>
                <a:sym typeface="Bodoni MT"/>
              </a:defRPr>
            </a:pPr>
            <a:r>
              <a:t>Sympatholytics</a:t>
            </a:r>
          </a:p>
          <a:p>
            <a:pPr>
              <a:buFont typeface="Times"/>
              <a:buChar char="➢"/>
              <a:defRPr sz="3600" i="1">
                <a:latin typeface="Bodoni MT"/>
                <a:ea typeface="Bodoni MT"/>
                <a:cs typeface="Bodoni MT"/>
                <a:sym typeface="Bodoni MT"/>
              </a:defRPr>
            </a:pPr>
            <a:r>
              <a:t>Adrenergic Receptors</a:t>
            </a:r>
          </a:p>
        </p:txBody>
      </p:sp>
      <p:pic>
        <p:nvPicPr>
          <p:cNvPr id="25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18510" y="901700"/>
            <a:ext cx="3773490" cy="5668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80785" y="25400"/>
            <a:ext cx="731841" cy="731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Isoproterenol"/>
          <p:cNvSpPr>
            <a:spLocks noGrp="1"/>
          </p:cNvSpPr>
          <p:nvPr>
            <p:ph type="title" idx="4294967295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800" i="1">
                <a:solidFill>
                  <a:srgbClr val="C00000"/>
                </a:solidFill>
                <a:latin typeface="Bodoni MT"/>
                <a:ea typeface="Bodoni MT"/>
                <a:cs typeface="Bodoni MT"/>
                <a:sym typeface="Bodoni MT"/>
              </a:defRPr>
            </a:lvl1pPr>
          </a:lstStyle>
          <a:p>
            <a:r>
              <a:t>Isoproterenol</a:t>
            </a:r>
          </a:p>
        </p:txBody>
      </p:sp>
      <p:sp>
        <p:nvSpPr>
          <p:cNvPr id="111" name="Direct acting, synthetic…"/>
          <p:cNvSpPr>
            <a:spLocks noGrp="1"/>
          </p:cNvSpPr>
          <p:nvPr>
            <p:ph type="body" idx="4294967295"/>
          </p:nvPr>
        </p:nvSpPr>
        <p:spPr>
          <a:xfrm>
            <a:off x="600073" y="1141412"/>
            <a:ext cx="10991854" cy="51196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6313" indent="-226313" defTabSz="905255">
              <a:spcBef>
                <a:spcPts val="900"/>
              </a:spcBef>
              <a:defRPr sz="31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Direct acting, synthetic</a:t>
            </a:r>
          </a:p>
          <a:p>
            <a:pPr marL="226313" indent="-226313" defTabSz="905255">
              <a:spcBef>
                <a:spcPts val="900"/>
              </a:spcBef>
              <a:defRPr sz="31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Stimulates both </a:t>
            </a:r>
            <a:r>
              <a:rPr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β</a:t>
            </a:r>
            <a:r>
              <a:rPr baseline="-25191" dirty="0">
                <a:solidFill>
                  <a:srgbClr val="C00000"/>
                </a:solidFill>
              </a:rPr>
              <a:t>1</a:t>
            </a:r>
            <a:r>
              <a:rPr dirty="0"/>
              <a:t> &amp; </a:t>
            </a:r>
            <a:r>
              <a:rPr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β</a:t>
            </a:r>
            <a:r>
              <a:rPr baseline="-25191" dirty="0">
                <a:solidFill>
                  <a:srgbClr val="C00000"/>
                </a:solidFill>
              </a:rPr>
              <a:t>2</a:t>
            </a:r>
            <a:r>
              <a:rPr dirty="0"/>
              <a:t>, nonselective</a:t>
            </a:r>
          </a:p>
          <a:p>
            <a:pPr marL="226313" indent="-226313" defTabSz="905255">
              <a:spcBef>
                <a:spcPts val="900"/>
              </a:spcBef>
              <a:defRPr sz="31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Insignificant </a:t>
            </a:r>
            <a:r>
              <a:rPr dirty="0">
                <a:latin typeface="Calibri"/>
                <a:ea typeface="Calibri"/>
                <a:cs typeface="Calibri"/>
                <a:sym typeface="Calibri"/>
              </a:rPr>
              <a:t>α</a:t>
            </a:r>
            <a:r>
              <a:rPr dirty="0"/>
              <a:t> effects</a:t>
            </a:r>
          </a:p>
          <a:p>
            <a:pPr marL="226313" indent="-226313" defTabSz="905255">
              <a:spcBef>
                <a:spcPts val="900"/>
              </a:spcBef>
              <a:defRPr sz="31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+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dirty="0"/>
              <a:t>chronotropic &amp; inotropic effect, increase HR &amp; CO</a:t>
            </a:r>
          </a:p>
          <a:p>
            <a:pPr marL="226313" indent="-226313" defTabSz="905255">
              <a:spcBef>
                <a:spcPts val="900"/>
              </a:spcBef>
              <a:defRPr sz="31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Decrease PR </a:t>
            </a:r>
            <a:r>
              <a:rPr dirty="0">
                <a:solidFill>
                  <a:srgbClr val="C00000"/>
                </a:solidFill>
              </a:rPr>
              <a:t>????</a:t>
            </a:r>
          </a:p>
          <a:p>
            <a:pPr marL="226313" indent="-226313" defTabSz="905255">
              <a:spcBef>
                <a:spcPts val="900"/>
              </a:spcBef>
              <a:defRPr sz="31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Syst. P increased </a:t>
            </a:r>
            <a:r>
              <a:rPr dirty="0">
                <a:solidFill>
                  <a:srgbClr val="C00000"/>
                </a:solidFill>
              </a:rPr>
              <a:t>???</a:t>
            </a:r>
          </a:p>
          <a:p>
            <a:pPr marL="226313" indent="-226313" defTabSz="905255">
              <a:spcBef>
                <a:spcPts val="900"/>
              </a:spcBef>
              <a:defRPr sz="31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 err="1"/>
              <a:t>Diast</a:t>
            </a:r>
            <a:r>
              <a:rPr dirty="0"/>
              <a:t>. P decreased </a:t>
            </a:r>
            <a:r>
              <a:rPr dirty="0">
                <a:solidFill>
                  <a:srgbClr val="C00000"/>
                </a:solidFill>
              </a:rPr>
              <a:t>????, </a:t>
            </a:r>
            <a:r>
              <a:rPr dirty="0"/>
              <a:t>Mean Arterial P</a:t>
            </a:r>
            <a:r>
              <a:rPr dirty="0">
                <a:solidFill>
                  <a:srgbClr val="C00000"/>
                </a:solidFill>
              </a:rPr>
              <a:t>???</a:t>
            </a:r>
          </a:p>
          <a:p>
            <a:pPr marL="226313" indent="-226313" defTabSz="905255">
              <a:spcBef>
                <a:spcPts val="900"/>
              </a:spcBef>
              <a:defRPr sz="31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Bronchodilator </a:t>
            </a:r>
            <a:r>
              <a:rPr dirty="0">
                <a:solidFill>
                  <a:srgbClr val="C00000"/>
                </a:solidFill>
              </a:rPr>
              <a:t>???</a:t>
            </a:r>
          </a:p>
          <a:p>
            <a:pPr marL="226313" indent="-226313" defTabSz="905255">
              <a:spcBef>
                <a:spcPts val="900"/>
              </a:spcBef>
              <a:defRPr sz="31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Used in AV block</a:t>
            </a:r>
          </a:p>
        </p:txBody>
      </p:sp>
      <p:pic>
        <p:nvPicPr>
          <p:cNvPr id="112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80785" y="25400"/>
            <a:ext cx="731841" cy="731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31196" y="1141412"/>
            <a:ext cx="2182816" cy="10144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pic>
        <p:nvPicPr>
          <p:cNvPr id="116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62850" y="-7941"/>
            <a:ext cx="3611563" cy="6858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80785" y="25400"/>
            <a:ext cx="731841" cy="731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image.tif" descr="image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76325" y="1027112"/>
            <a:ext cx="5432425" cy="5303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Dopamine"/>
          <p:cNvSpPr>
            <a:spLocks noGrp="1"/>
          </p:cNvSpPr>
          <p:nvPr>
            <p:ph type="title" idx="4294967295"/>
          </p:nvPr>
        </p:nvSpPr>
        <p:spPr>
          <a:xfrm>
            <a:off x="673100" y="0"/>
            <a:ext cx="10515600" cy="11604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800" b="1" i="1">
                <a:solidFill>
                  <a:srgbClr val="C00000"/>
                </a:solidFill>
                <a:latin typeface="Bodoni MT"/>
                <a:ea typeface="Bodoni MT"/>
                <a:cs typeface="Bodoni MT"/>
                <a:sym typeface="Bodoni MT"/>
              </a:defRPr>
            </a:lvl1pPr>
          </a:lstStyle>
          <a:p>
            <a:r>
              <a:t>Dopamine</a:t>
            </a:r>
          </a:p>
        </p:txBody>
      </p:sp>
      <p:sp>
        <p:nvSpPr>
          <p:cNvPr id="121" name="Metabolic precursor to NE…"/>
          <p:cNvSpPr>
            <a:spLocks noGrp="1"/>
          </p:cNvSpPr>
          <p:nvPr>
            <p:ph type="body" idx="4294967295"/>
          </p:nvPr>
        </p:nvSpPr>
        <p:spPr>
          <a:xfrm>
            <a:off x="590550" y="947737"/>
            <a:ext cx="11156950" cy="543401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r>
              <a:t>Metabolic precursor to NE</a:t>
            </a:r>
          </a:p>
          <a:p>
            <a:pPr>
              <a:lnSpc>
                <a:spcPct val="80000"/>
              </a:lnSpc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endParaRPr/>
          </a:p>
          <a:p>
            <a:pPr>
              <a:lnSpc>
                <a:spcPct val="80000"/>
              </a:lnSpc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r>
              <a:t>CNS (basal ganglia) and adrenal medulla</a:t>
            </a:r>
          </a:p>
          <a:p>
            <a:pPr>
              <a:lnSpc>
                <a:spcPct val="80000"/>
              </a:lnSpc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endParaRPr/>
          </a:p>
          <a:p>
            <a:pPr>
              <a:lnSpc>
                <a:spcPct val="80000"/>
              </a:lnSpc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r>
              <a:t>High dose ----vasoconstriction</a:t>
            </a:r>
          </a:p>
          <a:p>
            <a:pPr>
              <a:lnSpc>
                <a:spcPct val="80000"/>
              </a:lnSpc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r>
              <a:t>Low doses ----- cardiac stimulation (+ve inotropic &amp; chronotropic)</a:t>
            </a:r>
          </a:p>
          <a:p>
            <a:pPr>
              <a:lnSpc>
                <a:spcPct val="80000"/>
              </a:lnSpc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endParaRPr/>
          </a:p>
          <a:p>
            <a:pPr>
              <a:lnSpc>
                <a:spcPct val="80000"/>
              </a:lnSpc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r>
              <a:t>D</a:t>
            </a:r>
            <a:r>
              <a:rPr baseline="-25000"/>
              <a:t>1</a:t>
            </a:r>
            <a:r>
              <a:t> D</a:t>
            </a:r>
            <a:r>
              <a:rPr baseline="-25000"/>
              <a:t>2</a:t>
            </a:r>
            <a:r>
              <a:t> Rs (peripheral mesenteric &amp; renal vascular bed)----???</a:t>
            </a:r>
          </a:p>
          <a:p>
            <a:pPr>
              <a:lnSpc>
                <a:spcPct val="80000"/>
              </a:lnSpc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r>
              <a:t>Presynaptic D</a:t>
            </a:r>
            <a:r>
              <a:rPr baseline="-25000"/>
              <a:t>2</a:t>
            </a:r>
            <a:r>
              <a:t> Rs -----???</a:t>
            </a:r>
          </a:p>
        </p:txBody>
      </p:sp>
      <p:pic>
        <p:nvPicPr>
          <p:cNvPr id="122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80785" y="25400"/>
            <a:ext cx="731841" cy="731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31234" y="1028178"/>
            <a:ext cx="2557466" cy="10985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Dopamine, cont"/>
          <p:cNvSpPr>
            <a:spLocks noGrp="1"/>
          </p:cNvSpPr>
          <p:nvPr>
            <p:ph type="title" idx="4294967295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 i="1">
                <a:solidFill>
                  <a:srgbClr val="C00000"/>
                </a:solidFill>
                <a:latin typeface="Bodoni MT"/>
                <a:ea typeface="Bodoni MT"/>
                <a:cs typeface="Bodoni MT"/>
                <a:sym typeface="Bodoni MT"/>
              </a:defRPr>
            </a:lvl1pPr>
          </a:lstStyle>
          <a:p>
            <a:r>
              <a:t>Dopamine, cont</a:t>
            </a:r>
          </a:p>
        </p:txBody>
      </p:sp>
      <p:sp>
        <p:nvSpPr>
          <p:cNvPr id="126" name="Therapeutic uses: D of choice in cardiogenic &amp; septic shock (contin. infusion) &amp; superior to NE?????…"/>
          <p:cNvSpPr>
            <a:spLocks noGrp="1"/>
          </p:cNvSpPr>
          <p:nvPr>
            <p:ph type="body" idx="4294967295"/>
          </p:nvPr>
        </p:nvSpPr>
        <p:spPr>
          <a:xfrm>
            <a:off x="636587" y="1325559"/>
            <a:ext cx="10918826" cy="503238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200" b="1" i="1">
                <a:solidFill>
                  <a:srgbClr val="C00000"/>
                </a:solidFill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Therapeutic uses: </a:t>
            </a:r>
            <a:r>
              <a:rPr b="0" dirty="0">
                <a:solidFill>
                  <a:srgbClr val="000000"/>
                </a:solidFill>
              </a:rPr>
              <a:t>D of choice in cardiogenic &amp; septic shock (</a:t>
            </a:r>
            <a:r>
              <a:rPr b="0" dirty="0" err="1">
                <a:solidFill>
                  <a:srgbClr val="000000"/>
                </a:solidFill>
              </a:rPr>
              <a:t>contin</a:t>
            </a:r>
            <a:r>
              <a:rPr b="0" dirty="0">
                <a:solidFill>
                  <a:srgbClr val="000000"/>
                </a:solidFill>
              </a:rPr>
              <a:t>. infusion) &amp; superior to NE?????</a:t>
            </a:r>
          </a:p>
          <a:p>
            <a:pPr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Used for hypotension &amp; severe HF</a:t>
            </a:r>
          </a:p>
          <a:p>
            <a:pPr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endParaRPr dirty="0"/>
          </a:p>
          <a:p>
            <a:pPr>
              <a:defRPr sz="3200" b="1" i="1">
                <a:solidFill>
                  <a:srgbClr val="C00000"/>
                </a:solidFill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Adverse effects:</a:t>
            </a:r>
          </a:p>
          <a:p>
            <a:pPr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Sympathetic stimulation</a:t>
            </a:r>
          </a:p>
          <a:p>
            <a:pPr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Rapid metabolism with COMT, MAO</a:t>
            </a:r>
          </a:p>
          <a:p>
            <a:pPr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Nausea, hypertension  &amp; arrhythmia</a:t>
            </a:r>
          </a:p>
        </p:txBody>
      </p:sp>
      <p:pic>
        <p:nvPicPr>
          <p:cNvPr id="127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80785" y="25400"/>
            <a:ext cx="731841" cy="731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Fenoldopam"/>
          <p:cNvSpPr>
            <a:spLocks noGrp="1"/>
          </p:cNvSpPr>
          <p:nvPr>
            <p:ph type="title" idx="4294967295"/>
          </p:nvPr>
        </p:nvSpPr>
        <p:spPr>
          <a:xfrm>
            <a:off x="652462" y="93662"/>
            <a:ext cx="10515601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800" b="1" i="1">
                <a:solidFill>
                  <a:srgbClr val="C00000"/>
                </a:solidFill>
                <a:latin typeface="Bodoni MT"/>
                <a:ea typeface="Bodoni MT"/>
                <a:cs typeface="Bodoni MT"/>
                <a:sym typeface="Bodoni MT"/>
              </a:defRPr>
            </a:lvl1pPr>
          </a:lstStyle>
          <a:p>
            <a:r>
              <a:t>Fenoldopam</a:t>
            </a:r>
          </a:p>
        </p:txBody>
      </p:sp>
      <p:sp>
        <p:nvSpPr>
          <p:cNvPr id="130" name="Agonist for peripheral D1…"/>
          <p:cNvSpPr>
            <a:spLocks noGrp="1"/>
          </p:cNvSpPr>
          <p:nvPr>
            <p:ph type="body" idx="4294967295"/>
          </p:nvPr>
        </p:nvSpPr>
        <p:spPr>
          <a:xfrm>
            <a:off x="463550" y="1419225"/>
            <a:ext cx="11649075" cy="543877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Agonist for peripheral D</a:t>
            </a:r>
            <a:r>
              <a:rPr baseline="-25000" dirty="0"/>
              <a:t>1</a:t>
            </a:r>
          </a:p>
          <a:p>
            <a:pPr>
              <a:lnSpc>
                <a:spcPct val="80000"/>
              </a:lnSpc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endParaRPr baseline="-25000" dirty="0"/>
          </a:p>
          <a:p>
            <a:pPr>
              <a:lnSpc>
                <a:spcPct val="80000"/>
              </a:lnSpc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Used in severe hypertension (coronary arteries, kid. Arterioles, mesenteric arteries)</a:t>
            </a:r>
          </a:p>
          <a:p>
            <a:pPr>
              <a:lnSpc>
                <a:spcPct val="80000"/>
              </a:lnSpc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endParaRPr dirty="0"/>
          </a:p>
          <a:p>
            <a:pPr>
              <a:lnSpc>
                <a:spcPct val="80000"/>
              </a:lnSpc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R isomer is active</a:t>
            </a:r>
          </a:p>
          <a:p>
            <a:pPr>
              <a:lnSpc>
                <a:spcPct val="80000"/>
              </a:lnSpc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endParaRPr dirty="0"/>
          </a:p>
          <a:p>
            <a:pPr>
              <a:lnSpc>
                <a:spcPct val="80000"/>
              </a:lnSpc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Extensive 1</a:t>
            </a:r>
            <a:r>
              <a:rPr baseline="30000" dirty="0"/>
              <a:t>st</a:t>
            </a:r>
            <a:r>
              <a:rPr dirty="0"/>
              <a:t> pass effect (t</a:t>
            </a:r>
            <a:r>
              <a:rPr baseline="-5999" dirty="0"/>
              <a:t>e1/2</a:t>
            </a:r>
            <a:r>
              <a:rPr dirty="0"/>
              <a:t>=10min after IV infusion)</a:t>
            </a:r>
          </a:p>
          <a:p>
            <a:pPr>
              <a:lnSpc>
                <a:spcPct val="80000"/>
              </a:lnSpc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endParaRPr dirty="0"/>
          </a:p>
          <a:p>
            <a:pPr>
              <a:lnSpc>
                <a:spcPct val="80000"/>
              </a:lnSpc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Headache, flushing, dizziness, vomiting &amp; tachycardia</a:t>
            </a:r>
          </a:p>
        </p:txBody>
      </p:sp>
      <p:pic>
        <p:nvPicPr>
          <p:cNvPr id="131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80785" y="25400"/>
            <a:ext cx="731841" cy="731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Dobutamine"/>
          <p:cNvSpPr>
            <a:spLocks noGrp="1"/>
          </p:cNvSpPr>
          <p:nvPr>
            <p:ph type="title" idx="4294967295"/>
          </p:nvPr>
        </p:nvSpPr>
        <p:spPr>
          <a:xfrm>
            <a:off x="865187" y="0"/>
            <a:ext cx="10515601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800" b="1" i="1">
                <a:solidFill>
                  <a:srgbClr val="C00000"/>
                </a:solidFill>
                <a:latin typeface="Bodoni MT"/>
                <a:ea typeface="Bodoni MT"/>
                <a:cs typeface="Bodoni MT"/>
                <a:sym typeface="Bodoni MT"/>
              </a:defRPr>
            </a:lvl1pPr>
          </a:lstStyle>
          <a:p>
            <a:r>
              <a:t>Dobutamine</a:t>
            </a:r>
          </a:p>
        </p:txBody>
      </p:sp>
      <p:sp>
        <p:nvSpPr>
          <p:cNvPr id="134" name="Synthetic, direct β1 effect…"/>
          <p:cNvSpPr>
            <a:spLocks noGrp="1"/>
          </p:cNvSpPr>
          <p:nvPr>
            <p:ph type="body" idx="4294967295"/>
          </p:nvPr>
        </p:nvSpPr>
        <p:spPr>
          <a:xfrm>
            <a:off x="1069975" y="1722435"/>
            <a:ext cx="10515600" cy="43513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200" i="1">
                <a:latin typeface="Times"/>
                <a:ea typeface="Times"/>
                <a:cs typeface="Times"/>
                <a:sym typeface="Times"/>
              </a:defRPr>
            </a:pPr>
            <a:r>
              <a:t>Synthetic, direct acting catecholamine, direct β</a:t>
            </a:r>
            <a:r>
              <a:rPr baseline="-25000"/>
              <a:t>1</a:t>
            </a:r>
            <a:r>
              <a:t> effect</a:t>
            </a:r>
          </a:p>
          <a:p>
            <a:pPr>
              <a:defRPr sz="3200" i="1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3200" i="1">
                <a:latin typeface="Times"/>
                <a:ea typeface="Times"/>
                <a:cs typeface="Times"/>
                <a:sym typeface="Times"/>
              </a:defRPr>
            </a:pPr>
            <a:r>
              <a:t>Increases HR &amp; CO without effect on O</a:t>
            </a:r>
            <a:r>
              <a:rPr baseline="-25000"/>
              <a:t>2</a:t>
            </a:r>
            <a:r>
              <a:t> demand</a:t>
            </a:r>
          </a:p>
          <a:p>
            <a:pPr>
              <a:defRPr sz="3200" i="1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>
              <a:defRPr sz="3200" i="1">
                <a:latin typeface="Times"/>
                <a:ea typeface="Times"/>
                <a:cs typeface="Times"/>
                <a:sym typeface="Times"/>
              </a:defRPr>
            </a:pPr>
            <a:r>
              <a:t>Used with caution in atrial fibrillation </a:t>
            </a:r>
            <a:r>
              <a:rPr>
                <a:solidFill>
                  <a:srgbClr val="941100"/>
                </a:solidFill>
              </a:rPr>
              <a:t>???</a:t>
            </a:r>
          </a:p>
          <a:p>
            <a:pPr>
              <a:defRPr sz="3200" i="1">
                <a:latin typeface="Times"/>
                <a:ea typeface="Times"/>
                <a:cs typeface="Times"/>
                <a:sym typeface="Times"/>
              </a:defRPr>
            </a:pPr>
            <a:endParaRPr>
              <a:solidFill>
                <a:srgbClr val="941100"/>
              </a:solidFill>
            </a:endParaRPr>
          </a:p>
          <a:p>
            <a:pPr>
              <a:defRPr sz="3200" i="1">
                <a:latin typeface="Times"/>
                <a:ea typeface="Times"/>
                <a:cs typeface="Times"/>
                <a:sym typeface="Times"/>
              </a:defRPr>
            </a:pPr>
            <a:r>
              <a:t>Tolerance may develop</a:t>
            </a:r>
          </a:p>
        </p:txBody>
      </p:sp>
      <p:pic>
        <p:nvPicPr>
          <p:cNvPr id="135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80785" y="25400"/>
            <a:ext cx="731841" cy="731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Oxymetazoline"/>
          <p:cNvSpPr>
            <a:spLocks noGrp="1"/>
          </p:cNvSpPr>
          <p:nvPr>
            <p:ph type="title" idx="4294967295"/>
          </p:nvPr>
        </p:nvSpPr>
        <p:spPr>
          <a:xfrm>
            <a:off x="838200" y="69817"/>
            <a:ext cx="10515600" cy="1325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 i="1">
                <a:solidFill>
                  <a:srgbClr val="C00000"/>
                </a:solidFill>
                <a:latin typeface="Bodoni MT"/>
                <a:ea typeface="Bodoni MT"/>
                <a:cs typeface="Bodoni MT"/>
                <a:sym typeface="Bodoni MT"/>
              </a:defRPr>
            </a:lvl1pPr>
          </a:lstStyle>
          <a:p>
            <a:r>
              <a:t>Oxymetazoline</a:t>
            </a:r>
          </a:p>
        </p:txBody>
      </p:sp>
      <p:sp>
        <p:nvSpPr>
          <p:cNvPr id="138" name="Direct acting, synthetic cpd…"/>
          <p:cNvSpPr>
            <a:spLocks noGrp="1"/>
          </p:cNvSpPr>
          <p:nvPr>
            <p:ph type="body" idx="4294967295"/>
          </p:nvPr>
        </p:nvSpPr>
        <p:spPr>
          <a:xfrm>
            <a:off x="697577" y="1544378"/>
            <a:ext cx="10515601" cy="43513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Direct acting, synthetic </a:t>
            </a:r>
            <a:r>
              <a:rPr dirty="0" err="1"/>
              <a:t>cpd</a:t>
            </a:r>
            <a:endParaRPr dirty="0"/>
          </a:p>
          <a:p>
            <a:pPr>
              <a:lnSpc>
                <a:spcPct val="80000"/>
              </a:lnSpc>
              <a:defRPr i="1">
                <a:latin typeface="Bodoni MT"/>
                <a:ea typeface="Bodoni MT"/>
                <a:cs typeface="Bodoni MT"/>
                <a:sym typeface="Bodoni MT"/>
              </a:defRPr>
            </a:pPr>
            <a:endParaRPr dirty="0"/>
          </a:p>
          <a:p>
            <a:pPr>
              <a:lnSpc>
                <a:spcPct val="80000"/>
              </a:lnSpc>
              <a:defRPr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Act on </a:t>
            </a:r>
            <a:r>
              <a:rPr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α</a:t>
            </a:r>
            <a:r>
              <a:rPr baseline="-25000" dirty="0">
                <a:solidFill>
                  <a:srgbClr val="C00000"/>
                </a:solidFill>
              </a:rPr>
              <a:t>1 </a:t>
            </a:r>
            <a:r>
              <a:rPr dirty="0">
                <a:solidFill>
                  <a:srgbClr val="C00000"/>
                </a:solidFill>
              </a:rPr>
              <a:t>&amp;  </a:t>
            </a:r>
            <a:r>
              <a:rPr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α</a:t>
            </a:r>
            <a:r>
              <a:rPr baseline="-25000" dirty="0">
                <a:solidFill>
                  <a:srgbClr val="C00000"/>
                </a:solidFill>
              </a:rPr>
              <a:t>2</a:t>
            </a:r>
          </a:p>
          <a:p>
            <a:pPr>
              <a:lnSpc>
                <a:spcPct val="80000"/>
              </a:lnSpc>
              <a:defRPr i="1">
                <a:latin typeface="Bodoni MT"/>
                <a:ea typeface="Bodoni MT"/>
                <a:cs typeface="Bodoni MT"/>
                <a:sym typeface="Bodoni MT"/>
              </a:defRPr>
            </a:pPr>
            <a:endParaRPr baseline="-25000" dirty="0"/>
          </a:p>
          <a:p>
            <a:pPr>
              <a:lnSpc>
                <a:spcPct val="80000"/>
              </a:lnSpc>
              <a:defRPr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In OTC as nasal spray &amp; ophthalmic drops</a:t>
            </a:r>
          </a:p>
          <a:p>
            <a:pPr>
              <a:lnSpc>
                <a:spcPct val="80000"/>
              </a:lnSpc>
              <a:defRPr i="1">
                <a:latin typeface="Bodoni MT"/>
                <a:ea typeface="Bodoni MT"/>
                <a:cs typeface="Bodoni MT"/>
                <a:sym typeface="Bodoni MT"/>
              </a:defRPr>
            </a:pPr>
            <a:endParaRPr dirty="0"/>
          </a:p>
          <a:p>
            <a:pPr>
              <a:lnSpc>
                <a:spcPct val="80000"/>
              </a:lnSpc>
              <a:defRPr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Systemic absorption, ———headache, nervousness &amp; trouble sleeping</a:t>
            </a:r>
          </a:p>
          <a:p>
            <a:pPr>
              <a:lnSpc>
                <a:spcPct val="80000"/>
              </a:lnSpc>
              <a:defRPr i="1">
                <a:latin typeface="Bodoni MT"/>
                <a:ea typeface="Bodoni MT"/>
                <a:cs typeface="Bodoni MT"/>
                <a:sym typeface="Bodoni MT"/>
              </a:defRPr>
            </a:pPr>
            <a:endParaRPr dirty="0"/>
          </a:p>
          <a:p>
            <a:pPr>
              <a:lnSpc>
                <a:spcPct val="80000"/>
              </a:lnSpc>
              <a:defRPr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Rebound congestion</a:t>
            </a:r>
          </a:p>
        </p:txBody>
      </p:sp>
      <p:pic>
        <p:nvPicPr>
          <p:cNvPr id="139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80785" y="25400"/>
            <a:ext cx="731841" cy="731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henylephrine"/>
          <p:cNvSpPr>
            <a:spLocks noGrp="1"/>
          </p:cNvSpPr>
          <p:nvPr>
            <p:ph type="title" idx="4294967295"/>
          </p:nvPr>
        </p:nvSpPr>
        <p:spPr>
          <a:xfrm>
            <a:off x="431800" y="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800" b="1" i="1">
                <a:solidFill>
                  <a:srgbClr val="C00000"/>
                </a:solidFill>
                <a:latin typeface="Bodoni MT"/>
                <a:ea typeface="Bodoni MT"/>
                <a:cs typeface="Bodoni MT"/>
                <a:sym typeface="Bodoni MT"/>
              </a:defRPr>
            </a:lvl1pPr>
          </a:lstStyle>
          <a:p>
            <a:r>
              <a:t>Phenylephrine</a:t>
            </a:r>
          </a:p>
        </p:txBody>
      </p:sp>
      <p:sp>
        <p:nvSpPr>
          <p:cNvPr id="142" name="Synthetic, direct Acting, mainly α1…"/>
          <p:cNvSpPr>
            <a:spLocks noGrp="1"/>
          </p:cNvSpPr>
          <p:nvPr>
            <p:ph type="body" idx="4294967295"/>
          </p:nvPr>
        </p:nvSpPr>
        <p:spPr>
          <a:xfrm>
            <a:off x="303210" y="992184"/>
            <a:ext cx="11077580" cy="572770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Synthetic, direct Acting, mainly </a:t>
            </a:r>
            <a:r>
              <a:rPr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α</a:t>
            </a:r>
            <a:r>
              <a:rPr baseline="-25000" dirty="0">
                <a:solidFill>
                  <a:srgbClr val="C00000"/>
                </a:solidFill>
              </a:rPr>
              <a:t>1</a:t>
            </a:r>
          </a:p>
          <a:p>
            <a:pPr>
              <a:defRPr sz="3200" i="1" baseline="-25000">
                <a:latin typeface="Bodoni MT"/>
                <a:ea typeface="Bodoni MT"/>
                <a:cs typeface="Bodoni MT"/>
                <a:sym typeface="Bodoni MT"/>
              </a:defRPr>
            </a:pPr>
            <a:endParaRPr baseline="-25000" dirty="0"/>
          </a:p>
          <a:p>
            <a:pPr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Increases both syst. &amp; </a:t>
            </a:r>
            <a:r>
              <a:rPr dirty="0" err="1"/>
              <a:t>diast</a:t>
            </a:r>
            <a:r>
              <a:rPr dirty="0"/>
              <a:t>. BP</a:t>
            </a:r>
          </a:p>
          <a:p>
            <a:pPr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Reflex bradycardia</a:t>
            </a:r>
          </a:p>
          <a:p>
            <a:pPr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Decongestant (topically or orally)</a:t>
            </a:r>
          </a:p>
          <a:p>
            <a:pPr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It replaced pseudoephedrine</a:t>
            </a:r>
          </a:p>
          <a:p>
            <a:pPr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Induces mydriasis</a:t>
            </a:r>
          </a:p>
        </p:txBody>
      </p:sp>
      <p:pic>
        <p:nvPicPr>
          <p:cNvPr id="143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80785" y="25400"/>
            <a:ext cx="731841" cy="731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lonidine"/>
          <p:cNvSpPr>
            <a:spLocks noGrp="1"/>
          </p:cNvSpPr>
          <p:nvPr>
            <p:ph type="title" idx="4294967295"/>
          </p:nvPr>
        </p:nvSpPr>
        <p:spPr>
          <a:xfrm>
            <a:off x="998537" y="0"/>
            <a:ext cx="10515601" cy="11731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800" b="1" i="1">
                <a:solidFill>
                  <a:srgbClr val="C00000"/>
                </a:solidFill>
                <a:latin typeface="Bodoni MT"/>
                <a:ea typeface="Bodoni MT"/>
                <a:cs typeface="Bodoni MT"/>
                <a:sym typeface="Bodoni MT"/>
              </a:defRPr>
            </a:lvl1pPr>
          </a:lstStyle>
          <a:p>
            <a:r>
              <a:t>Clonidine</a:t>
            </a:r>
          </a:p>
        </p:txBody>
      </p:sp>
      <p:sp>
        <p:nvSpPr>
          <p:cNvPr id="146" name="α2 agonist used in hypertension…"/>
          <p:cNvSpPr>
            <a:spLocks noGrp="1"/>
          </p:cNvSpPr>
          <p:nvPr>
            <p:ph type="body" idx="4294967295"/>
          </p:nvPr>
        </p:nvSpPr>
        <p:spPr>
          <a:xfrm>
            <a:off x="398461" y="868359"/>
            <a:ext cx="10761665" cy="568484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200" i="1">
                <a:solidFill>
                  <a:srgbClr val="C00000"/>
                </a:solidFill>
              </a:defRPr>
            </a:pPr>
            <a:r>
              <a:rPr dirty="0"/>
              <a:t>α</a:t>
            </a:r>
            <a:r>
              <a:rPr baseline="-25000" dirty="0">
                <a:latin typeface="Bodoni MT"/>
                <a:ea typeface="Bodoni MT"/>
                <a:cs typeface="Bodoni MT"/>
                <a:sym typeface="Bodoni MT"/>
              </a:rPr>
              <a:t>2</a:t>
            </a:r>
            <a:r>
              <a:rPr dirty="0">
                <a:solidFill>
                  <a:srgbClr val="000000"/>
                </a:solidFill>
                <a:latin typeface="Bodoni MT"/>
                <a:ea typeface="Bodoni MT"/>
                <a:cs typeface="Bodoni MT"/>
                <a:sym typeface="Bodoni MT"/>
              </a:rPr>
              <a:t> </a:t>
            </a:r>
            <a:r>
              <a:rPr dirty="0">
                <a:latin typeface="Bodoni MT"/>
                <a:ea typeface="Bodoni MT"/>
                <a:cs typeface="Bodoni MT"/>
                <a:sym typeface="Bodoni MT"/>
              </a:rPr>
              <a:t>agonist</a:t>
            </a:r>
            <a:r>
              <a:rPr dirty="0">
                <a:solidFill>
                  <a:srgbClr val="000000"/>
                </a:solidFill>
                <a:latin typeface="Bodoni MT"/>
                <a:ea typeface="Bodoni MT"/>
                <a:cs typeface="Bodoni MT"/>
                <a:sym typeface="Bodoni MT"/>
              </a:rPr>
              <a:t> used in hypertension</a:t>
            </a:r>
            <a:endParaRPr dirty="0">
              <a:latin typeface="Bodoni MT"/>
              <a:ea typeface="Bodoni MT"/>
              <a:cs typeface="Bodoni MT"/>
              <a:sym typeface="Bodoni MT"/>
            </a:endParaRPr>
          </a:p>
          <a:p>
            <a:pPr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endParaRPr dirty="0">
              <a:latin typeface="Bodoni MT"/>
              <a:ea typeface="Bodoni MT"/>
              <a:cs typeface="Bodoni MT"/>
              <a:sym typeface="Bodoni MT"/>
            </a:endParaRPr>
          </a:p>
          <a:p>
            <a:pPr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Used to reduce opiates, tobacco and &amp; benzodiazepine withdrawal symptoms</a:t>
            </a:r>
            <a:r>
              <a:rPr lang="en-US" dirty="0"/>
              <a:t>???</a:t>
            </a:r>
            <a:endParaRPr dirty="0"/>
          </a:p>
          <a:p>
            <a:pPr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endParaRPr dirty="0"/>
          </a:p>
          <a:p>
            <a:pPr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Centrally, presynaptic----</a:t>
            </a:r>
          </a:p>
          <a:p>
            <a:pPr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endParaRPr dirty="0"/>
          </a:p>
          <a:p>
            <a:pPr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Side effects: lethargy, sedation, constipation &amp; xerostomia</a:t>
            </a:r>
          </a:p>
          <a:p>
            <a:pPr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endParaRPr dirty="0"/>
          </a:p>
          <a:p>
            <a:pPr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Avoid abrupt withdrawal????</a:t>
            </a:r>
          </a:p>
        </p:txBody>
      </p:sp>
      <p:pic>
        <p:nvPicPr>
          <p:cNvPr id="147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80785" y="25400"/>
            <a:ext cx="731841" cy="731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Albuterol &amp; Terbutalin"/>
          <p:cNvSpPr>
            <a:spLocks noGrp="1"/>
          </p:cNvSpPr>
          <p:nvPr>
            <p:ph type="title" idx="4294967295"/>
          </p:nvPr>
        </p:nvSpPr>
        <p:spPr>
          <a:xfrm>
            <a:off x="865187" y="25400"/>
            <a:ext cx="10515601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 i="1">
                <a:solidFill>
                  <a:srgbClr val="C00000"/>
                </a:solidFill>
                <a:latin typeface="Bodoni MT"/>
                <a:ea typeface="Bodoni MT"/>
                <a:cs typeface="Bodoni MT"/>
                <a:sym typeface="Bodoni MT"/>
              </a:defRPr>
            </a:lvl1pPr>
          </a:lstStyle>
          <a:p>
            <a:r>
              <a:t>Albuterol &amp; Terbutalin</a:t>
            </a:r>
          </a:p>
        </p:txBody>
      </p:sp>
      <p:sp>
        <p:nvSpPr>
          <p:cNvPr id="150" name="Short acting β2 agonists…"/>
          <p:cNvSpPr>
            <a:spLocks noGrp="1"/>
          </p:cNvSpPr>
          <p:nvPr>
            <p:ph type="body" idx="4294967295"/>
          </p:nvPr>
        </p:nvSpPr>
        <p:spPr>
          <a:xfrm>
            <a:off x="838200" y="1825624"/>
            <a:ext cx="10515600" cy="435134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Short acting </a:t>
            </a:r>
            <a:r>
              <a:rPr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β</a:t>
            </a:r>
            <a:r>
              <a:rPr baseline="-25000" dirty="0">
                <a:solidFill>
                  <a:srgbClr val="C00000"/>
                </a:solidFill>
              </a:rPr>
              <a:t>2</a:t>
            </a:r>
            <a:r>
              <a:rPr dirty="0"/>
              <a:t> agonists</a:t>
            </a:r>
          </a:p>
          <a:p>
            <a:pPr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bronchodilation, / metered dose inhaler</a:t>
            </a:r>
          </a:p>
          <a:p>
            <a:pPr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Acute asthma-----albuterol</a:t>
            </a:r>
          </a:p>
          <a:p>
            <a:pPr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Terbutaline used as </a:t>
            </a:r>
            <a:r>
              <a:rPr dirty="0">
                <a:solidFill>
                  <a:srgbClr val="C00000"/>
                </a:solidFill>
              </a:rPr>
              <a:t>off labeled-</a:t>
            </a:r>
            <a:r>
              <a:rPr dirty="0"/>
              <a:t>---uterine relaxation</a:t>
            </a:r>
          </a:p>
          <a:p>
            <a:pPr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Side effects:  tremor, restlessness, apprehension &amp; anxiety, (tachycardia, arrhythmia after oral admin.)</a:t>
            </a:r>
          </a:p>
          <a:p>
            <a:pPr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MAOIs are </a:t>
            </a:r>
            <a:r>
              <a:rPr dirty="0" err="1"/>
              <a:t>cntraindicated</a:t>
            </a:r>
            <a:r>
              <a:rPr dirty="0"/>
              <a:t>???</a:t>
            </a:r>
          </a:p>
        </p:txBody>
      </p:sp>
      <p:pic>
        <p:nvPicPr>
          <p:cNvPr id="151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80785" y="25400"/>
            <a:ext cx="731841" cy="731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pic>
        <p:nvPicPr>
          <p:cNvPr id="29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7959" y="0"/>
            <a:ext cx="7029455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80785" y="25400"/>
            <a:ext cx="731841" cy="731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almeterol &amp; formoterol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 i="1">
                <a:solidFill>
                  <a:srgbClr val="C00000"/>
                </a:solidFill>
                <a:latin typeface="Bodoni MT"/>
                <a:ea typeface="Bodoni MT"/>
                <a:cs typeface="Bodoni MT"/>
                <a:sym typeface="Bodoni MT"/>
              </a:defRPr>
            </a:lvl1pPr>
          </a:lstStyle>
          <a:p>
            <a:r>
              <a:t>Salmeterol &amp; formoterol</a:t>
            </a:r>
          </a:p>
        </p:txBody>
      </p:sp>
      <p:sp>
        <p:nvSpPr>
          <p:cNvPr id="154" name="LABAs / β2 agonist…"/>
          <p:cNvSpPr>
            <a:spLocks noGrp="1"/>
          </p:cNvSpPr>
          <p:nvPr>
            <p:ph type="body" idx="4294967295"/>
          </p:nvPr>
        </p:nvSpPr>
        <p:spPr>
          <a:xfrm>
            <a:off x="838198" y="1825625"/>
            <a:ext cx="10845804" cy="559117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LABAs / </a:t>
            </a:r>
            <a:r>
              <a:rPr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β</a:t>
            </a:r>
            <a:r>
              <a:rPr baseline="-25000" dirty="0">
                <a:solidFill>
                  <a:srgbClr val="C00000"/>
                </a:solidFill>
              </a:rPr>
              <a:t>2</a:t>
            </a:r>
            <a:r>
              <a:rPr dirty="0"/>
              <a:t> agonist</a:t>
            </a:r>
          </a:p>
          <a:p>
            <a:pPr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endParaRPr dirty="0"/>
          </a:p>
          <a:p>
            <a:pPr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Single dose  ----- sustained bronchodilation (12 </a:t>
            </a:r>
            <a:r>
              <a:rPr dirty="0" err="1"/>
              <a:t>hrs</a:t>
            </a:r>
            <a:r>
              <a:rPr dirty="0"/>
              <a:t>)</a:t>
            </a:r>
          </a:p>
          <a:p>
            <a:pPr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Salmeterol, delayed onset of action</a:t>
            </a:r>
          </a:p>
          <a:p>
            <a:pPr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lang="en-US" dirty="0"/>
              <a:t>Recommended</a:t>
            </a:r>
            <a:r>
              <a:rPr dirty="0"/>
              <a:t> for combination therapy (+ corticosteroids,</a:t>
            </a:r>
            <a:r>
              <a:rPr lang="en-US" dirty="0"/>
              <a:t> </a:t>
            </a:r>
            <a:r>
              <a:rPr dirty="0"/>
              <a:t>e.g.</a:t>
            </a:r>
          </a:p>
          <a:p>
            <a:pPr marL="0" indent="0">
              <a:buNone/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lang="en-US" dirty="0"/>
              <a:t>   </a:t>
            </a:r>
            <a:r>
              <a:rPr dirty="0" err="1"/>
              <a:t>flutecazone</a:t>
            </a:r>
            <a:r>
              <a:rPr dirty="0"/>
              <a:t>, budesonide</a:t>
            </a:r>
            <a:r>
              <a:rPr lang="en-US" dirty="0"/>
              <a:t>)</a:t>
            </a:r>
            <a:endParaRPr dirty="0"/>
          </a:p>
          <a:p>
            <a:pPr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Nocturnal asthma</a:t>
            </a:r>
          </a:p>
          <a:p>
            <a:pPr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LABAS showed increased risk of asthma-related deaths</a:t>
            </a:r>
          </a:p>
        </p:txBody>
      </p:sp>
      <p:pic>
        <p:nvPicPr>
          <p:cNvPr id="155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80785" y="25400"/>
            <a:ext cx="731841" cy="731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Merabegron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800" b="1" i="1">
                <a:solidFill>
                  <a:srgbClr val="C00000"/>
                </a:solidFill>
                <a:latin typeface="Bodoni MT"/>
                <a:ea typeface="Bodoni MT"/>
                <a:cs typeface="Bodoni MT"/>
                <a:sym typeface="Bodoni MT"/>
              </a:defRPr>
            </a:lvl1pPr>
          </a:lstStyle>
          <a:p>
            <a:r>
              <a:t>Merabegron</a:t>
            </a:r>
          </a:p>
        </p:txBody>
      </p:sp>
      <p:sp>
        <p:nvSpPr>
          <p:cNvPr id="158" name="β3 agonist…"/>
          <p:cNvSpPr>
            <a:spLocks noGrp="1"/>
          </p:cNvSpPr>
          <p:nvPr>
            <p:ph type="body" idx="4294967295"/>
          </p:nvPr>
        </p:nvSpPr>
        <p:spPr>
          <a:xfrm>
            <a:off x="865187" y="1690685"/>
            <a:ext cx="10515601" cy="43513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200" i="1"/>
            </a:pPr>
            <a:r>
              <a:rPr dirty="0">
                <a:solidFill>
                  <a:srgbClr val="C00000"/>
                </a:solidFill>
              </a:rPr>
              <a:t>β</a:t>
            </a:r>
            <a:r>
              <a:rPr baseline="-25000" dirty="0">
                <a:solidFill>
                  <a:srgbClr val="C00000"/>
                </a:solidFill>
                <a:latin typeface="Bodoni MT"/>
                <a:ea typeface="Bodoni MT"/>
                <a:cs typeface="Bodoni MT"/>
                <a:sym typeface="Bodoni MT"/>
              </a:rPr>
              <a:t>3</a:t>
            </a:r>
            <a:r>
              <a:rPr dirty="0">
                <a:latin typeface="Bodoni MT"/>
                <a:ea typeface="Bodoni MT"/>
                <a:cs typeface="Bodoni MT"/>
                <a:sym typeface="Bodoni MT"/>
              </a:rPr>
              <a:t> agonist </a:t>
            </a:r>
          </a:p>
          <a:p>
            <a:pPr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Relaxes detrusor SM &amp; increases bladder capacity</a:t>
            </a:r>
          </a:p>
          <a:p>
            <a:pPr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Used in overactive bladder</a:t>
            </a:r>
          </a:p>
          <a:p>
            <a:pPr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Increases BP</a:t>
            </a:r>
          </a:p>
          <a:p>
            <a:pPr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Increase level of digoxin </a:t>
            </a:r>
          </a:p>
          <a:p>
            <a:pPr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Inhibits CYP2D6———— D-D interaction e.g. Metoprolol</a:t>
            </a:r>
          </a:p>
        </p:txBody>
      </p:sp>
      <p:pic>
        <p:nvPicPr>
          <p:cNvPr id="159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80785" y="25400"/>
            <a:ext cx="731841" cy="731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Indirect Acting Adrenergic Agonists"/>
          <p:cNvSpPr>
            <a:spLocks noGrp="1"/>
          </p:cNvSpPr>
          <p:nvPr>
            <p:ph type="title" idx="4294967295"/>
          </p:nvPr>
        </p:nvSpPr>
        <p:spPr>
          <a:xfrm>
            <a:off x="609600" y="25397"/>
            <a:ext cx="10515600" cy="731844"/>
          </a:xfrm>
          <a:prstGeom prst="rect">
            <a:avLst/>
          </a:prstGeom>
        </p:spPr>
        <p:txBody>
          <a:bodyPr>
            <a:normAutofit/>
          </a:bodyPr>
          <a:lstStyle>
            <a:lvl1pPr defTabSz="868680">
              <a:defRPr sz="4100" b="1" i="1">
                <a:solidFill>
                  <a:srgbClr val="C00000"/>
                </a:solidFill>
                <a:latin typeface="Bodoni MT"/>
                <a:ea typeface="Bodoni MT"/>
                <a:cs typeface="Bodoni MT"/>
                <a:sym typeface="Bodoni MT"/>
              </a:defRPr>
            </a:lvl1pPr>
          </a:lstStyle>
          <a:p>
            <a:r>
              <a:t>Indirect Acting Adrenergic Agonists</a:t>
            </a:r>
          </a:p>
        </p:txBody>
      </p:sp>
      <p:sp>
        <p:nvSpPr>
          <p:cNvPr id="162" name="Amphetamine…"/>
          <p:cNvSpPr>
            <a:spLocks noGrp="1"/>
          </p:cNvSpPr>
          <p:nvPr>
            <p:ph type="body" idx="4294967295"/>
          </p:nvPr>
        </p:nvSpPr>
        <p:spPr>
          <a:xfrm>
            <a:off x="274636" y="390525"/>
            <a:ext cx="11837990" cy="66103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None/>
              <a:defRPr>
                <a:latin typeface="Bodoni MT"/>
                <a:ea typeface="Bodoni MT"/>
                <a:cs typeface="Bodoni MT"/>
                <a:sym typeface="Bodoni MT"/>
              </a:defRPr>
            </a:pPr>
            <a:endParaRPr/>
          </a:p>
          <a:p>
            <a:pPr marL="0" indent="0">
              <a:buFont typeface="Times"/>
              <a:buChar char="✓"/>
              <a:defRPr sz="4200" i="1">
                <a:solidFill>
                  <a:srgbClr val="C00000"/>
                </a:solidFill>
                <a:latin typeface="Bodoni MT"/>
                <a:ea typeface="Bodoni MT"/>
                <a:cs typeface="Bodoni MT"/>
                <a:sym typeface="Bodoni MT"/>
              </a:defRPr>
            </a:pPr>
            <a:r>
              <a:t>Amphetamine</a:t>
            </a:r>
          </a:p>
          <a:p>
            <a:pPr marL="0" indent="0">
              <a:defRPr sz="3400" i="1">
                <a:latin typeface="Bodoni MT"/>
                <a:ea typeface="Bodoni MT"/>
                <a:cs typeface="Bodoni MT"/>
                <a:sym typeface="Bodoni MT"/>
              </a:defRPr>
            </a:pPr>
            <a:r>
              <a:t>Centrally acting</a:t>
            </a:r>
          </a:p>
          <a:p>
            <a:pPr marL="0" indent="0">
              <a:defRPr sz="3400" i="1">
                <a:latin typeface="Bodoni MT"/>
                <a:ea typeface="Bodoni MT"/>
                <a:cs typeface="Bodoni MT"/>
                <a:sym typeface="Bodoni MT"/>
              </a:defRPr>
            </a:pPr>
            <a:r>
              <a:t>α</a:t>
            </a:r>
            <a:r>
              <a:rPr baseline="-25000"/>
              <a:t>1</a:t>
            </a:r>
            <a:r>
              <a:t> &amp; </a:t>
            </a:r>
            <a:r>
              <a:rPr>
                <a:latin typeface="Calibri"/>
                <a:ea typeface="Calibri"/>
                <a:cs typeface="Calibri"/>
                <a:sym typeface="Calibri"/>
              </a:rPr>
              <a:t>β</a:t>
            </a:r>
            <a:r>
              <a:rPr baseline="-25000"/>
              <a:t>1</a:t>
            </a:r>
          </a:p>
          <a:p>
            <a:pPr marL="0" indent="0">
              <a:defRPr sz="3400" i="1">
                <a:latin typeface="Bodoni MT"/>
                <a:ea typeface="Bodoni MT"/>
                <a:cs typeface="Bodoni MT"/>
                <a:sym typeface="Bodoni MT"/>
              </a:defRPr>
            </a:pPr>
            <a:r>
              <a:t>Increase nonvesicular release of catecholamines</a:t>
            </a:r>
            <a:endParaRPr>
              <a:solidFill>
                <a:srgbClr val="C00000"/>
              </a:solidFill>
            </a:endParaRPr>
          </a:p>
          <a:p>
            <a:pPr marL="0" indent="0">
              <a:buFont typeface="Times"/>
              <a:buChar char="✓"/>
              <a:defRPr sz="4200" i="1">
                <a:solidFill>
                  <a:srgbClr val="C00000"/>
                </a:solidFill>
                <a:latin typeface="Bodoni MT"/>
                <a:ea typeface="Bodoni MT"/>
                <a:cs typeface="Bodoni MT"/>
                <a:sym typeface="Bodoni MT"/>
              </a:defRPr>
            </a:pPr>
            <a:r>
              <a:t>Tyramine</a:t>
            </a:r>
          </a:p>
          <a:p>
            <a:pPr marL="0" indent="0">
              <a:defRPr sz="3100" i="1">
                <a:latin typeface="Bodoni MT"/>
                <a:ea typeface="Bodoni MT"/>
                <a:cs typeface="Bodoni MT"/>
                <a:sym typeface="Bodoni MT"/>
              </a:defRPr>
            </a:pPr>
            <a:r>
              <a:t>No therapeutic use</a:t>
            </a:r>
          </a:p>
          <a:p>
            <a:pPr marL="0" indent="0">
              <a:defRPr sz="3100" i="1">
                <a:latin typeface="Bodoni MT"/>
                <a:ea typeface="Bodoni MT"/>
                <a:cs typeface="Bodoni MT"/>
                <a:sym typeface="Bodoni MT"/>
              </a:defRPr>
            </a:pPr>
            <a:r>
              <a:t>Oxidized by MAO</a:t>
            </a:r>
          </a:p>
          <a:p>
            <a:pPr marL="0" indent="0">
              <a:defRPr sz="3100" i="1">
                <a:latin typeface="Bodoni MT"/>
                <a:ea typeface="Bodoni MT"/>
                <a:cs typeface="Bodoni MT"/>
                <a:sym typeface="Bodoni MT"/>
              </a:defRPr>
            </a:pPr>
            <a:r>
              <a:t>MAOIs ???</a:t>
            </a:r>
          </a:p>
          <a:p>
            <a:pPr marL="0" indent="0">
              <a:defRPr sz="3100" i="1">
                <a:latin typeface="Bodoni MT"/>
                <a:ea typeface="Bodoni MT"/>
                <a:cs typeface="Bodoni MT"/>
                <a:sym typeface="Bodoni MT"/>
              </a:defRPr>
            </a:pPr>
            <a:r>
              <a:t>Mechanism ???</a:t>
            </a:r>
          </a:p>
        </p:txBody>
      </p:sp>
      <p:pic>
        <p:nvPicPr>
          <p:cNvPr id="163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80785" y="25400"/>
            <a:ext cx="731841" cy="731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Indirect Acting Adrenergic Agonists, cont."/>
          <p:cNvSpPr>
            <a:spLocks noGrp="1"/>
          </p:cNvSpPr>
          <p:nvPr>
            <p:ph type="title" idx="4294967295"/>
          </p:nvPr>
        </p:nvSpPr>
        <p:spPr>
          <a:xfrm>
            <a:off x="298449" y="93662"/>
            <a:ext cx="1108234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 i="1">
                <a:solidFill>
                  <a:srgbClr val="C00000"/>
                </a:solidFill>
                <a:latin typeface="Bodoni MT"/>
                <a:ea typeface="Bodoni MT"/>
                <a:cs typeface="Bodoni MT"/>
                <a:sym typeface="Bodoni MT"/>
              </a:defRPr>
            </a:lvl1pPr>
          </a:lstStyle>
          <a:p>
            <a:r>
              <a:t>Indirect Acting Adrenergic Agonists, cont.</a:t>
            </a:r>
          </a:p>
        </p:txBody>
      </p:sp>
      <p:sp>
        <p:nvSpPr>
          <p:cNvPr id="166" name="Cocaine…"/>
          <p:cNvSpPr>
            <a:spLocks noGrp="1"/>
          </p:cNvSpPr>
          <p:nvPr>
            <p:ph type="body" idx="4294967295"/>
          </p:nvPr>
        </p:nvSpPr>
        <p:spPr>
          <a:xfrm>
            <a:off x="865187" y="1611310"/>
            <a:ext cx="10515601" cy="435134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Times"/>
              <a:buChar char="✓"/>
              <a:defRPr sz="3600" i="1">
                <a:solidFill>
                  <a:srgbClr val="C00000"/>
                </a:solidFill>
                <a:latin typeface="Bodoni MT"/>
                <a:ea typeface="Bodoni MT"/>
                <a:cs typeface="Bodoni MT"/>
                <a:sym typeface="Bodoni MT"/>
              </a:defRPr>
            </a:pPr>
            <a:r>
              <a:t>Cocaine</a:t>
            </a:r>
          </a:p>
          <a:p>
            <a:pPr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r>
              <a:t>Unique local anesthetic</a:t>
            </a:r>
          </a:p>
          <a:p>
            <a:pPr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r>
              <a:t>Block (Na</a:t>
            </a:r>
            <a:r>
              <a:rPr baseline="30000"/>
              <a:t>+</a:t>
            </a:r>
            <a:r>
              <a:t>/ Cl</a:t>
            </a:r>
            <a:r>
              <a:rPr baseline="30000"/>
              <a:t>-</a:t>
            </a:r>
            <a:r>
              <a:t>)- dependent transporter</a:t>
            </a:r>
          </a:p>
          <a:p>
            <a:pPr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r>
              <a:t>Enhanced sympathetic activity</a:t>
            </a:r>
          </a:p>
          <a:p>
            <a:pPr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r>
              <a:t>Prolong duration of action of Epi &amp; NE</a:t>
            </a:r>
          </a:p>
        </p:txBody>
      </p:sp>
      <p:pic>
        <p:nvPicPr>
          <p:cNvPr id="167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80785" y="25400"/>
            <a:ext cx="731841" cy="731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Mixed-Action Adrenergic Agonists"/>
          <p:cNvSpPr>
            <a:spLocks noGrp="1"/>
          </p:cNvSpPr>
          <p:nvPr>
            <p:ph type="title" idx="4294967295"/>
          </p:nvPr>
        </p:nvSpPr>
        <p:spPr>
          <a:xfrm>
            <a:off x="666750" y="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 i="1">
                <a:solidFill>
                  <a:srgbClr val="C00000"/>
                </a:solidFill>
                <a:latin typeface="Bodoni MT"/>
                <a:ea typeface="Bodoni MT"/>
                <a:cs typeface="Bodoni MT"/>
                <a:sym typeface="Bodoni MT"/>
              </a:defRPr>
            </a:lvl1pPr>
          </a:lstStyle>
          <a:p>
            <a:r>
              <a:t>Mixed-Action Adrenergic Agonists</a:t>
            </a:r>
          </a:p>
        </p:txBody>
      </p:sp>
      <p:sp>
        <p:nvSpPr>
          <p:cNvPr id="170" name="Ephedrine &amp; Pseudoephedrine…"/>
          <p:cNvSpPr>
            <a:spLocks noGrp="1"/>
          </p:cNvSpPr>
          <p:nvPr>
            <p:ph type="body" idx="4294967295"/>
          </p:nvPr>
        </p:nvSpPr>
        <p:spPr>
          <a:xfrm>
            <a:off x="666750" y="1468436"/>
            <a:ext cx="11445875" cy="553244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Times"/>
              <a:buChar char="✓"/>
              <a:defRPr sz="4400" i="1">
                <a:solidFill>
                  <a:srgbClr val="C00000"/>
                </a:solidFill>
                <a:latin typeface="Bodoni MT"/>
                <a:ea typeface="Bodoni MT"/>
                <a:cs typeface="Bodoni MT"/>
                <a:sym typeface="Bodoni MT"/>
              </a:defRPr>
            </a:pPr>
            <a:r>
              <a:t>Ephedrine &amp; Pseudoephedrine</a:t>
            </a:r>
          </a:p>
          <a:p>
            <a:pPr>
              <a:defRPr i="1">
                <a:latin typeface="Bodoni MT"/>
                <a:ea typeface="Bodoni MT"/>
                <a:cs typeface="Bodoni MT"/>
                <a:sym typeface="Bodoni MT"/>
              </a:defRPr>
            </a:pPr>
            <a:r>
              <a:t>Direct &amp; indirect</a:t>
            </a:r>
          </a:p>
          <a:p>
            <a:pPr>
              <a:defRPr i="1">
                <a:latin typeface="Bodoni MT"/>
                <a:ea typeface="Bodoni MT"/>
                <a:cs typeface="Bodoni MT"/>
                <a:sym typeface="Bodoni MT"/>
              </a:defRPr>
            </a:pPr>
            <a:r>
              <a:t>Not a catecholamines, COMT &amp; MAO ?????</a:t>
            </a:r>
          </a:p>
          <a:p>
            <a:pPr>
              <a:defRPr i="1">
                <a:latin typeface="Bodoni MT"/>
                <a:ea typeface="Bodoni MT"/>
                <a:cs typeface="Bodoni MT"/>
                <a:sym typeface="Bodoni MT"/>
              </a:defRPr>
            </a:pPr>
            <a:r>
              <a:t>Absorption, distribution &amp; elimination</a:t>
            </a:r>
          </a:p>
          <a:p>
            <a:pPr>
              <a:defRPr i="1">
                <a:latin typeface="Bodoni MT"/>
                <a:ea typeface="Bodoni MT"/>
                <a:cs typeface="Bodoni MT"/>
                <a:sym typeface="Bodoni MT"/>
              </a:defRPr>
            </a:pPr>
            <a:r>
              <a:t>Syst. &amp; diast. BP</a:t>
            </a:r>
          </a:p>
          <a:p>
            <a:pPr>
              <a:defRPr i="1">
                <a:latin typeface="Bodoni MT"/>
                <a:ea typeface="Bodoni MT"/>
                <a:cs typeface="Bodoni MT"/>
                <a:sym typeface="Bodoni MT"/>
              </a:defRPr>
            </a:pPr>
            <a:r>
              <a:t>Bronchodilation</a:t>
            </a:r>
          </a:p>
          <a:p>
            <a:pPr>
              <a:defRPr i="1">
                <a:latin typeface="Bodoni MT"/>
                <a:ea typeface="Bodoni MT"/>
                <a:cs typeface="Bodoni MT"/>
                <a:sym typeface="Bodoni MT"/>
              </a:defRPr>
            </a:pPr>
            <a:r>
              <a:t>CNS stimulation, FDA???</a:t>
            </a:r>
          </a:p>
          <a:p>
            <a:pPr>
              <a:defRPr i="1">
                <a:latin typeface="Bodoni MT"/>
                <a:ea typeface="Bodoni MT"/>
                <a:cs typeface="Bodoni MT"/>
                <a:sym typeface="Bodoni MT"/>
              </a:defRPr>
            </a:pPr>
            <a:r>
              <a:t>Pseudoephedrine treat nasal &amp; sinus congestion</a:t>
            </a:r>
          </a:p>
          <a:p>
            <a:pPr>
              <a:defRPr i="1">
                <a:latin typeface="Bodoni MT"/>
                <a:ea typeface="Bodoni MT"/>
                <a:cs typeface="Bodoni MT"/>
                <a:sym typeface="Bodoni MT"/>
              </a:defRPr>
            </a:pPr>
            <a:r>
              <a:t>Pseudoephedrine &amp; methamphetamine</a:t>
            </a:r>
          </a:p>
        </p:txBody>
      </p:sp>
      <p:pic>
        <p:nvPicPr>
          <p:cNvPr id="171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80785" y="25400"/>
            <a:ext cx="731841" cy="731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44989" y="-95250"/>
            <a:ext cx="5930422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3309" y="-56279"/>
            <a:ext cx="6228536" cy="65082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moval of Norepinephrine"/>
          <p:cNvSpPr>
            <a:spLocks noGrp="1"/>
          </p:cNvSpPr>
          <p:nvPr>
            <p:ph type="title" idx="4294967295"/>
          </p:nvPr>
        </p:nvSpPr>
        <p:spPr>
          <a:xfrm>
            <a:off x="711199" y="-7938"/>
            <a:ext cx="10526715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i="1">
                <a:solidFill>
                  <a:srgbClr val="C00000"/>
                </a:solidFill>
              </a:defRPr>
            </a:lvl1pPr>
          </a:lstStyle>
          <a:p>
            <a:r>
              <a:t>Removal of Norepinephrine</a:t>
            </a:r>
          </a:p>
        </p:txBody>
      </p:sp>
      <p:sp>
        <p:nvSpPr>
          <p:cNvPr id="33" name="Diffuse out of the synaptic cleft…"/>
          <p:cNvSpPr>
            <a:spLocks noGrp="1"/>
          </p:cNvSpPr>
          <p:nvPr>
            <p:ph type="body" idx="4294967295"/>
          </p:nvPr>
        </p:nvSpPr>
        <p:spPr>
          <a:xfrm>
            <a:off x="879474" y="1106484"/>
            <a:ext cx="11872915" cy="575151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600" i="1">
                <a:latin typeface="Bodoni MT"/>
                <a:ea typeface="Bodoni MT"/>
                <a:cs typeface="Bodoni MT"/>
                <a:sym typeface="Bodoni MT"/>
              </a:defRPr>
            </a:pPr>
            <a:r>
              <a:t>Diffuse out of the synaptic cleft</a:t>
            </a:r>
          </a:p>
          <a:p>
            <a:pPr>
              <a:defRPr sz="3600" i="1">
                <a:latin typeface="Bodoni MT"/>
                <a:ea typeface="Bodoni MT"/>
                <a:cs typeface="Bodoni MT"/>
                <a:sym typeface="Bodoni MT"/>
              </a:defRPr>
            </a:pPr>
            <a:r>
              <a:t>Metabolized by COMT</a:t>
            </a:r>
          </a:p>
          <a:p>
            <a:pPr>
              <a:defRPr sz="3600" i="1">
                <a:latin typeface="Bodoni MT"/>
                <a:ea typeface="Bodoni MT"/>
                <a:cs typeface="Bodoni MT"/>
                <a:sym typeface="Bodoni MT"/>
              </a:defRPr>
            </a:pPr>
            <a:r>
              <a:t>Reuptake into the neuron</a:t>
            </a:r>
            <a:endParaRPr sz="3200">
              <a:solidFill>
                <a:srgbClr val="C00000"/>
              </a:solidFill>
            </a:endParaRPr>
          </a:p>
          <a:p>
            <a:pPr>
              <a:buFont typeface="Times"/>
              <a:buChar char="➢"/>
              <a:defRPr sz="2400" i="1">
                <a:solidFill>
                  <a:srgbClr val="C00000"/>
                </a:solidFill>
                <a:latin typeface="Bodoni MT"/>
                <a:ea typeface="Bodoni MT"/>
                <a:cs typeface="Bodoni MT"/>
                <a:sym typeface="Bodoni MT"/>
              </a:defRPr>
            </a:pPr>
            <a:r>
              <a:t>Tricyclic antidepressants (TCA, imipramine)</a:t>
            </a:r>
          </a:p>
          <a:p>
            <a:pPr>
              <a:buFont typeface="Times"/>
              <a:buChar char="➢"/>
              <a:defRPr sz="2400" i="1">
                <a:solidFill>
                  <a:srgbClr val="C00000"/>
                </a:solidFill>
                <a:latin typeface="Bodoni MT"/>
                <a:ea typeface="Bodoni MT"/>
                <a:cs typeface="Bodoni MT"/>
                <a:sym typeface="Bodoni MT"/>
              </a:defRPr>
            </a:pPr>
            <a:r>
              <a:t>Serotonin-NE reuptake inhibitors (duloxetine)</a:t>
            </a:r>
          </a:p>
          <a:p>
            <a:pPr>
              <a:buFont typeface="Times"/>
              <a:buChar char="➢"/>
              <a:defRPr sz="2400" i="1">
                <a:solidFill>
                  <a:srgbClr val="C00000"/>
                </a:solidFill>
                <a:latin typeface="Bodoni MT"/>
                <a:ea typeface="Bodoni MT"/>
                <a:cs typeface="Bodoni MT"/>
                <a:sym typeface="Bodoni MT"/>
              </a:defRPr>
            </a:pPr>
            <a:r>
              <a:t>Cocaine</a:t>
            </a:r>
          </a:p>
          <a:p>
            <a:pPr>
              <a:buFont typeface="Times"/>
              <a:buChar char="➢"/>
              <a:defRPr sz="3600" i="1">
                <a:latin typeface="Bodoni MT"/>
                <a:ea typeface="Bodoni MT"/>
                <a:cs typeface="Bodoni MT"/>
                <a:sym typeface="Bodoni MT"/>
              </a:defRPr>
            </a:pPr>
            <a:r>
              <a:t>Fate of NE /taken up by vesicles/amine transporter system</a:t>
            </a:r>
          </a:p>
          <a:p>
            <a:pPr>
              <a:buFont typeface="Times"/>
              <a:buChar char="➢"/>
              <a:defRPr sz="2400" i="1">
                <a:solidFill>
                  <a:srgbClr val="C00000"/>
                </a:solidFill>
                <a:latin typeface="Bodoni MT"/>
                <a:ea typeface="Bodoni MT"/>
                <a:cs typeface="Bodoni MT"/>
                <a:sym typeface="Bodoni MT"/>
              </a:defRPr>
            </a:pPr>
            <a:r>
              <a:t>Release</a:t>
            </a:r>
          </a:p>
          <a:p>
            <a:pPr>
              <a:buFont typeface="Times"/>
              <a:buChar char="➢"/>
              <a:defRPr sz="2400" i="1">
                <a:solidFill>
                  <a:srgbClr val="C00000"/>
                </a:solidFill>
                <a:latin typeface="Bodoni MT"/>
                <a:ea typeface="Bodoni MT"/>
                <a:cs typeface="Bodoni MT"/>
                <a:sym typeface="Bodoni MT"/>
              </a:defRPr>
            </a:pPr>
            <a:r>
              <a:t>Protected pools</a:t>
            </a:r>
          </a:p>
          <a:p>
            <a:pPr>
              <a:buFont typeface="Times"/>
              <a:buChar char="➢"/>
              <a:defRPr sz="2400" i="1">
                <a:solidFill>
                  <a:srgbClr val="C00000"/>
                </a:solidFill>
                <a:latin typeface="Bodoni MT"/>
                <a:ea typeface="Bodoni MT"/>
                <a:cs typeface="Bodoni MT"/>
                <a:sym typeface="Bodoni MT"/>
              </a:defRPr>
            </a:pPr>
            <a:r>
              <a:t>Oxidized by MAO</a:t>
            </a:r>
          </a:p>
        </p:txBody>
      </p:sp>
      <p:pic>
        <p:nvPicPr>
          <p:cNvPr id="34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80785" y="25400"/>
            <a:ext cx="731841" cy="731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drenergic Receptors"/>
          <p:cNvSpPr>
            <a:spLocks noGrp="1"/>
          </p:cNvSpPr>
          <p:nvPr>
            <p:ph type="title" idx="4294967295"/>
          </p:nvPr>
        </p:nvSpPr>
        <p:spPr>
          <a:xfrm>
            <a:off x="2028825" y="-12858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 i="1">
                <a:solidFill>
                  <a:srgbClr val="C00000"/>
                </a:solidFill>
                <a:latin typeface="Bodoni MT"/>
                <a:ea typeface="Bodoni MT"/>
                <a:cs typeface="Bodoni MT"/>
                <a:sym typeface="Bodoni MT"/>
              </a:defRPr>
            </a:lvl1pPr>
          </a:lstStyle>
          <a:p>
            <a:r>
              <a:t>Adrenergic Receptors</a:t>
            </a:r>
          </a:p>
        </p:txBody>
      </p:sp>
      <p:pic>
        <p:nvPicPr>
          <p:cNvPr id="37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62" y="1003300"/>
            <a:ext cx="5957888" cy="5853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image.tif" descr="image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96000" y="1071562"/>
            <a:ext cx="5999163" cy="5761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image.jpeg" descr="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380785" y="25400"/>
            <a:ext cx="731841" cy="731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α-receptors"/>
          <p:cNvSpPr>
            <a:spLocks noGrp="1"/>
          </p:cNvSpPr>
          <p:nvPr>
            <p:ph type="title" idx="4294967295"/>
          </p:nvPr>
        </p:nvSpPr>
        <p:spPr>
          <a:xfrm>
            <a:off x="938209" y="-82550"/>
            <a:ext cx="4095757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 i="1">
                <a:solidFill>
                  <a:srgbClr val="C00000"/>
                </a:solidFill>
                <a:latin typeface="Bodoni MT"/>
                <a:ea typeface="Bodoni MT"/>
                <a:cs typeface="Bodoni MT"/>
                <a:sym typeface="Bodoni MT"/>
              </a:defRPr>
            </a:lvl1pPr>
          </a:lstStyle>
          <a:p>
            <a:r>
              <a:t>α-receptors</a:t>
            </a:r>
          </a:p>
        </p:txBody>
      </p:sp>
      <p:pic>
        <p:nvPicPr>
          <p:cNvPr id="42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7935" y="0"/>
            <a:ext cx="3317879" cy="6950075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Epinephrine ≥ NE  &gt;&gt; isoproterenol…"/>
          <p:cNvSpPr/>
          <p:nvPr/>
        </p:nvSpPr>
        <p:spPr>
          <a:xfrm>
            <a:off x="342899" y="854072"/>
            <a:ext cx="7208840" cy="6206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6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Epinephrine ≥ NE  &gt;&gt; isoproterenol</a:t>
            </a:r>
          </a:p>
          <a:p>
            <a:pPr>
              <a:defRPr sz="3600" i="1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α</a:t>
            </a:r>
            <a:r>
              <a:rPr baseline="-25000" dirty="0">
                <a:latin typeface="Bodoni MT"/>
                <a:ea typeface="Bodoni MT"/>
                <a:cs typeface="Bodoni MT"/>
                <a:sym typeface="Bodoni MT"/>
              </a:rPr>
              <a:t>1</a:t>
            </a:r>
            <a:r>
              <a:rPr dirty="0">
                <a:latin typeface="Bodoni MT"/>
                <a:ea typeface="Bodoni MT"/>
                <a:cs typeface="Bodoni MT"/>
                <a:sym typeface="Bodoni MT"/>
              </a:rPr>
              <a:t> Receptors </a:t>
            </a:r>
          </a:p>
          <a:p>
            <a:pPr>
              <a:buSzPct val="100000"/>
              <a:buFont typeface="Times"/>
              <a:buChar char="➢"/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postsynaptic </a:t>
            </a:r>
          </a:p>
          <a:p>
            <a:pPr>
              <a:buSzPct val="100000"/>
              <a:buFont typeface="Times"/>
              <a:buChar char="➢"/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Constriction of SM</a:t>
            </a:r>
          </a:p>
          <a:p>
            <a:pPr>
              <a:buSzPct val="100000"/>
              <a:buFont typeface="Times"/>
              <a:buChar char="➢"/>
              <a:defRPr sz="32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 err="1"/>
              <a:t>Gptn</a:t>
            </a:r>
            <a:r>
              <a:rPr dirty="0"/>
              <a:t>-coupled </a:t>
            </a:r>
            <a:r>
              <a:rPr dirty="0" err="1"/>
              <a:t>Rs</a:t>
            </a:r>
            <a:r>
              <a:rPr dirty="0"/>
              <a:t> (phospholipase C)</a:t>
            </a:r>
          </a:p>
          <a:p>
            <a:pPr>
              <a:defRPr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>
              <a:defRPr sz="3600" i="1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α</a:t>
            </a:r>
            <a:r>
              <a:rPr dirty="0">
                <a:latin typeface="Bodoni MT"/>
                <a:ea typeface="Bodoni MT"/>
                <a:cs typeface="Bodoni MT"/>
                <a:sym typeface="Bodoni MT"/>
              </a:rPr>
              <a:t> </a:t>
            </a:r>
            <a:r>
              <a:rPr baseline="-25000" dirty="0">
                <a:latin typeface="Bodoni MT"/>
                <a:ea typeface="Bodoni MT"/>
                <a:cs typeface="Bodoni MT"/>
                <a:sym typeface="Bodoni MT"/>
              </a:rPr>
              <a:t>2 </a:t>
            </a:r>
            <a:r>
              <a:rPr dirty="0">
                <a:latin typeface="Bodoni MT"/>
                <a:ea typeface="Bodoni MT"/>
                <a:cs typeface="Bodoni MT"/>
                <a:sym typeface="Bodoni MT"/>
              </a:rPr>
              <a:t>Receptors</a:t>
            </a:r>
          </a:p>
          <a:p>
            <a:pPr>
              <a:buSzPct val="100000"/>
              <a:buFont typeface="Trebuchet MS"/>
              <a:buChar char="➢"/>
              <a:defRPr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  </a:t>
            </a:r>
            <a:r>
              <a:rPr sz="2400" dirty="0">
                <a:solidFill>
                  <a:srgbClr val="000000"/>
                </a:solidFill>
                <a:latin typeface="Bodoni MT"/>
                <a:ea typeface="Bodoni MT"/>
                <a:cs typeface="Bodoni MT"/>
                <a:sym typeface="Bodoni MT"/>
              </a:rPr>
              <a:t>inhibitory </a:t>
            </a:r>
            <a:r>
              <a:rPr sz="2400" dirty="0" err="1">
                <a:solidFill>
                  <a:srgbClr val="000000"/>
                </a:solidFill>
                <a:latin typeface="Bodoni MT"/>
                <a:ea typeface="Bodoni MT"/>
                <a:cs typeface="Bodoni MT"/>
                <a:sym typeface="Bodoni MT"/>
              </a:rPr>
              <a:t>autoreceptos</a:t>
            </a:r>
            <a:endParaRPr sz="2400" dirty="0">
              <a:latin typeface="Bodoni MT"/>
              <a:ea typeface="Bodoni MT"/>
              <a:cs typeface="Bodoni MT"/>
              <a:sym typeface="Bodoni MT"/>
            </a:endParaRPr>
          </a:p>
          <a:p>
            <a:pPr>
              <a:buSzPct val="100000"/>
              <a:buFont typeface="Times"/>
              <a:buChar char="➢"/>
              <a:defRPr sz="2400" b="1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 inhibitory </a:t>
            </a:r>
            <a:r>
              <a:rPr dirty="0" err="1"/>
              <a:t>heterreceptors</a:t>
            </a:r>
            <a:endParaRPr dirty="0"/>
          </a:p>
          <a:p>
            <a:pPr>
              <a:buSzPct val="100000"/>
              <a:buFont typeface="Times"/>
              <a:buChar char="➢"/>
              <a:defRPr sz="2400" b="1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Inhibition of adenylyl cyclase</a:t>
            </a:r>
          </a:p>
          <a:p>
            <a:pPr>
              <a:defRPr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>
              <a:defRPr sz="3600" i="1" u="sng">
                <a:solidFill>
                  <a:srgbClr val="C00000"/>
                </a:solidFill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Subdivisions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  <a:p>
            <a:pPr>
              <a:defRPr b="1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α</a:t>
            </a:r>
            <a:r>
              <a:rPr baseline="-25000" dirty="0"/>
              <a:t>1A</a:t>
            </a:r>
            <a:r>
              <a:rPr dirty="0"/>
              <a:t>, α</a:t>
            </a:r>
            <a:r>
              <a:rPr baseline="-25000" dirty="0"/>
              <a:t>1B</a:t>
            </a:r>
            <a:r>
              <a:rPr dirty="0"/>
              <a:t>, α1C, α</a:t>
            </a:r>
            <a:r>
              <a:rPr baseline="-25000" dirty="0"/>
              <a:t>1D</a:t>
            </a:r>
            <a:r>
              <a:rPr lang="en-US" baseline="-25000" dirty="0"/>
              <a:t>---------</a:t>
            </a:r>
            <a:r>
              <a:rPr lang="en-US" dirty="0"/>
              <a:t>Tamsulosin</a:t>
            </a:r>
            <a:endParaRPr dirty="0"/>
          </a:p>
          <a:p>
            <a:pPr>
              <a:defRPr b="1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α</a:t>
            </a:r>
            <a:r>
              <a:rPr baseline="-25000" dirty="0"/>
              <a:t>2A</a:t>
            </a:r>
            <a:r>
              <a:rPr dirty="0"/>
              <a:t>, α</a:t>
            </a:r>
            <a:r>
              <a:rPr baseline="-25000" dirty="0"/>
              <a:t>2B</a:t>
            </a:r>
            <a:r>
              <a:rPr dirty="0"/>
              <a:t>, α</a:t>
            </a:r>
            <a:r>
              <a:rPr baseline="-25000" dirty="0"/>
              <a:t>2C</a:t>
            </a:r>
          </a:p>
        </p:txBody>
      </p:sp>
      <p:pic>
        <p:nvPicPr>
          <p:cNvPr id="44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80785" y="25400"/>
            <a:ext cx="731841" cy="731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33185" y="177800"/>
            <a:ext cx="731841" cy="731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85585" y="330200"/>
            <a:ext cx="731841" cy="731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β-adrenergic Receptors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54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β</a:t>
            </a:r>
            <a:r>
              <a:rPr>
                <a:latin typeface="Bodoni MT"/>
                <a:ea typeface="Bodoni MT"/>
                <a:cs typeface="Bodoni MT"/>
                <a:sym typeface="Bodoni MT"/>
              </a:rPr>
              <a:t>-adrenergic Receptors</a:t>
            </a:r>
          </a:p>
        </p:txBody>
      </p:sp>
      <p:sp>
        <p:nvSpPr>
          <p:cNvPr id="49" name="Isoproterenol &gt; epinephrine &gt; NE…"/>
          <p:cNvSpPr>
            <a:spLocks noGrp="1"/>
          </p:cNvSpPr>
          <p:nvPr>
            <p:ph type="body" idx="4294967295"/>
          </p:nvPr>
        </p:nvSpPr>
        <p:spPr>
          <a:xfrm>
            <a:off x="838200" y="1825624"/>
            <a:ext cx="10515600" cy="43513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1740" indent="-221740" defTabSz="886966">
              <a:lnSpc>
                <a:spcPct val="80000"/>
              </a:lnSpc>
              <a:spcBef>
                <a:spcPts val="900"/>
              </a:spcBef>
              <a:defRPr sz="31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Isoproterenol &gt; epinephrine &gt; NE</a:t>
            </a:r>
          </a:p>
          <a:p>
            <a:pPr marL="221740" indent="-221740" defTabSz="886966">
              <a:lnSpc>
                <a:spcPct val="80000"/>
              </a:lnSpc>
              <a:spcBef>
                <a:spcPts val="900"/>
              </a:spcBef>
              <a:defRPr sz="3100" i="1"/>
            </a:pPr>
            <a:r>
              <a:rPr dirty="0"/>
              <a:t>Β</a:t>
            </a:r>
            <a:r>
              <a:rPr baseline="-25587" dirty="0">
                <a:latin typeface="Bodoni MT"/>
                <a:ea typeface="Bodoni MT"/>
                <a:cs typeface="Bodoni MT"/>
                <a:sym typeface="Bodoni MT"/>
              </a:rPr>
              <a:t>1</a:t>
            </a:r>
            <a:r>
              <a:rPr dirty="0">
                <a:latin typeface="Bodoni MT"/>
                <a:ea typeface="Bodoni MT"/>
                <a:cs typeface="Bodoni MT"/>
                <a:sym typeface="Bodoni MT"/>
              </a:rPr>
              <a:t>, </a:t>
            </a:r>
            <a:r>
              <a:rPr dirty="0"/>
              <a:t>β </a:t>
            </a:r>
            <a:r>
              <a:rPr b="1" baseline="-25587" dirty="0">
                <a:latin typeface="Bodoni MT"/>
                <a:ea typeface="Bodoni MT"/>
                <a:cs typeface="Bodoni MT"/>
                <a:sym typeface="Bodoni MT"/>
              </a:rPr>
              <a:t>2</a:t>
            </a:r>
            <a:r>
              <a:rPr b="1" dirty="0">
                <a:latin typeface="Bodoni MT"/>
                <a:ea typeface="Bodoni MT"/>
                <a:cs typeface="Bodoni MT"/>
                <a:sym typeface="Bodoni MT"/>
              </a:rPr>
              <a:t>, </a:t>
            </a:r>
            <a:r>
              <a:rPr dirty="0"/>
              <a:t>β</a:t>
            </a:r>
            <a:r>
              <a:rPr baseline="-25587" dirty="0"/>
              <a:t>3</a:t>
            </a:r>
            <a:r>
              <a:rPr dirty="0">
                <a:latin typeface="Bodoni MT"/>
                <a:ea typeface="Bodoni MT"/>
                <a:cs typeface="Bodoni MT"/>
                <a:sym typeface="Bodoni MT"/>
              </a:rPr>
              <a:t>:    </a:t>
            </a:r>
          </a:p>
          <a:p>
            <a:pPr marL="221740" indent="-221740" defTabSz="886966">
              <a:lnSpc>
                <a:spcPct val="80000"/>
              </a:lnSpc>
              <a:spcBef>
                <a:spcPts val="900"/>
              </a:spcBef>
              <a:defRPr sz="3100" i="1">
                <a:solidFill>
                  <a:srgbClr val="C00000"/>
                </a:solidFill>
              </a:defRPr>
            </a:pPr>
            <a:r>
              <a:rPr dirty="0"/>
              <a:t>Β</a:t>
            </a:r>
            <a:r>
              <a:rPr baseline="-25587" dirty="0">
                <a:latin typeface="Bodoni MT"/>
                <a:ea typeface="Bodoni MT"/>
                <a:cs typeface="Bodoni MT"/>
                <a:sym typeface="Bodoni MT"/>
              </a:rPr>
              <a:t>1</a:t>
            </a:r>
            <a:r>
              <a:rPr dirty="0">
                <a:solidFill>
                  <a:srgbClr val="000000"/>
                </a:solidFill>
                <a:latin typeface="Bodoni MT"/>
                <a:ea typeface="Bodoni MT"/>
                <a:cs typeface="Bodoni MT"/>
                <a:sym typeface="Bodoni MT"/>
              </a:rPr>
              <a:t>  epinephrine </a:t>
            </a:r>
            <a:r>
              <a:rPr lang="en-US" dirty="0">
                <a:solidFill>
                  <a:srgbClr val="000000"/>
                </a:solidFill>
                <a:latin typeface="Bodoni MT"/>
                <a:ea typeface="Bodoni MT"/>
                <a:cs typeface="Bodoni MT"/>
                <a:sym typeface="Bodoni MT"/>
              </a:rPr>
              <a:t>=</a:t>
            </a:r>
            <a:r>
              <a:rPr dirty="0">
                <a:solidFill>
                  <a:srgbClr val="000000"/>
                </a:solidFill>
                <a:latin typeface="Bodoni MT"/>
                <a:ea typeface="Bodoni MT"/>
                <a:cs typeface="Bodoni MT"/>
                <a:sym typeface="Bodoni MT"/>
              </a:rPr>
              <a:t> NE</a:t>
            </a:r>
            <a:endParaRPr dirty="0">
              <a:latin typeface="Bodoni MT"/>
              <a:ea typeface="Bodoni MT"/>
              <a:cs typeface="Bodoni MT"/>
              <a:sym typeface="Bodoni MT"/>
            </a:endParaRPr>
          </a:p>
          <a:p>
            <a:pPr marL="221740" indent="-221740" defTabSz="886966">
              <a:lnSpc>
                <a:spcPct val="80000"/>
              </a:lnSpc>
              <a:spcBef>
                <a:spcPts val="900"/>
              </a:spcBef>
              <a:defRPr sz="3100" i="1"/>
            </a:pPr>
            <a:r>
              <a:rPr dirty="0"/>
              <a:t>Β</a:t>
            </a:r>
            <a:r>
              <a:rPr baseline="-25587" dirty="0">
                <a:latin typeface="Bodoni MT"/>
                <a:ea typeface="Bodoni MT"/>
                <a:cs typeface="Bodoni MT"/>
                <a:sym typeface="Bodoni MT"/>
              </a:rPr>
              <a:t>2</a:t>
            </a:r>
            <a:r>
              <a:rPr dirty="0">
                <a:latin typeface="Bodoni MT"/>
                <a:ea typeface="Bodoni MT"/>
                <a:cs typeface="Bodoni MT"/>
                <a:sym typeface="Bodoni MT"/>
              </a:rPr>
              <a:t>:  epinephrine &gt;&gt; NE</a:t>
            </a:r>
          </a:p>
          <a:p>
            <a:pPr marL="221740" indent="-221740" defTabSz="886966">
              <a:lnSpc>
                <a:spcPct val="80000"/>
              </a:lnSpc>
              <a:spcBef>
                <a:spcPts val="900"/>
              </a:spcBef>
              <a:defRPr sz="31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b="1" dirty="0">
                <a:solidFill>
                  <a:srgbClr val="C00000"/>
                </a:solidFill>
              </a:rPr>
              <a:t>Activation of adenylyl cyclase</a:t>
            </a:r>
          </a:p>
          <a:p>
            <a:pPr marL="221740" indent="-221740" defTabSz="886966">
              <a:lnSpc>
                <a:spcPct val="80000"/>
              </a:lnSpc>
              <a:spcBef>
                <a:spcPts val="900"/>
              </a:spcBef>
              <a:defRPr sz="31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 err="1"/>
              <a:t>SkM</a:t>
            </a:r>
            <a:r>
              <a:rPr dirty="0"/>
              <a:t> vasculature </a:t>
            </a:r>
            <a:r>
              <a:rPr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β</a:t>
            </a:r>
            <a:r>
              <a:rPr baseline="-25587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dirty="0">
                <a:latin typeface="Calibri"/>
                <a:ea typeface="Calibri"/>
                <a:cs typeface="Calibri"/>
                <a:sym typeface="Calibri"/>
              </a:rPr>
              <a:t> &gt;&gt; </a:t>
            </a:r>
            <a:r>
              <a:rPr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β</a:t>
            </a:r>
            <a:r>
              <a:rPr baseline="-25587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221740" indent="-221740" defTabSz="886966">
              <a:lnSpc>
                <a:spcPct val="80000"/>
              </a:lnSpc>
              <a:spcBef>
                <a:spcPts val="900"/>
              </a:spcBef>
              <a:defRPr sz="3100" i="1"/>
            </a:pPr>
            <a:r>
              <a:rPr dirty="0"/>
              <a:t>Myocardium </a:t>
            </a:r>
            <a:r>
              <a:rPr dirty="0">
                <a:solidFill>
                  <a:srgbClr val="C00000"/>
                </a:solidFill>
              </a:rPr>
              <a:t>β</a:t>
            </a:r>
            <a:r>
              <a:rPr baseline="-25587" dirty="0">
                <a:solidFill>
                  <a:srgbClr val="C00000"/>
                </a:solidFill>
              </a:rPr>
              <a:t>1</a:t>
            </a:r>
            <a:r>
              <a:rPr dirty="0"/>
              <a:t> &gt;&gt;&gt;&gt; </a:t>
            </a:r>
            <a:r>
              <a:rPr dirty="0">
                <a:solidFill>
                  <a:srgbClr val="C00000"/>
                </a:solidFill>
              </a:rPr>
              <a:t>β</a:t>
            </a:r>
            <a:r>
              <a:rPr baseline="-25587" dirty="0">
                <a:solidFill>
                  <a:srgbClr val="C00000"/>
                </a:solidFill>
              </a:rPr>
              <a:t>2</a:t>
            </a:r>
          </a:p>
          <a:p>
            <a:pPr marL="221740" indent="-221740" defTabSz="886966">
              <a:lnSpc>
                <a:spcPct val="80000"/>
              </a:lnSpc>
              <a:spcBef>
                <a:spcPts val="900"/>
              </a:spcBef>
              <a:defRPr sz="3100" i="1">
                <a:latin typeface="Bodoni MT"/>
                <a:ea typeface="Bodoni MT"/>
                <a:cs typeface="Bodoni MT"/>
                <a:sym typeface="Bodoni MT"/>
              </a:defRPr>
            </a:pPr>
            <a:r>
              <a:rPr dirty="0"/>
              <a:t>Responses of adrenergic </a:t>
            </a:r>
            <a:r>
              <a:rPr dirty="0" err="1"/>
              <a:t>Rs</a:t>
            </a:r>
            <a:endParaRPr dirty="0"/>
          </a:p>
        </p:txBody>
      </p:sp>
      <p:pic>
        <p:nvPicPr>
          <p:cNvPr id="50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80785" y="25400"/>
            <a:ext cx="731841" cy="731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3" name="Body"/>
          <p:cNvSpPr>
            <a:spLocks noGrp="1"/>
          </p:cNvSpPr>
          <p:nvPr>
            <p:ph type="body" idx="4294967295"/>
          </p:nvPr>
        </p:nvSpPr>
        <p:spPr>
          <a:xfrm>
            <a:off x="838200" y="1825624"/>
            <a:ext cx="10515600" cy="43513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pic>
        <p:nvPicPr>
          <p:cNvPr id="54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343025"/>
            <a:ext cx="12279315" cy="411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80785" y="25400"/>
            <a:ext cx="731841" cy="731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esensitization of Receptors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i="1">
                <a:solidFill>
                  <a:srgbClr val="C00000"/>
                </a:solidFill>
                <a:latin typeface="Bodoni MT"/>
                <a:ea typeface="Bodoni MT"/>
                <a:cs typeface="Bodoni MT"/>
                <a:sym typeface="Bodoni MT"/>
              </a:defRPr>
            </a:lvl1pPr>
          </a:lstStyle>
          <a:p>
            <a:r>
              <a:t>Desensitization of Receptors</a:t>
            </a:r>
          </a:p>
        </p:txBody>
      </p:sp>
      <p:sp>
        <p:nvSpPr>
          <p:cNvPr id="58" name="Sequestration of Rs…"/>
          <p:cNvSpPr>
            <a:spLocks noGrp="1"/>
          </p:cNvSpPr>
          <p:nvPr>
            <p:ph type="body" idx="4294967295"/>
          </p:nvPr>
        </p:nvSpPr>
        <p:spPr>
          <a:xfrm>
            <a:off x="865187" y="1927224"/>
            <a:ext cx="10515601" cy="435134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600" i="1">
                <a:latin typeface="Bodoni MT"/>
                <a:ea typeface="Bodoni MT"/>
                <a:cs typeface="Bodoni MT"/>
                <a:sym typeface="Bodoni MT"/>
              </a:defRPr>
            </a:pPr>
            <a:r>
              <a:t>Sequestration of Rs</a:t>
            </a:r>
          </a:p>
          <a:p>
            <a:pPr>
              <a:defRPr sz="3600" i="1">
                <a:latin typeface="Bodoni MT"/>
                <a:ea typeface="Bodoni MT"/>
                <a:cs typeface="Bodoni MT"/>
                <a:sym typeface="Bodoni MT"/>
              </a:defRPr>
            </a:pPr>
            <a:r>
              <a:t>Down-regulation</a:t>
            </a:r>
          </a:p>
          <a:p>
            <a:pPr>
              <a:defRPr sz="3600" i="1">
                <a:latin typeface="Bodoni MT"/>
                <a:ea typeface="Bodoni MT"/>
                <a:cs typeface="Bodoni MT"/>
                <a:sym typeface="Bodoni MT"/>
              </a:defRPr>
            </a:pPr>
            <a:r>
              <a:t>Inability to couple G ptn</a:t>
            </a:r>
          </a:p>
        </p:txBody>
      </p:sp>
      <p:pic>
        <p:nvPicPr>
          <p:cNvPr id="59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80785" y="25400"/>
            <a:ext cx="731841" cy="731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2134</TotalTime>
  <Words>1006</Words>
  <Application>Microsoft Macintosh PowerPoint</Application>
  <PresentationFormat>Widescreen</PresentationFormat>
  <Paragraphs>233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Bodoni MT</vt:lpstr>
      <vt:lpstr>Calibri</vt:lpstr>
      <vt:lpstr>Calibri Light</vt:lpstr>
      <vt:lpstr>Georgia</vt:lpstr>
      <vt:lpstr>Helvetica Neue</vt:lpstr>
      <vt:lpstr>Times</vt:lpstr>
      <vt:lpstr>Trebuchet MS</vt:lpstr>
      <vt:lpstr>1_Office Theme</vt:lpstr>
      <vt:lpstr>Adrenergic Agonists</vt:lpstr>
      <vt:lpstr>Sympathetic Nervous System</vt:lpstr>
      <vt:lpstr>PowerPoint Presentation</vt:lpstr>
      <vt:lpstr>Removal of Norepinephrine</vt:lpstr>
      <vt:lpstr>Adrenergic Receptors</vt:lpstr>
      <vt:lpstr>α-receptors</vt:lpstr>
      <vt:lpstr>β-adrenergic Receptors</vt:lpstr>
      <vt:lpstr>PowerPoint Presentation</vt:lpstr>
      <vt:lpstr>Desensitization of Receptors</vt:lpstr>
      <vt:lpstr>PowerPoint Presentation</vt:lpstr>
      <vt:lpstr>PowerPoint Presentation</vt:lpstr>
      <vt:lpstr>Epinephrine</vt:lpstr>
      <vt:lpstr>Epinephrine- CVS </vt:lpstr>
      <vt:lpstr>PowerPoint Presentation</vt:lpstr>
      <vt:lpstr>Epinephrine- cont. </vt:lpstr>
      <vt:lpstr>Therapeutic Uses of Epinephrine</vt:lpstr>
      <vt:lpstr>Pharmacokinetics</vt:lpstr>
      <vt:lpstr>Norepinephrine</vt:lpstr>
      <vt:lpstr>PowerPoint Presentation</vt:lpstr>
      <vt:lpstr>Isoproterenol</vt:lpstr>
      <vt:lpstr>PowerPoint Presentation</vt:lpstr>
      <vt:lpstr>Dopamine</vt:lpstr>
      <vt:lpstr>Dopamine, cont</vt:lpstr>
      <vt:lpstr>Fenoldopam</vt:lpstr>
      <vt:lpstr>Dobutamine</vt:lpstr>
      <vt:lpstr>Oxymetazoline</vt:lpstr>
      <vt:lpstr>Phenylephrine</vt:lpstr>
      <vt:lpstr>Clonidine</vt:lpstr>
      <vt:lpstr>Albuterol &amp; Terbutalin</vt:lpstr>
      <vt:lpstr>Salmeterol &amp; formoterol</vt:lpstr>
      <vt:lpstr>Merabegron</vt:lpstr>
      <vt:lpstr>Indirect Acting Adrenergic Agonists</vt:lpstr>
      <vt:lpstr>Indirect Acting Adrenergic Agonists, cont.</vt:lpstr>
      <vt:lpstr>Mixed-Action Adrenergic Agonists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Adrenergic Agonists</dc:title>
  <cp:lastModifiedBy>Inam Arif</cp:lastModifiedBy>
  <cp:revision>6</cp:revision>
  <dcterms:modified xsi:type="dcterms:W3CDTF">2019-04-28T17:23:27Z</dcterms:modified>
</cp:coreProperties>
</file>