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8" r:id="rId2"/>
    <p:sldId id="280" r:id="rId3"/>
    <p:sldId id="279" r:id="rId4"/>
    <p:sldId id="300" r:id="rId5"/>
    <p:sldId id="284" r:id="rId6"/>
    <p:sldId id="285" r:id="rId7"/>
    <p:sldId id="286" r:id="rId8"/>
    <p:sldId id="262" r:id="rId9"/>
    <p:sldId id="270" r:id="rId10"/>
    <p:sldId id="291" r:id="rId11"/>
    <p:sldId id="292" r:id="rId12"/>
    <p:sldId id="269" r:id="rId13"/>
    <p:sldId id="263" r:id="rId14"/>
    <p:sldId id="264" r:id="rId15"/>
    <p:sldId id="265" r:id="rId16"/>
    <p:sldId id="283" r:id="rId17"/>
    <p:sldId id="293" r:id="rId18"/>
    <p:sldId id="301" r:id="rId19"/>
    <p:sldId id="266" r:id="rId20"/>
    <p:sldId id="267" r:id="rId21"/>
    <p:sldId id="302" r:id="rId22"/>
    <p:sldId id="281" r:id="rId23"/>
    <p:sldId id="303" r:id="rId24"/>
    <p:sldId id="268" r:id="rId25"/>
    <p:sldId id="304" r:id="rId26"/>
    <p:sldId id="306" r:id="rId27"/>
    <p:sldId id="308" r:id="rId28"/>
    <p:sldId id="309" r:id="rId29"/>
    <p:sldId id="271" r:id="rId30"/>
    <p:sldId id="272" r:id="rId31"/>
    <p:sldId id="296" r:id="rId32"/>
    <p:sldId id="273" r:id="rId33"/>
    <p:sldId id="299" r:id="rId34"/>
    <p:sldId id="305" r:id="rId35"/>
    <p:sldId id="274" r:id="rId36"/>
    <p:sldId id="275" r:id="rId37"/>
    <p:sldId id="297" r:id="rId38"/>
    <p:sldId id="276" r:id="rId39"/>
    <p:sldId id="27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63A9C-FA8A-47A0-B62B-6993F08704B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AF2A-A845-41FD-AAAB-E4096299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AF2A-A845-41FD-AAAB-E4096299C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 part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lll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Done by </a:t>
            </a:r>
            <a:r>
              <a:rPr lang="en-US" sz="4000" dirty="0" err="1" smtClean="0"/>
              <a:t>Assis</a:t>
            </a:r>
            <a:r>
              <a:rPr lang="en-US" sz="4000" dirty="0" smtClean="0"/>
              <a:t>. </a:t>
            </a:r>
            <a:r>
              <a:rPr lang="en-US" sz="4000" dirty="0" err="1" smtClean="0"/>
              <a:t>Lec</a:t>
            </a:r>
            <a:r>
              <a:rPr lang="en-US" sz="4000" dirty="0" smtClean="0"/>
              <a:t>.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400" dirty="0" err="1" smtClean="0"/>
              <a:t>Shaymaa</a:t>
            </a:r>
            <a:r>
              <a:rPr lang="en-US" sz="4400" dirty="0" smtClean="0"/>
              <a:t> </a:t>
            </a:r>
            <a:r>
              <a:rPr lang="en-US" sz="4400" dirty="0" err="1"/>
              <a:t>H</a:t>
            </a:r>
            <a:r>
              <a:rPr lang="en-US" sz="4400" dirty="0" err="1" smtClean="0"/>
              <a:t>asan</a:t>
            </a:r>
            <a:r>
              <a:rPr lang="en-US" sz="4400" dirty="0" smtClean="0"/>
              <a:t> Abbas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6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rmaplus.com.ve/images/product/product_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6194425" cy="47956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kapi.hk/images/drugs_images/Sporanox%2010mg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FF0000"/>
                </a:solidFill>
              </a:rPr>
              <a:t>Posaconazole</a:t>
            </a:r>
            <a:r>
              <a:rPr lang="en-US" dirty="0"/>
              <a:t> </a:t>
            </a:r>
            <a:r>
              <a:rPr lang="en-US" dirty="0" smtClean="0"/>
              <a:t>: is </a:t>
            </a:r>
            <a:r>
              <a:rPr lang="en-US" dirty="0"/>
              <a:t>licensed for the treatment of </a:t>
            </a:r>
            <a:r>
              <a:rPr lang="en-US" dirty="0">
                <a:solidFill>
                  <a:srgbClr val="FF0000"/>
                </a:solidFill>
              </a:rPr>
              <a:t>invasive fungal infections </a:t>
            </a:r>
            <a:r>
              <a:rPr lang="en-US" dirty="0"/>
              <a:t>unresponsive to conventional treatment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Voriconazole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is a broad-spectrum antifungal drug which is licensed for use in </a:t>
            </a:r>
            <a:r>
              <a:rPr lang="en-US" dirty="0">
                <a:solidFill>
                  <a:srgbClr val="FF0000"/>
                </a:solidFill>
              </a:rPr>
              <a:t>life-threatening </a:t>
            </a:r>
            <a:r>
              <a:rPr lang="en-US" dirty="0" smtClean="0">
                <a:solidFill>
                  <a:srgbClr val="FF0000"/>
                </a:solidFill>
              </a:rPr>
              <a:t>infections</a:t>
            </a:r>
            <a:r>
              <a:rPr lang="en-US" dirty="0"/>
              <a:t>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Invasive </a:t>
            </a:r>
            <a:r>
              <a:rPr lang="en-US" dirty="0" err="1" smtClean="0">
                <a:solidFill>
                  <a:srgbClr val="FF0000"/>
                </a:solidFill>
              </a:rPr>
              <a:t>aspergillosis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Imidazole antifungals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7545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Clotrimazole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err="1"/>
              <a:t>E</a:t>
            </a:r>
            <a:r>
              <a:rPr lang="en-US" b="1" dirty="0" err="1" smtClean="0"/>
              <a:t>conazole</a:t>
            </a:r>
            <a:r>
              <a:rPr lang="en-US" b="1" dirty="0" smtClean="0"/>
              <a:t> nitrate, Ketoconazole, </a:t>
            </a:r>
            <a:r>
              <a:rPr lang="en-US" b="1" dirty="0" err="1"/>
              <a:t>Miconazole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/>
              <a:t>T</a:t>
            </a:r>
            <a:r>
              <a:rPr lang="en-US" b="1" dirty="0" err="1" smtClean="0"/>
              <a:t>ioconazole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are used for the local treatment of</a:t>
            </a:r>
            <a:r>
              <a:rPr lang="en-US" dirty="0">
                <a:solidFill>
                  <a:srgbClr val="FF0000"/>
                </a:solidFill>
              </a:rPr>
              <a:t> vaginal candidiasis </a:t>
            </a:r>
            <a:r>
              <a:rPr lang="en-US" dirty="0"/>
              <a:t>and for </a:t>
            </a:r>
            <a:r>
              <a:rPr lang="en-US" dirty="0" err="1" smtClean="0">
                <a:solidFill>
                  <a:srgbClr val="FF0000"/>
                </a:solidFill>
              </a:rPr>
              <a:t>dermatophyte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infections. </a:t>
            </a:r>
          </a:p>
          <a:p>
            <a:r>
              <a:rPr lang="en-US" b="1" dirty="0" err="1" smtClean="0"/>
              <a:t>Miconazole</a:t>
            </a:r>
            <a:r>
              <a:rPr lang="en-US" dirty="0" smtClean="0"/>
              <a:t>  can </a:t>
            </a:r>
            <a:r>
              <a:rPr lang="en-US" dirty="0"/>
              <a:t>be used locally for </a:t>
            </a:r>
            <a:r>
              <a:rPr lang="en-US" dirty="0">
                <a:solidFill>
                  <a:srgbClr val="FF0000"/>
                </a:solidFill>
              </a:rPr>
              <a:t>oral </a:t>
            </a:r>
            <a:r>
              <a:rPr lang="en-US" dirty="0" smtClean="0">
                <a:solidFill>
                  <a:srgbClr val="FF0000"/>
                </a:solidFill>
              </a:rPr>
              <a:t>infections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intestinal </a:t>
            </a:r>
            <a:r>
              <a:rPr lang="en-US" dirty="0">
                <a:solidFill>
                  <a:srgbClr val="FF0000"/>
                </a:solidFill>
              </a:rPr>
              <a:t>infections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Systemic </a:t>
            </a:r>
            <a:r>
              <a:rPr lang="en-US" dirty="0"/>
              <a:t>absorption may follow use </a:t>
            </a:r>
            <a:r>
              <a:rPr lang="en-US" dirty="0" smtClean="0"/>
              <a:t>of </a:t>
            </a:r>
            <a:r>
              <a:rPr lang="en-US" dirty="0" err="1" smtClean="0"/>
              <a:t>miconazole</a:t>
            </a:r>
            <a:r>
              <a:rPr lang="en-US" dirty="0" smtClean="0"/>
              <a:t> </a:t>
            </a:r>
            <a:r>
              <a:rPr lang="en-US" dirty="0"/>
              <a:t>oral gel and may result in signiﬁcant drug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941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Amphotericin </a:t>
            </a:r>
            <a:r>
              <a:rPr lang="en-US" dirty="0" smtClean="0"/>
              <a:t>and  </a:t>
            </a:r>
            <a:r>
              <a:rPr lang="en-US" b="1" dirty="0" err="1"/>
              <a:t>N</a:t>
            </a:r>
            <a:r>
              <a:rPr lang="en-US" b="1" dirty="0" err="1" smtClean="0"/>
              <a:t>ystatin</a:t>
            </a:r>
            <a:r>
              <a:rPr lang="en-US" dirty="0" smtClean="0"/>
              <a:t>  </a:t>
            </a:r>
            <a:r>
              <a:rPr lang="en-US" dirty="0"/>
              <a:t>neither drug is absorbed when given by mouth. </a:t>
            </a:r>
            <a:endParaRPr lang="en-US" dirty="0" smtClean="0"/>
          </a:p>
          <a:p>
            <a:r>
              <a:rPr lang="en-US" b="1" dirty="0" smtClean="0"/>
              <a:t>Amphotericin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intravenous infusion</a:t>
            </a:r>
            <a:r>
              <a:rPr lang="en-US" dirty="0"/>
              <a:t> is used for the treatment of </a:t>
            </a:r>
            <a:r>
              <a:rPr lang="en-US" dirty="0">
                <a:solidFill>
                  <a:srgbClr val="FF0000"/>
                </a:solidFill>
              </a:rPr>
              <a:t>systemic fungal infections </a:t>
            </a:r>
            <a:r>
              <a:rPr lang="en-US" dirty="0"/>
              <a:t>and is active against most fungi and </a:t>
            </a:r>
            <a:r>
              <a:rPr lang="en-US" dirty="0" smtClean="0"/>
              <a:t>yeasts</a:t>
            </a:r>
          </a:p>
          <a:p>
            <a:r>
              <a:rPr lang="en-US" dirty="0"/>
              <a:t>amphotericin is </a:t>
            </a:r>
            <a:r>
              <a:rPr lang="en-US" dirty="0">
                <a:solidFill>
                  <a:srgbClr val="FF0000"/>
                </a:solidFill>
              </a:rPr>
              <a:t>toxic</a:t>
            </a:r>
            <a:r>
              <a:rPr lang="en-US" dirty="0"/>
              <a:t>  when given </a:t>
            </a:r>
            <a:r>
              <a:rPr lang="en-US" dirty="0" err="1"/>
              <a:t>parenterally</a:t>
            </a:r>
            <a:r>
              <a:rPr lang="en-US" dirty="0"/>
              <a:t> and side-effects are common.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>
            <a:normAutofit fontScale="40000" lnSpcReduction="20000"/>
          </a:bodyPr>
          <a:lstStyle/>
          <a:p>
            <a:endParaRPr lang="en-US" sz="5900" b="1" dirty="0" smtClean="0"/>
          </a:p>
          <a:p>
            <a:r>
              <a:rPr lang="en-US" sz="5900" b="1" dirty="0" smtClean="0"/>
              <a:t>Lipid formulations of amphotericin (</a:t>
            </a:r>
            <a:r>
              <a:rPr lang="en-US" sz="5900" b="1" dirty="0" err="1" smtClean="0"/>
              <a:t>Abelcet</a:t>
            </a:r>
            <a:r>
              <a:rPr lang="en-US" sz="5900" b="1" dirty="0" smtClean="0"/>
              <a:t>®) </a:t>
            </a:r>
            <a:r>
              <a:rPr lang="en-US" sz="5900" dirty="0" smtClean="0"/>
              <a:t>are signiﬁcantly less </a:t>
            </a:r>
            <a:r>
              <a:rPr lang="en-US" sz="5900" dirty="0" smtClean="0">
                <a:solidFill>
                  <a:srgbClr val="FF0000"/>
                </a:solidFill>
              </a:rPr>
              <a:t>toxic </a:t>
            </a:r>
            <a:r>
              <a:rPr lang="en-US" sz="5900" dirty="0" smtClean="0"/>
              <a:t>and are recommended when the conventional formulation of amphotericin is contra-indicated because of toxicity, especially </a:t>
            </a:r>
            <a:r>
              <a:rPr lang="en-US" sz="5900" dirty="0" smtClean="0">
                <a:solidFill>
                  <a:srgbClr val="FF0000"/>
                </a:solidFill>
              </a:rPr>
              <a:t>nephrotoxicity </a:t>
            </a:r>
            <a:r>
              <a:rPr lang="en-US" sz="5900" dirty="0" smtClean="0"/>
              <a:t>or when </a:t>
            </a:r>
            <a:r>
              <a:rPr lang="en-US" sz="5900" dirty="0" smtClean="0">
                <a:solidFill>
                  <a:srgbClr val="FF0000"/>
                </a:solidFill>
              </a:rPr>
              <a:t>response</a:t>
            </a:r>
            <a:r>
              <a:rPr lang="en-US" sz="5900" dirty="0" smtClean="0"/>
              <a:t> to conventional amphotericin is </a:t>
            </a:r>
            <a:r>
              <a:rPr lang="en-US" sz="5900" dirty="0" smtClean="0">
                <a:solidFill>
                  <a:srgbClr val="FF0000"/>
                </a:solidFill>
              </a:rPr>
              <a:t>inadequate</a:t>
            </a:r>
          </a:p>
          <a:p>
            <a:r>
              <a:rPr lang="en-US" sz="5900" dirty="0" smtClean="0"/>
              <a:t>lipid formulations are more </a:t>
            </a:r>
            <a:r>
              <a:rPr lang="en-US" sz="5900" dirty="0" smtClean="0">
                <a:solidFill>
                  <a:srgbClr val="FF0000"/>
                </a:solidFill>
              </a:rPr>
              <a:t>expensive</a:t>
            </a:r>
            <a:r>
              <a:rPr lang="en-US" sz="5900" dirty="0" smtClean="0"/>
              <a:t>.</a:t>
            </a:r>
          </a:p>
          <a:p>
            <a:pPr marL="0" indent="0">
              <a:buNone/>
            </a:pPr>
            <a:r>
              <a:rPr lang="en-US" sz="5900" dirty="0" smtClean="0"/>
              <a:t> </a:t>
            </a:r>
            <a:r>
              <a:rPr lang="en-US" sz="5900" dirty="0" smtClean="0"/>
              <a:t>    S E. GIT disorder ,blood disorder. Abnormal liver function ,disturbance in kidney function, electrolyte disturbance, BP change </a:t>
            </a:r>
            <a:endParaRPr lang="en-US" sz="5900" dirty="0" smtClean="0"/>
          </a:p>
          <a:p>
            <a:r>
              <a:rPr lang="en-US" sz="5900" dirty="0"/>
              <a:t> </a:t>
            </a:r>
            <a:r>
              <a:rPr lang="en-US" sz="5000" b="1" dirty="0"/>
              <a:t>PREGNANCY</a:t>
            </a:r>
            <a:r>
              <a:rPr lang="en-US" sz="5900" dirty="0"/>
              <a:t> Not known to be harmful but manufacturers advise avoid unless potential beneﬁt outweighs risk. </a:t>
            </a:r>
            <a:endParaRPr lang="en-US" sz="5900" dirty="0" smtClean="0"/>
          </a:p>
          <a:p>
            <a:r>
              <a:rPr lang="en-US" sz="5000" b="1" dirty="0" smtClean="0"/>
              <a:t>BREASTFEEDING</a:t>
            </a:r>
            <a:r>
              <a:rPr lang="en-US" sz="5900" dirty="0" smtClean="0"/>
              <a:t> </a:t>
            </a:r>
            <a:r>
              <a:rPr lang="en-US" sz="5900" dirty="0"/>
              <a:t>No information available.</a:t>
            </a:r>
            <a:endParaRPr lang="en-US" sz="5900" dirty="0" smtClean="0"/>
          </a:p>
          <a:p>
            <a:r>
              <a:rPr lang="en-US" sz="7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Nystatin</a:t>
            </a:r>
            <a:r>
              <a:rPr lang="en-US" sz="5900" dirty="0" smtClean="0"/>
              <a:t> </a:t>
            </a:r>
            <a:r>
              <a:rPr lang="en-US" sz="5900" dirty="0"/>
              <a:t>is used for oral, </a:t>
            </a:r>
            <a:r>
              <a:rPr lang="en-US" sz="5900" dirty="0" err="1"/>
              <a:t>oropharyngeal</a:t>
            </a:r>
            <a:r>
              <a:rPr lang="en-US" sz="5900" dirty="0"/>
              <a:t>, and perioral infections by local application in the mouth.</a:t>
            </a:r>
          </a:p>
          <a:p>
            <a:r>
              <a:rPr lang="en-US" sz="5900" dirty="0"/>
              <a:t> </a:t>
            </a:r>
            <a:r>
              <a:rPr lang="en-US" sz="5900" dirty="0" err="1"/>
              <a:t>Nystatin</a:t>
            </a:r>
            <a:r>
              <a:rPr lang="en-US" sz="5900" dirty="0"/>
              <a:t> is also used for </a:t>
            </a:r>
            <a:r>
              <a:rPr lang="en-US" sz="5900" dirty="0">
                <a:solidFill>
                  <a:srgbClr val="FF0000"/>
                </a:solidFill>
              </a:rPr>
              <a:t>Candida </a:t>
            </a:r>
            <a:r>
              <a:rPr lang="en-US" sz="5900" dirty="0" err="1">
                <a:solidFill>
                  <a:srgbClr val="FF0000"/>
                </a:solidFill>
              </a:rPr>
              <a:t>albicans</a:t>
            </a:r>
            <a:r>
              <a:rPr lang="en-US" sz="5900" dirty="0">
                <a:solidFill>
                  <a:srgbClr val="FF0000"/>
                </a:solidFill>
              </a:rPr>
              <a:t> </a:t>
            </a:r>
            <a:r>
              <a:rPr lang="en-US" sz="5900" dirty="0"/>
              <a:t>infection of the skin.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-Ra'y\Desktop\Ambisome(Liposomal-Amphotericin-B)_50mg_P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49303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l-Ra'y\Desktop\A105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0" y="692696"/>
            <a:ext cx="371065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534400" y="-9826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686800" y="-8302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3" name="Picture 9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1"/>
            <a:ext cx="2232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138"/>
            <a:ext cx="2664296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1340"/>
            <a:ext cx="4248472" cy="43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Desktop\nystatintab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657600" cy="44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hyaa\Desktop\2c34ac5a86fd17f23667180f874d4273e7dfc9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1143000"/>
            <a:ext cx="3352800" cy="44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Echinocandin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 smtClean="0"/>
              <a:t>Caspofungin</a:t>
            </a:r>
            <a:r>
              <a:rPr lang="en-US" sz="3600" b="1" dirty="0" smtClean="0"/>
              <a:t>: </a:t>
            </a:r>
            <a:r>
              <a:rPr lang="en-US" dirty="0" smtClean="0"/>
              <a:t>is active </a:t>
            </a:r>
            <a:r>
              <a:rPr lang="en-US" dirty="0"/>
              <a:t>against </a:t>
            </a:r>
            <a:r>
              <a:rPr lang="en-US" dirty="0" err="1">
                <a:solidFill>
                  <a:srgbClr val="FF0000"/>
                </a:solidFill>
              </a:rPr>
              <a:t>Aspergillus</a:t>
            </a:r>
            <a:r>
              <a:rPr lang="en-US" dirty="0">
                <a:solidFill>
                  <a:srgbClr val="FF0000"/>
                </a:solidFill>
              </a:rPr>
              <a:t> spp</a:t>
            </a:r>
            <a:r>
              <a:rPr lang="en-US" dirty="0"/>
              <a:t>. and</a:t>
            </a:r>
            <a:r>
              <a:rPr lang="en-US" dirty="0">
                <a:solidFill>
                  <a:srgbClr val="FF0000"/>
                </a:solidFill>
              </a:rPr>
              <a:t> Candida </a:t>
            </a:r>
            <a:r>
              <a:rPr lang="en-US" dirty="0" smtClean="0">
                <a:solidFill>
                  <a:srgbClr val="FF0000"/>
                </a:solidFill>
              </a:rPr>
              <a:t>spp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Echinocandins</a:t>
            </a:r>
            <a:r>
              <a:rPr lang="en-US" dirty="0" smtClean="0"/>
              <a:t> </a:t>
            </a:r>
            <a:r>
              <a:rPr lang="en-US" dirty="0"/>
              <a:t>are not effective against fungal infections of the </a:t>
            </a:r>
            <a:r>
              <a:rPr lang="en-US" dirty="0">
                <a:solidFill>
                  <a:srgbClr val="FF0000"/>
                </a:solidFill>
              </a:rPr>
              <a:t>CNS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Dose</a:t>
            </a:r>
            <a:r>
              <a:rPr lang="en-US" dirty="0"/>
              <a:t>, BY INTRAVENOUS INFUSION ▶ Adult </a:t>
            </a:r>
            <a:r>
              <a:rPr lang="en-US" dirty="0" smtClean="0"/>
              <a:t>: 70 </a:t>
            </a:r>
            <a:r>
              <a:rPr lang="en-US" dirty="0"/>
              <a:t>mg once daily for 1 day, then 50 mg once </a:t>
            </a:r>
            <a:r>
              <a:rPr lang="en-US" dirty="0" smtClean="0"/>
              <a:t>daily</a:t>
            </a:r>
          </a:p>
          <a:p>
            <a:pPr marL="0" indent="0">
              <a:buNone/>
            </a:pPr>
            <a:r>
              <a:rPr lang="en-US" b="1" dirty="0"/>
              <a:t>DIRECTIONS FOR ADMINISTRATION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intravenous infusion (</a:t>
            </a:r>
            <a:r>
              <a:rPr lang="en-US" dirty="0" err="1"/>
              <a:t>Mycamine</a:t>
            </a:r>
            <a:r>
              <a:rPr lang="en-US" dirty="0"/>
              <a:t>®), give </a:t>
            </a:r>
            <a:r>
              <a:rPr lang="en-US" dirty="0" smtClean="0"/>
              <a:t>intermittently </a:t>
            </a:r>
            <a:r>
              <a:rPr lang="en-US" dirty="0"/>
              <a:t>in Glucose 5% or Sodium chloride 0.9%. Reconstitute each vial with 5mL infusion ﬂuid; gently rotate vial, without shaking, to dissolve; dilute requisite dose with infusion ﬂuid to 100mL (ﬁnal concentration of 0.5–2mg/mL); protect infusion from light; give over 60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Antifungals</a:t>
            </a:r>
          </a:p>
        </p:txBody>
      </p:sp>
    </p:spTree>
    <p:extLst>
      <p:ext uri="{BB962C8B-B14F-4D97-AF65-F5344CB8AC3E}">
        <p14:creationId xmlns:p14="http://schemas.microsoft.com/office/powerpoint/2010/main" val="41047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300" b="1" dirty="0" err="1" smtClean="0"/>
              <a:t>Griseofulvin</a:t>
            </a:r>
            <a:r>
              <a:rPr lang="en-US" sz="2300" dirty="0" smtClean="0"/>
              <a:t> </a:t>
            </a:r>
            <a:r>
              <a:rPr lang="en-US" sz="2300" dirty="0"/>
              <a:t>below is effective for widespread or intractable </a:t>
            </a:r>
            <a:r>
              <a:rPr lang="en-US" sz="2300" dirty="0" err="1">
                <a:solidFill>
                  <a:srgbClr val="FF0000"/>
                </a:solidFill>
              </a:rPr>
              <a:t>dermatophyte</a:t>
            </a:r>
            <a:r>
              <a:rPr lang="en-US" sz="2300" dirty="0">
                <a:solidFill>
                  <a:srgbClr val="FF0000"/>
                </a:solidFill>
              </a:rPr>
              <a:t> infections </a:t>
            </a:r>
            <a:r>
              <a:rPr lang="en-US" sz="2300" dirty="0"/>
              <a:t>but has been superseded by newer antifungals, particularly for nail infections.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C I. acute </a:t>
            </a:r>
            <a:r>
              <a:rPr lang="en-US" sz="2300" dirty="0" err="1" smtClean="0"/>
              <a:t>porphyrias</a:t>
            </a:r>
            <a:r>
              <a:rPr lang="en-US" sz="2300" dirty="0" smtClean="0"/>
              <a:t> and SLE</a:t>
            </a:r>
            <a:endParaRPr lang="en-US" sz="2300" dirty="0" smtClean="0"/>
          </a:p>
          <a:p>
            <a:r>
              <a:rPr lang="en-US" sz="2300" dirty="0" smtClean="0"/>
              <a:t>It </a:t>
            </a:r>
            <a:r>
              <a:rPr lang="en-US" sz="2300" dirty="0"/>
              <a:t>is the drug of choice for </a:t>
            </a:r>
            <a:r>
              <a:rPr lang="en-US" sz="2300" dirty="0" err="1">
                <a:solidFill>
                  <a:srgbClr val="FF0000"/>
                </a:solidFill>
              </a:rPr>
              <a:t>trichophyton</a:t>
            </a:r>
            <a:r>
              <a:rPr lang="en-US" sz="2300" dirty="0">
                <a:solidFill>
                  <a:srgbClr val="FF0000"/>
                </a:solidFill>
              </a:rPr>
              <a:t> infections </a:t>
            </a:r>
            <a:r>
              <a:rPr lang="en-US" sz="2300" dirty="0"/>
              <a:t>in children. </a:t>
            </a:r>
            <a:endParaRPr lang="en-US" sz="2300" dirty="0" smtClean="0"/>
          </a:p>
          <a:p>
            <a:r>
              <a:rPr lang="en-US" sz="2300" dirty="0" smtClean="0"/>
              <a:t>Effective </a:t>
            </a:r>
            <a:r>
              <a:rPr lang="en-US" sz="2300" dirty="0"/>
              <a:t>contraception required during and for at least 1 month after administration to women (important: effectiveness of oral contraceptives may be reduced, additional contraceptive precautions e.g. barrier method, required</a:t>
            </a:r>
            <a:r>
              <a:rPr lang="en-US" sz="2300" dirty="0" smtClean="0"/>
              <a:t>).</a:t>
            </a:r>
          </a:p>
          <a:p>
            <a:r>
              <a:rPr lang="en-US" sz="2300" dirty="0" smtClean="0"/>
              <a:t> </a:t>
            </a:r>
            <a:r>
              <a:rPr lang="en-US" sz="2300" dirty="0"/>
              <a:t>Men should avoid fathering a child during and for at least 6 months after administration </a:t>
            </a:r>
            <a:endParaRPr lang="en-US" sz="2300" dirty="0" smtClean="0"/>
          </a:p>
          <a:p>
            <a:r>
              <a:rPr lang="en-US" sz="2300" dirty="0" smtClean="0"/>
              <a:t>PREGNANCY </a:t>
            </a:r>
            <a:r>
              <a:rPr lang="en-US" sz="2300" dirty="0"/>
              <a:t>Avoid (</a:t>
            </a:r>
            <a:r>
              <a:rPr lang="en-US" sz="2300" dirty="0" err="1"/>
              <a:t>fetotoxicity</a:t>
            </a:r>
            <a:r>
              <a:rPr lang="en-US" sz="2300" dirty="0"/>
              <a:t> and teratogenicity in animals</a:t>
            </a:r>
            <a:r>
              <a:rPr lang="en-US" sz="2300" dirty="0" smtClean="0"/>
              <a:t>).</a:t>
            </a:r>
          </a:p>
          <a:p>
            <a:r>
              <a:rPr lang="en-US" sz="2300" dirty="0"/>
              <a:t>BREASTFEEDING Avoid—no information </a:t>
            </a:r>
            <a:r>
              <a:rPr lang="en-US" sz="2300" dirty="0" smtClean="0"/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36449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Tinea</a:t>
            </a:r>
            <a:r>
              <a:rPr lang="en-US" b="1" dirty="0"/>
              <a:t> </a:t>
            </a:r>
            <a:r>
              <a:rPr lang="en-US" b="1" dirty="0" err="1"/>
              <a:t>faciei</a:t>
            </a:r>
            <a:r>
              <a:rPr lang="en-US" b="1" dirty="0"/>
              <a:t> caused by </a:t>
            </a:r>
            <a:r>
              <a:rPr lang="en-US" b="1" i="1" dirty="0" err="1"/>
              <a:t>Trichophyton</a:t>
            </a:r>
            <a:endParaRPr lang="en-US" dirty="0"/>
          </a:p>
        </p:txBody>
      </p:sp>
      <p:pic>
        <p:nvPicPr>
          <p:cNvPr id="2050" name="Picture 2" descr="C:\Users\yahyaa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484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702"/>
            <a:ext cx="8458200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نتيجة بحث الصور عن ‪griseofulvin syrup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2713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hyaa\Desktop\griseoful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24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antifungals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Terbinaﬁne</a:t>
            </a:r>
            <a:r>
              <a:rPr lang="en-US" dirty="0"/>
              <a:t>  is the drug of choice for fungal nail infections and is also used for ringworm infections where oral treatment is considered appropriate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/>
              <a:t>Flucytosine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a role in the treatment of </a:t>
            </a:r>
            <a:r>
              <a:rPr lang="en-US" dirty="0">
                <a:solidFill>
                  <a:srgbClr val="FF0000"/>
                </a:solidFill>
              </a:rPr>
              <a:t>systemic candidiasis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cryptococcal</a:t>
            </a:r>
            <a:r>
              <a:rPr lang="en-US" dirty="0" smtClean="0">
                <a:solidFill>
                  <a:srgbClr val="FF0000"/>
                </a:solidFill>
              </a:rPr>
              <a:t> meningitis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Resistance to </a:t>
            </a:r>
            <a:r>
              <a:rPr lang="en-US" dirty="0" err="1">
                <a:solidFill>
                  <a:srgbClr val="FF0000"/>
                </a:solidFill>
              </a:rPr>
              <a:t>ﬂucytosine</a:t>
            </a:r>
            <a:r>
              <a:rPr lang="en-US" dirty="0"/>
              <a:t> can develop during therapy and sensitivity testing is essential before and during treatment.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نتيجة بحث الصور عن ‪dermatophy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84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نتيجة بحث الصور عن ‪dermatophy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4944"/>
            <a:ext cx="595002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يجة بحث الصور عن ‪griseofulvi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2578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Antiprotozoal infection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685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Metronidazole </a:t>
            </a:r>
            <a:endParaRPr lang="en-US" dirty="0"/>
          </a:p>
        </p:txBody>
      </p:sp>
      <p:pic>
        <p:nvPicPr>
          <p:cNvPr id="1026" name="Picture 2" descr="C:\Users\yahyaa\Pictures\flagyl-antibiotic-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8324"/>
            <a:ext cx="4495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hyaa\Pictures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8956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Diloxanide</a:t>
            </a:r>
            <a:r>
              <a:rPr lang="en-US" dirty="0" smtClean="0"/>
              <a:t> </a:t>
            </a:r>
            <a:r>
              <a:rPr lang="en-US" dirty="0" err="1" smtClean="0"/>
              <a:t>furoate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yahyaa\Pictures\fur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477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6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Anthelmintic drugs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/>
              <a:t>Drugs for </a:t>
            </a:r>
            <a:r>
              <a:rPr lang="en-US" sz="3400" b="1" dirty="0" smtClean="0"/>
              <a:t>threadworms</a:t>
            </a:r>
          </a:p>
          <a:p>
            <a:r>
              <a:rPr lang="en-US" sz="3600" dirty="0"/>
              <a:t> </a:t>
            </a:r>
            <a:r>
              <a:rPr lang="en-US" sz="3600" b="1" dirty="0" err="1"/>
              <a:t>Mebendazole</a:t>
            </a:r>
            <a:r>
              <a:rPr lang="en-US" sz="3600" dirty="0"/>
              <a:t> </a:t>
            </a:r>
            <a:r>
              <a:rPr lang="en-US" dirty="0" smtClean="0"/>
              <a:t>is the drug </a:t>
            </a:r>
            <a:r>
              <a:rPr lang="en-US" dirty="0"/>
              <a:t>of choice for treating threadworm infection in patients of all ages over 6 months. </a:t>
            </a:r>
            <a:endParaRPr lang="en-US" dirty="0" smtClean="0"/>
          </a:p>
          <a:p>
            <a:r>
              <a:rPr lang="en-US" dirty="0"/>
              <a:t>Child 6 months–17 </a:t>
            </a:r>
            <a:r>
              <a:rPr lang="en-US" dirty="0" smtClean="0"/>
              <a:t>years and adults: </a:t>
            </a:r>
            <a:r>
              <a:rPr lang="en-US" dirty="0">
                <a:solidFill>
                  <a:srgbClr val="FF0000"/>
                </a:solidFill>
              </a:rPr>
              <a:t>100 mg for 1 dose</a:t>
            </a:r>
            <a:r>
              <a:rPr lang="en-US" dirty="0"/>
              <a:t>, if reinfection occurs, second dose may be needed after 2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SIDE-EFFECTS </a:t>
            </a:r>
            <a:r>
              <a:rPr lang="en-US" dirty="0"/>
              <a:t>▶ Common or very common </a:t>
            </a:r>
            <a:r>
              <a:rPr lang="en-US" dirty="0">
                <a:solidFill>
                  <a:srgbClr val="FF0000"/>
                </a:solidFill>
              </a:rPr>
              <a:t>Abdominal pain </a:t>
            </a:r>
          </a:p>
          <a:p>
            <a:endParaRPr lang="en-US" dirty="0" smtClean="0"/>
          </a:p>
          <a:p>
            <a:r>
              <a:rPr lang="en-US" dirty="0" smtClean="0"/>
              <a:t>PREGNANCY </a:t>
            </a:r>
            <a:r>
              <a:rPr lang="en-US" dirty="0"/>
              <a:t>Manufacturer advises avoid—toxicity in animal studies. </a:t>
            </a:r>
            <a:endParaRPr lang="en-US" dirty="0" smtClean="0"/>
          </a:p>
          <a:p>
            <a:r>
              <a:rPr lang="en-US" dirty="0" smtClean="0"/>
              <a:t>BREAST </a:t>
            </a:r>
            <a:r>
              <a:rPr lang="en-US" dirty="0"/>
              <a:t>FEEDING Amount present in milk too small to be harmful but manufacturer advises avoid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tablet</a:t>
            </a:r>
            <a:r>
              <a:rPr lang="en-US" dirty="0" smtClean="0"/>
              <a:t> 100 mg, </a:t>
            </a:r>
            <a:r>
              <a:rPr lang="en-US" dirty="0" smtClean="0">
                <a:solidFill>
                  <a:srgbClr val="FF0000"/>
                </a:solidFill>
              </a:rPr>
              <a:t>Chewable tablet </a:t>
            </a:r>
            <a:r>
              <a:rPr lang="en-US" dirty="0" smtClean="0"/>
              <a:t>100mg, </a:t>
            </a: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err="1" smtClean="0">
                <a:solidFill>
                  <a:srgbClr val="FF0000"/>
                </a:solidFill>
              </a:rPr>
              <a:t>suspention</a:t>
            </a:r>
            <a:r>
              <a:rPr lang="en-US" dirty="0" smtClean="0"/>
              <a:t>  100/5 mg</a:t>
            </a:r>
          </a:p>
        </p:txBody>
      </p:sp>
    </p:spTree>
    <p:extLst>
      <p:ext uri="{BB962C8B-B14F-4D97-AF65-F5344CB8AC3E}">
        <p14:creationId xmlns:p14="http://schemas.microsoft.com/office/powerpoint/2010/main" val="608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763000" cy="5867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Fluconazole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very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 absorbed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oral administration. It also achieves good penetration into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ﬂuid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treat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fungal meningitis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Fluconazole is excreted largely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unchanged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urine and can be used to treat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candiduria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dose: Vaginal candidiasis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▶ BY MOUTH ▶ Child 16–17 years: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mg for 1 dose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▶ Adult: 150 mg for 1 dose 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Vulvovaginal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candidiasis (recurrent)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▶ BY MOUTH ▶ Adult: Initially 150 mg every 72 hours for 3 doses, then 150 mg once weekly for 6 months </a:t>
            </a:r>
          </a:p>
          <a:p>
            <a:pPr algn="l"/>
            <a:r>
              <a:rPr lang="en-US" sz="2800" b="1" dirty="0"/>
              <a:t>CONTRA-INDICATIONS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Acute </a:t>
            </a:r>
            <a:r>
              <a:rPr lang="en-US" sz="2800" dirty="0" err="1">
                <a:solidFill>
                  <a:srgbClr val="FF0000"/>
                </a:solidFill>
              </a:rPr>
              <a:t>porphyrias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SIDE-EFFECTS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▶ Abdominal discomfort,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ﬂatulence,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ausea,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headache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Ascaricides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(common roundworm infections)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err="1"/>
              <a:t>Mebendazole</a:t>
            </a:r>
            <a:r>
              <a:rPr lang="en-US" sz="3100" dirty="0"/>
              <a:t> is effective against </a:t>
            </a:r>
            <a:r>
              <a:rPr lang="en-US" sz="3100" dirty="0" err="1">
                <a:solidFill>
                  <a:srgbClr val="FF0000"/>
                </a:solidFill>
              </a:rPr>
              <a:t>Ascaris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lumbricoides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and is generally considered to be the drug of choice</a:t>
            </a:r>
            <a:r>
              <a:rPr lang="en-US" sz="3100" dirty="0" smtClean="0"/>
              <a:t>.</a:t>
            </a:r>
          </a:p>
          <a:p>
            <a:r>
              <a:rPr lang="en-US" sz="3100" dirty="0" smtClean="0"/>
              <a:t>Child 1 year: </a:t>
            </a:r>
            <a:r>
              <a:rPr lang="en-US" sz="3100" dirty="0" smtClean="0">
                <a:solidFill>
                  <a:srgbClr val="FF0000"/>
                </a:solidFill>
              </a:rPr>
              <a:t>100 </a:t>
            </a:r>
            <a:r>
              <a:rPr lang="en-US" sz="3100" dirty="0">
                <a:solidFill>
                  <a:srgbClr val="FF0000"/>
                </a:solidFill>
              </a:rPr>
              <a:t>mg twice daily for 3 days </a:t>
            </a:r>
            <a:r>
              <a:rPr lang="en-US" sz="3100" dirty="0" smtClean="0"/>
              <a:t>▶ Child 2–17 years: 100 mg twice daily for 3 days, alternatively 500 mg for 1 dose ▶ Adult: 100 mg twice daily for 3 days, alternatively 500 mg for 1 dose</a:t>
            </a:r>
          </a:p>
          <a:p>
            <a:r>
              <a:rPr lang="en-US" sz="3100" b="1" dirty="0" err="1" smtClean="0"/>
              <a:t>Levamisole</a:t>
            </a:r>
            <a:r>
              <a:rPr lang="en-US" sz="3100" dirty="0" smtClean="0"/>
              <a:t> is an alternative when </a:t>
            </a:r>
            <a:r>
              <a:rPr lang="en-US" sz="3100" dirty="0" err="1" smtClean="0"/>
              <a:t>mebendazole</a:t>
            </a:r>
            <a:r>
              <a:rPr lang="en-US" sz="3100" dirty="0" smtClean="0"/>
              <a:t> cannot be used. It is very well tolerated.</a:t>
            </a:r>
          </a:p>
          <a:p>
            <a:r>
              <a:rPr lang="en-US" sz="3100" dirty="0" smtClean="0"/>
              <a:t>BY </a:t>
            </a:r>
            <a:r>
              <a:rPr lang="en-US" sz="3100" dirty="0"/>
              <a:t>MOUTH ▶ Adult: 120–150 mg for 1 </a:t>
            </a:r>
            <a:r>
              <a:rPr lang="en-US" sz="3100" dirty="0" smtClean="0"/>
              <a:t>dose</a:t>
            </a:r>
          </a:p>
          <a:p>
            <a:r>
              <a:rPr lang="en-US" sz="3100" dirty="0" smtClean="0"/>
              <a:t>PREGNANCYE	 </a:t>
            </a:r>
            <a:r>
              <a:rPr lang="en-US" sz="3100" dirty="0" err="1"/>
              <a:t>Embryotoxic</a:t>
            </a:r>
            <a:r>
              <a:rPr lang="en-US" sz="3100" dirty="0"/>
              <a:t> in animal studies, avoid if possible. </a:t>
            </a:r>
          </a:p>
          <a:p>
            <a:r>
              <a:rPr lang="en-US" sz="3100" dirty="0" smtClean="0"/>
              <a:t>BREAST </a:t>
            </a:r>
            <a:r>
              <a:rPr lang="en-US" sz="3100" dirty="0"/>
              <a:t>FEEDING No information available. </a:t>
            </a:r>
            <a:endParaRPr lang="en-US" sz="3100" dirty="0" smtClean="0"/>
          </a:p>
          <a:p>
            <a:r>
              <a:rPr lang="en-US" sz="3100" dirty="0" smtClean="0"/>
              <a:t>Tablet  50mg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5FhEryr7d-M/TS2jhePS1sI/AAAAAAAAADY/fIDL93rsSe4/s1600/vermo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1819"/>
            <a:ext cx="3581400" cy="5780381"/>
          </a:xfrm>
          <a:prstGeom prst="rect">
            <a:avLst/>
          </a:prstGeom>
          <a:noFill/>
        </p:spPr>
      </p:pic>
      <p:pic>
        <p:nvPicPr>
          <p:cNvPr id="3" name="Picture 4" descr="http://www.choicechemist.com/wp-content/uploads/Vermox-100mg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50292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1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Drugs for tapeworm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Niclosamide</a:t>
            </a:r>
            <a:r>
              <a:rPr lang="en-US" dirty="0" smtClean="0"/>
              <a:t> is </a:t>
            </a:r>
            <a:r>
              <a:rPr lang="en-US" dirty="0"/>
              <a:t>the most widely used drug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tapeworm</a:t>
            </a:r>
            <a:r>
              <a:rPr lang="en-US" dirty="0" smtClean="0"/>
              <a:t> </a:t>
            </a:r>
            <a:r>
              <a:rPr lang="en-US" dirty="0"/>
              <a:t>infections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sideeffects</a:t>
            </a:r>
            <a:r>
              <a:rPr lang="en-US" dirty="0" smtClean="0"/>
              <a:t> </a:t>
            </a:r>
            <a:r>
              <a:rPr lang="en-US" dirty="0"/>
              <a:t>are limited to occasional gastro-intestinal upset, lightheadedness, and pruritus; it is not effective against larval worms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>
                <a:solidFill>
                  <a:srgbClr val="FF0000"/>
                </a:solidFill>
              </a:rPr>
              <a:t>antiemetic</a:t>
            </a:r>
            <a:r>
              <a:rPr lang="en-US" dirty="0"/>
              <a:t> can be given before treatment and a </a:t>
            </a:r>
            <a:r>
              <a:rPr lang="en-US" dirty="0">
                <a:solidFill>
                  <a:srgbClr val="FF0000"/>
                </a:solidFill>
              </a:rPr>
              <a:t>laxative</a:t>
            </a:r>
            <a:r>
              <a:rPr lang="en-US" dirty="0"/>
              <a:t> can be given 2 hours after </a:t>
            </a:r>
            <a:r>
              <a:rPr lang="en-US" dirty="0" err="1"/>
              <a:t>niclosamide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Praziquantel</a:t>
            </a:r>
            <a:r>
              <a:rPr lang="en-US" dirty="0" smtClean="0"/>
              <a:t> is </a:t>
            </a:r>
            <a:r>
              <a:rPr lang="en-US" dirty="0"/>
              <a:t>as effective as </a:t>
            </a:r>
            <a:r>
              <a:rPr lang="en-US" dirty="0" err="1"/>
              <a:t>niclosamide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apewo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niclosam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:\Users\yahya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Hydatid</a:t>
            </a:r>
            <a:r>
              <a:rPr lang="en-US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Surgical treatment remains the method of choice in many situations. Albendazole below </a:t>
            </a:r>
            <a:r>
              <a:rPr lang="en-US" dirty="0" smtClean="0"/>
              <a:t>is </a:t>
            </a:r>
            <a:r>
              <a:rPr lang="en-US" dirty="0"/>
              <a:t>used in conjunction with surgery to reduce the risk of recurrence or as primary treatment in inoperable cases. Alveolar </a:t>
            </a:r>
            <a:r>
              <a:rPr lang="en-US" dirty="0" err="1"/>
              <a:t>echinococcosis</a:t>
            </a:r>
            <a:r>
              <a:rPr lang="en-US" dirty="0"/>
              <a:t> due to E. </a:t>
            </a:r>
            <a:r>
              <a:rPr lang="en-US" dirty="0" err="1"/>
              <a:t>multilocularis</a:t>
            </a:r>
            <a:r>
              <a:rPr lang="en-US" dirty="0"/>
              <a:t> is usually fatal if untreated. Surgical removal with </a:t>
            </a:r>
            <a:r>
              <a:rPr lang="en-US" dirty="0" err="1"/>
              <a:t>albendazole</a:t>
            </a:r>
            <a:r>
              <a:rPr lang="en-US" dirty="0"/>
              <a:t> cover is the treatment of choice, but where effective surgery is impossible, repeated cycles of </a:t>
            </a:r>
            <a:r>
              <a:rPr lang="en-US" dirty="0" err="1"/>
              <a:t>albendazole</a:t>
            </a:r>
            <a:r>
              <a:rPr lang="en-US" dirty="0"/>
              <a:t> (for a year or more) may help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Careful monitoring of liver function is particularly important during drug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Drugs for hookworms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Hookworms (</a:t>
            </a:r>
            <a:r>
              <a:rPr lang="en-US" dirty="0" err="1"/>
              <a:t>ancylostomiasis</a:t>
            </a:r>
            <a:r>
              <a:rPr lang="en-US" dirty="0"/>
              <a:t>, </a:t>
            </a:r>
            <a:r>
              <a:rPr lang="en-US" dirty="0" err="1"/>
              <a:t>necatoriasis</a:t>
            </a:r>
            <a:r>
              <a:rPr lang="en-US" dirty="0"/>
              <a:t>) live in the upper small intestine and draw blood from the point of their attachment to their host. An </a:t>
            </a:r>
            <a:r>
              <a:rPr lang="en-US" dirty="0">
                <a:solidFill>
                  <a:srgbClr val="FF0000"/>
                </a:solidFill>
              </a:rPr>
              <a:t>iron-deﬁciency </a:t>
            </a:r>
            <a:r>
              <a:rPr lang="en-US" dirty="0" err="1">
                <a:solidFill>
                  <a:srgbClr val="FF0000"/>
                </a:solidFill>
              </a:rPr>
              <a:t>anaemia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may occur and, if present, effective treatment of the infection requires not only expulsion of the worms but treatment of the </a:t>
            </a:r>
            <a:r>
              <a:rPr lang="en-US" dirty="0" err="1"/>
              <a:t>anaemia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err="1"/>
              <a:t>Mebendazole</a:t>
            </a:r>
            <a:r>
              <a:rPr lang="en-US" dirty="0"/>
              <a:t> has a useful broad-spectrum activity, and is effective against hookworms</a:t>
            </a:r>
            <a:r>
              <a:rPr lang="en-US" dirty="0" smtClean="0"/>
              <a:t>.</a:t>
            </a:r>
          </a:p>
          <a:p>
            <a:r>
              <a:rPr lang="en-US" dirty="0"/>
              <a:t>Child 1–17 years: 100 mg twice daily for 3 days ▶ Adult: 100 mg twice daily for 3 days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Albendazole </a:t>
            </a:r>
            <a:r>
              <a:rPr lang="en-US" dirty="0" smtClean="0"/>
              <a:t>is </a:t>
            </a:r>
            <a:r>
              <a:rPr lang="en-US" dirty="0"/>
              <a:t>an alternative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dose </a:t>
            </a:r>
            <a:r>
              <a:rPr lang="en-US" dirty="0"/>
              <a:t>▶ Adult: 400 mg for 1 </a:t>
            </a:r>
            <a:r>
              <a:rPr lang="en-US" dirty="0" smtClean="0"/>
              <a:t>day</a:t>
            </a:r>
          </a:p>
          <a:p>
            <a:r>
              <a:rPr lang="en-US" b="1" dirty="0" err="1" smtClean="0"/>
              <a:t>Levamisole</a:t>
            </a:r>
            <a:r>
              <a:rPr lang="en-US" dirty="0" smtClean="0"/>
              <a:t> </a:t>
            </a:r>
            <a:r>
              <a:rPr lang="en-US" dirty="0"/>
              <a:t>is also </a:t>
            </a:r>
            <a:r>
              <a:rPr lang="en-US" dirty="0" smtClean="0"/>
              <a:t>effective </a:t>
            </a:r>
            <a:r>
              <a:rPr lang="en-US" dirty="0"/>
              <a:t>in children.</a:t>
            </a:r>
          </a:p>
        </p:txBody>
      </p:sp>
    </p:spTree>
    <p:extLst>
      <p:ext uri="{BB962C8B-B14F-4D97-AF65-F5344CB8AC3E}">
        <p14:creationId xmlns:p14="http://schemas.microsoft.com/office/powerpoint/2010/main" val="629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95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667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Schistosomicides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bilharziasis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Praziquantel</a:t>
            </a:r>
            <a:r>
              <a:rPr lang="en-US" dirty="0" smtClean="0"/>
              <a:t> is </a:t>
            </a:r>
            <a:r>
              <a:rPr lang="en-US" dirty="0"/>
              <a:t>effective against all human </a:t>
            </a:r>
            <a:r>
              <a:rPr lang="en-US" dirty="0" err="1"/>
              <a:t>schistosomes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serious adverse effects have been reported. Of all the available </a:t>
            </a:r>
            <a:r>
              <a:rPr lang="en-US" dirty="0" err="1"/>
              <a:t>schistosomicides</a:t>
            </a:r>
            <a:r>
              <a:rPr lang="en-US" dirty="0"/>
              <a:t>, it has the most attractive combination of effectiveness, </a:t>
            </a:r>
            <a:r>
              <a:rPr lang="en-US" dirty="0">
                <a:solidFill>
                  <a:srgbClr val="FF0000"/>
                </a:solidFill>
              </a:rPr>
              <a:t>broad-spectrum activity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low toxicity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0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Drugs for strongyloidiasis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Ivermectin</a:t>
            </a:r>
            <a:r>
              <a:rPr lang="en-US" dirty="0" smtClean="0"/>
              <a:t> is </a:t>
            </a:r>
            <a:r>
              <a:rPr lang="en-US" dirty="0"/>
              <a:t>the treatment of choice for chronic Strongyloides infection in adults and children over 5 years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Adult</a:t>
            </a:r>
            <a:r>
              <a:rPr lang="en-US" dirty="0"/>
              <a:t>: 200 micrograms/kg daily for 2 </a:t>
            </a:r>
            <a:r>
              <a:rPr lang="en-US" dirty="0" smtClean="0"/>
              <a:t>days</a:t>
            </a:r>
          </a:p>
          <a:p>
            <a:pPr marL="0" indent="0" algn="just">
              <a:buNone/>
            </a:pPr>
            <a:r>
              <a:rPr lang="en-US" dirty="0" smtClean="0"/>
              <a:t> S.E. Aggravation </a:t>
            </a:r>
            <a:r>
              <a:rPr lang="en-US" dirty="0"/>
              <a:t>of itching</a:t>
            </a:r>
            <a:r>
              <a:rPr lang="en-US" dirty="0" smtClean="0"/>
              <a:t>. aggravation </a:t>
            </a:r>
            <a:r>
              <a:rPr lang="en-US" dirty="0"/>
              <a:t>of </a:t>
            </a:r>
            <a:r>
              <a:rPr lang="en-US" dirty="0" smtClean="0"/>
              <a:t>rash</a:t>
            </a:r>
          </a:p>
          <a:p>
            <a:pPr marL="0" indent="0" algn="just">
              <a:buNone/>
            </a:pPr>
            <a:r>
              <a:rPr lang="en-US" dirty="0"/>
              <a:t>Ivermectin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 smtClean="0">
                <a:solidFill>
                  <a:srgbClr val="FF0000"/>
                </a:solidFill>
              </a:rPr>
              <a:t>mg, 6mg </a:t>
            </a:r>
            <a:r>
              <a:rPr lang="en-US" dirty="0"/>
              <a:t>tablets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Albendazole</a:t>
            </a:r>
            <a:r>
              <a:rPr lang="en-US" dirty="0" smtClean="0"/>
              <a:t> is </a:t>
            </a:r>
            <a:r>
              <a:rPr lang="en-US" dirty="0"/>
              <a:t>an alternative given to adults and children over 2 years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Adult: 400 mg twice daily for 3 days, dose may be repeated after 3 weeks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0785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PREGNANCY: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Manufacturer advises avoid—multiple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congenital abnormalities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reported with long-term high doses.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FEEDING: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in milk but amount probably too small to be harmful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DIRECTIONS FOR ADMINISTRATION ▶ With intravenous use in children. For intravenous infusion, give over 10–30 minutes; do not exceed an infusion rate of 5–10mL/minute.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50,150 mg,200 mg,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 suspension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mg/5ml,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Infusion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mg/1ml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Desktop\Pig-Dewormer-Veterinary-Medicine-of-1-Ivermec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5929086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ahyaa\Desktop\ivermectin-tablets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pharmaciedelamaillebotte.be/UserFiles/Uploads/images/Products/0486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77007"/>
          </a:xfrm>
          <a:prstGeom prst="rect">
            <a:avLst/>
          </a:prstGeom>
          <a:noFill/>
        </p:spPr>
      </p:pic>
      <p:pic>
        <p:nvPicPr>
          <p:cNvPr id="32774" name="Picture 6" descr="http://www.pirulapatika.hu/nagykep/210008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349750" cy="4175761"/>
          </a:xfrm>
          <a:prstGeom prst="rect">
            <a:avLst/>
          </a:prstGeom>
          <a:noFill/>
        </p:spPr>
      </p:pic>
      <p:pic>
        <p:nvPicPr>
          <p:cNvPr id="32778" name="Picture 10" descr="http://www.pharmaciedelamaillebotte.be/UserFiles/Uploads/images/Products/0286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0993"/>
            <a:ext cx="4114800" cy="347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harmamedix.com/img/formeFarmaceutiche/diflucan_sospensi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581400" cy="5340123"/>
          </a:xfrm>
          <a:prstGeom prst="rect">
            <a:avLst/>
          </a:prstGeom>
          <a:noFill/>
        </p:spPr>
      </p:pic>
      <p:pic>
        <p:nvPicPr>
          <p:cNvPr id="33794" name="Picture 2" descr="https://www.apotheekmeysen.be/UserFiles/Uploads/images/Products/1509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626846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5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2664" cy="172819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for iv infusion 2mg/ml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752528"/>
          </a:xfrm>
        </p:spPr>
        <p:txBody>
          <a:bodyPr/>
          <a:lstStyle/>
          <a:p>
            <a:r>
              <a:rPr lang="en-US" dirty="0" err="1" smtClean="0"/>
              <a:t>Diflucan</a:t>
            </a:r>
            <a:r>
              <a:rPr lang="en-US" dirty="0" smtClean="0"/>
              <a:t> vial</a:t>
            </a:r>
            <a:endParaRPr lang="ar-IQ" dirty="0"/>
          </a:p>
        </p:txBody>
      </p:sp>
      <p:pic>
        <p:nvPicPr>
          <p:cNvPr id="4" name="Picture 2" descr="http://www.mims.com/resources/drugs/Thailand/pic/Diflucan%20IV%20inj%202%20mg_mLf30407d5-b2d9-486a-8508-9fab002244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7244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antifungals 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(continue)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399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err="1">
                <a:solidFill>
                  <a:srgbClr val="FF0000"/>
                </a:solidFill>
              </a:rPr>
              <a:t>Itraconazole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4200" dirty="0"/>
              <a:t>is active against a wide range of </a:t>
            </a:r>
            <a:r>
              <a:rPr lang="en-US" sz="4200" dirty="0" err="1" smtClean="0">
                <a:solidFill>
                  <a:srgbClr val="FF0000"/>
                </a:solidFill>
              </a:rPr>
              <a:t>dermatophytes</a:t>
            </a:r>
            <a:endParaRPr lang="en-US" sz="4200" dirty="0" smtClean="0">
              <a:solidFill>
                <a:srgbClr val="FF0000"/>
              </a:solidFill>
            </a:endParaRPr>
          </a:p>
          <a:p>
            <a:r>
              <a:rPr lang="en-US" sz="4200" dirty="0" err="1" smtClean="0"/>
              <a:t>Itraconazole</a:t>
            </a:r>
            <a:r>
              <a:rPr lang="en-US" sz="4200" dirty="0" smtClean="0"/>
              <a:t> </a:t>
            </a:r>
            <a:r>
              <a:rPr lang="en-US" sz="4200" dirty="0"/>
              <a:t>capsules require an </a:t>
            </a:r>
            <a:r>
              <a:rPr lang="en-US" sz="4200" dirty="0">
                <a:solidFill>
                  <a:srgbClr val="FF0000"/>
                </a:solidFill>
              </a:rPr>
              <a:t>acid environment </a:t>
            </a:r>
            <a:r>
              <a:rPr lang="en-US" sz="4200" dirty="0"/>
              <a:t>in the stomach for optimal absorption. </a:t>
            </a:r>
          </a:p>
          <a:p>
            <a:endParaRPr lang="en-US" sz="4200" dirty="0" smtClean="0"/>
          </a:p>
          <a:p>
            <a:r>
              <a:rPr lang="en-US" sz="4200" dirty="0" err="1" smtClean="0"/>
              <a:t>Itraconazole</a:t>
            </a:r>
            <a:r>
              <a:rPr lang="en-US" sz="4200" dirty="0" smtClean="0"/>
              <a:t> </a:t>
            </a:r>
            <a:r>
              <a:rPr lang="en-US" sz="4200" dirty="0"/>
              <a:t>has been associated with </a:t>
            </a:r>
            <a:r>
              <a:rPr lang="en-US" sz="4200" dirty="0">
                <a:solidFill>
                  <a:srgbClr val="FF0000"/>
                </a:solidFill>
              </a:rPr>
              <a:t>liver damage </a:t>
            </a:r>
            <a:r>
              <a:rPr lang="en-US" sz="4200" dirty="0"/>
              <a:t>and should be avoided or used with caution in patients with liver disease;</a:t>
            </a:r>
            <a:r>
              <a:rPr lang="en-US" sz="4200" dirty="0">
                <a:solidFill>
                  <a:srgbClr val="FF0000"/>
                </a:solidFill>
              </a:rPr>
              <a:t> ﬂuconazole </a:t>
            </a:r>
            <a:r>
              <a:rPr lang="en-US" sz="4200" dirty="0"/>
              <a:t>is less frequently associated with hepatotoxicity. </a:t>
            </a:r>
            <a:endParaRPr lang="en-US" sz="4200" dirty="0" smtClean="0"/>
          </a:p>
          <a:p>
            <a:r>
              <a:rPr lang="en-US" sz="4200" b="1" dirty="0" smtClean="0"/>
              <a:t>Dose</a:t>
            </a:r>
            <a:r>
              <a:rPr lang="en-US" sz="5900" b="1" dirty="0" smtClean="0"/>
              <a:t>: </a:t>
            </a:r>
            <a:r>
              <a:rPr lang="en-US" sz="4200" b="1" dirty="0" err="1" smtClean="0"/>
              <a:t>Vulvovaginal</a:t>
            </a:r>
            <a:r>
              <a:rPr lang="en-US" sz="4200" b="1" dirty="0" smtClean="0"/>
              <a:t> </a:t>
            </a:r>
            <a:r>
              <a:rPr lang="en-US" sz="4200" b="1" dirty="0"/>
              <a:t>candidiasis </a:t>
            </a:r>
            <a:r>
              <a:rPr lang="en-US" sz="4200" dirty="0"/>
              <a:t>▶ </a:t>
            </a:r>
            <a:r>
              <a:rPr lang="en-US" sz="4200" dirty="0" smtClean="0"/>
              <a:t>Adult</a:t>
            </a:r>
            <a:r>
              <a:rPr lang="en-US" sz="4200" dirty="0"/>
              <a:t>: 200 mg twice daily for 1 day </a:t>
            </a:r>
            <a:endParaRPr lang="en-US" sz="4200" dirty="0" smtClean="0"/>
          </a:p>
          <a:p>
            <a:r>
              <a:rPr lang="en-US" sz="4200" b="1" dirty="0" err="1" smtClean="0"/>
              <a:t>Vulvovaginal</a:t>
            </a:r>
            <a:r>
              <a:rPr lang="en-US" sz="4200" b="1" dirty="0" smtClean="0"/>
              <a:t> </a:t>
            </a:r>
            <a:r>
              <a:rPr lang="en-US" sz="4200" b="1" dirty="0"/>
              <a:t>candidiasis (recurrent) </a:t>
            </a:r>
            <a:r>
              <a:rPr lang="en-US" sz="4200" dirty="0" smtClean="0"/>
              <a:t>▶ </a:t>
            </a:r>
            <a:r>
              <a:rPr lang="en-US" sz="4200" dirty="0"/>
              <a:t>Adult: 50–100 mg daily for 6 </a:t>
            </a:r>
            <a:r>
              <a:rPr lang="en-US" sz="4200" dirty="0" smtClean="0"/>
              <a:t>months</a:t>
            </a:r>
          </a:p>
          <a:p>
            <a:r>
              <a:rPr lang="en-US" sz="4200" b="1" dirty="0" smtClean="0"/>
              <a:t>Systemic candidiasis where other antifungal drugs inappropriate or infective</a:t>
            </a:r>
          </a:p>
          <a:p>
            <a:r>
              <a:rPr lang="en-US" sz="4200" dirty="0" smtClean="0"/>
              <a:t>By </a:t>
            </a:r>
            <a:r>
              <a:rPr lang="en-US" sz="4200" dirty="0"/>
              <a:t>mouth ▶ </a:t>
            </a:r>
            <a:r>
              <a:rPr lang="en-US" sz="4200" dirty="0" smtClean="0"/>
              <a:t>adults</a:t>
            </a:r>
            <a:r>
              <a:rPr lang="en-US" sz="4200" dirty="0"/>
              <a:t> </a:t>
            </a:r>
            <a:r>
              <a:rPr lang="en-US" sz="4200" dirty="0" smtClean="0"/>
              <a:t>▶100-200mg  once daily</a:t>
            </a:r>
          </a:p>
          <a:p>
            <a:r>
              <a:rPr lang="en-US" sz="4200" dirty="0" smtClean="0"/>
              <a:t>By </a:t>
            </a:r>
            <a:r>
              <a:rPr lang="en-US" sz="4200" dirty="0"/>
              <a:t>IV infusion ▶ </a:t>
            </a:r>
            <a:r>
              <a:rPr lang="en-US" sz="4200" dirty="0" smtClean="0"/>
              <a:t>Adult</a:t>
            </a:r>
            <a:r>
              <a:rPr lang="en-US" sz="4200" dirty="0"/>
              <a:t> </a:t>
            </a:r>
            <a:r>
              <a:rPr lang="en-US" sz="4200" dirty="0" smtClean="0"/>
              <a:t>▶ 200 mg every 12 hours for 2 days, then 200mg once daily for max. 12 days </a:t>
            </a:r>
          </a:p>
          <a:p>
            <a:r>
              <a:rPr lang="en-US" sz="3400" b="1" dirty="0"/>
              <a:t>CONTRA-INDICATIONS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Acute </a:t>
            </a:r>
            <a:r>
              <a:rPr lang="en-US" sz="3400" dirty="0" err="1">
                <a:solidFill>
                  <a:srgbClr val="FF0000"/>
                </a:solidFill>
              </a:rPr>
              <a:t>porphyrias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.</a:t>
            </a:r>
            <a:r>
              <a:rPr lang="en-US" sz="3400" dirty="0" smtClean="0"/>
              <a:t> </a:t>
            </a:r>
          </a:p>
          <a:p>
            <a:r>
              <a:rPr lang="en-US" sz="3400" b="1" dirty="0" smtClean="0"/>
              <a:t>SIDE-EFFECTS</a:t>
            </a:r>
            <a:r>
              <a:rPr lang="en-US" sz="3400" dirty="0" smtClean="0"/>
              <a:t> </a:t>
            </a:r>
            <a:r>
              <a:rPr lang="en-US" sz="4200" dirty="0" smtClean="0"/>
              <a:t>▶ Abdominal </a:t>
            </a:r>
            <a:r>
              <a:rPr lang="en-US" sz="4200" dirty="0"/>
              <a:t>pain</a:t>
            </a:r>
            <a:r>
              <a:rPr lang="en-US" sz="4200" dirty="0" smtClean="0"/>
              <a:t>. diarrhea. </a:t>
            </a:r>
            <a:r>
              <a:rPr lang="en-US" sz="4200" dirty="0" smtClean="0">
                <a:solidFill>
                  <a:srgbClr val="FF0000"/>
                </a:solidFill>
              </a:rPr>
              <a:t>dyspnea. headache</a:t>
            </a:r>
            <a:r>
              <a:rPr lang="en-US" sz="4200" dirty="0" smtClean="0"/>
              <a:t>. </a:t>
            </a:r>
            <a:r>
              <a:rPr lang="en-US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hepatitis</a:t>
            </a:r>
            <a:r>
              <a:rPr lang="en-US" sz="4200" dirty="0" smtClean="0"/>
              <a:t>. </a:t>
            </a:r>
            <a:r>
              <a:rPr lang="en-US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hypokalemi</a:t>
            </a:r>
            <a:r>
              <a:rPr lang="en-US" sz="4200" dirty="0" smtClean="0"/>
              <a:t>a. nausea</a:t>
            </a:r>
            <a:r>
              <a:rPr lang="en-US" sz="4200" dirty="0"/>
              <a:t>. rash</a:t>
            </a:r>
            <a:r>
              <a:rPr lang="en-US" sz="4200" dirty="0" smtClean="0"/>
              <a:t>. taste disturbances. vomiting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2151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Cautions :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active liver disease, history of hepatotoxicity with other drugs, susceptibility to CHF</a:t>
            </a:r>
          </a:p>
          <a:p>
            <a:pPr algn="just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Conception and contraception: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ensure effective contraception during treatment and until the next menstrual period following end of treatment</a:t>
            </a:r>
          </a:p>
          <a:p>
            <a:pPr algn="just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Manufacturer advises use only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threatening situations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(toxicity at high doses in animal studies). </a:t>
            </a:r>
          </a:p>
          <a:p>
            <a:pPr algn="just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FEEDING: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Small amounts present in milk—may accumulate; manufacturer advises avoid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MONITORING REQUIREMENTS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Monitor liver function if treatment continues for longer than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month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if receiving other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hepatotoxic drugs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hepatic impairment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Patients should be told how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signs of liver disorder and advised to seek prompt medical attention if symptoms such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anorexia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nausea, vomiting, fatigue, abdominal pain or dark urine develop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1617</Words>
  <Application>Microsoft Office PowerPoint</Application>
  <PresentationFormat>On-screen Show (4:3)</PresentationFormat>
  <Paragraphs>125</Paragraphs>
  <Slides>40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Infection part lll</vt:lpstr>
      <vt:lpstr>Antifungals</vt:lpstr>
      <vt:lpstr>Triazole antifungals </vt:lpstr>
      <vt:lpstr>Triazole antifungals</vt:lpstr>
      <vt:lpstr>PowerPoint Presentation</vt:lpstr>
      <vt:lpstr>PowerPoint Presentation</vt:lpstr>
      <vt:lpstr>Solution for iv infusion 2mg/ml</vt:lpstr>
      <vt:lpstr>         Triazole antifungals   (continue)</vt:lpstr>
      <vt:lpstr>Triazole antifungals</vt:lpstr>
      <vt:lpstr>PowerPoint Presentation</vt:lpstr>
      <vt:lpstr>PowerPoint Presentation</vt:lpstr>
      <vt:lpstr>Triazole antifungals</vt:lpstr>
      <vt:lpstr>Imidazole antifungals </vt:lpstr>
      <vt:lpstr>Polyene antifungals</vt:lpstr>
      <vt:lpstr>Polyene antifungals</vt:lpstr>
      <vt:lpstr>PowerPoint Presentation</vt:lpstr>
      <vt:lpstr>PowerPoint Presentation</vt:lpstr>
      <vt:lpstr>PowerPoint Presentation</vt:lpstr>
      <vt:lpstr>Echinocandin antifungal</vt:lpstr>
      <vt:lpstr>Other antifungals</vt:lpstr>
      <vt:lpstr>Tinea faciei caused by Trichophyton</vt:lpstr>
      <vt:lpstr>PowerPoint Presentation</vt:lpstr>
      <vt:lpstr>PowerPoint Presentation</vt:lpstr>
      <vt:lpstr>Other antifungals</vt:lpstr>
      <vt:lpstr>PowerPoint Presentation</vt:lpstr>
      <vt:lpstr>Antiprotozoal infection </vt:lpstr>
      <vt:lpstr>Metronidazole </vt:lpstr>
      <vt:lpstr>Diloxanide furoate </vt:lpstr>
      <vt:lpstr> Anthelmintic drugs</vt:lpstr>
      <vt:lpstr>Ascaricides (common roundworm infections)</vt:lpstr>
      <vt:lpstr>PowerPoint Presentation</vt:lpstr>
      <vt:lpstr>Drugs for tapeworm infections</vt:lpstr>
      <vt:lpstr>PowerPoint Presentation</vt:lpstr>
      <vt:lpstr>PowerPoint Presentation</vt:lpstr>
      <vt:lpstr>Hydatid disease</vt:lpstr>
      <vt:lpstr>Drugs for hookworms</vt:lpstr>
      <vt:lpstr>PowerPoint Presentation</vt:lpstr>
      <vt:lpstr>Schistosomicides (bilharziasis)</vt:lpstr>
      <vt:lpstr>Drugs for strongyloidiasis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yahyaa</dc:creator>
  <cp:lastModifiedBy>DR.Ahmed Saker 2o1O</cp:lastModifiedBy>
  <cp:revision>99</cp:revision>
  <dcterms:created xsi:type="dcterms:W3CDTF">2006-08-16T00:00:00Z</dcterms:created>
  <dcterms:modified xsi:type="dcterms:W3CDTF">2019-05-04T21:24:15Z</dcterms:modified>
</cp:coreProperties>
</file>