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34"/>
  </p:notesMasterIdLst>
  <p:sldIdLst>
    <p:sldId id="256" r:id="rId2"/>
    <p:sldId id="257" r:id="rId3"/>
    <p:sldId id="258" r:id="rId4"/>
    <p:sldId id="259" r:id="rId5"/>
    <p:sldId id="260" r:id="rId6"/>
    <p:sldId id="263" r:id="rId7"/>
    <p:sldId id="265" r:id="rId8"/>
    <p:sldId id="266" r:id="rId9"/>
    <p:sldId id="267" r:id="rId10"/>
    <p:sldId id="404" r:id="rId11"/>
    <p:sldId id="405" r:id="rId12"/>
    <p:sldId id="271" r:id="rId13"/>
    <p:sldId id="272" r:id="rId14"/>
    <p:sldId id="402" r:id="rId15"/>
    <p:sldId id="403" r:id="rId16"/>
    <p:sldId id="278" r:id="rId17"/>
    <p:sldId id="280" r:id="rId18"/>
    <p:sldId id="282" r:id="rId19"/>
    <p:sldId id="283" r:id="rId20"/>
    <p:sldId id="284" r:id="rId21"/>
    <p:sldId id="285" r:id="rId22"/>
    <p:sldId id="319" r:id="rId23"/>
    <p:sldId id="406" r:id="rId24"/>
    <p:sldId id="407" r:id="rId25"/>
    <p:sldId id="408" r:id="rId26"/>
    <p:sldId id="287" r:id="rId27"/>
    <p:sldId id="290" r:id="rId28"/>
    <p:sldId id="302" r:id="rId29"/>
    <p:sldId id="303" r:id="rId30"/>
    <p:sldId id="305" r:id="rId31"/>
    <p:sldId id="306" r:id="rId32"/>
    <p:sldId id="307" r:id="rId3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9642" autoAdjust="0"/>
  </p:normalViewPr>
  <p:slideViewPr>
    <p:cSldViewPr showGuides="1">
      <p:cViewPr varScale="1">
        <p:scale>
          <a:sx n="89" d="100"/>
          <a:sy n="89" d="100"/>
        </p:scale>
        <p:origin x="1282"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E51AA47-233B-4955-BEAA-0E53CCF6B50E}" type="datetimeFigureOut">
              <a:rPr lang="ar-IQ" smtClean="0"/>
              <a:pPr/>
              <a:t>02/09/1440</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49CA8FA-AADE-400D-BDEB-94FAEA8EC076}" type="slidenum">
              <a:rPr lang="ar-IQ" smtClean="0"/>
              <a:pPr/>
              <a:t>‹#›</a:t>
            </a:fld>
            <a:endParaRPr lang="ar-IQ"/>
          </a:p>
        </p:txBody>
      </p:sp>
    </p:spTree>
    <p:extLst>
      <p:ext uri="{BB962C8B-B14F-4D97-AF65-F5344CB8AC3E}">
        <p14:creationId xmlns:p14="http://schemas.microsoft.com/office/powerpoint/2010/main" val="345536584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2BB0618-420D-43B8-A69C-C3B4CA45031D}" type="datetimeFigureOut">
              <a:rPr lang="ar-IQ" smtClean="0"/>
              <a:pPr/>
              <a:t>02/09/1440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0212A01-C9B6-4E26-AC7A-3A7F2CA4E543}" type="slidenum">
              <a:rPr lang="ar-IQ" smtClean="0"/>
              <a:pPr/>
              <a:t>‹#›</a:t>
            </a:fld>
            <a:endParaRPr lang="ar-IQ"/>
          </a:p>
        </p:txBody>
      </p:sp>
    </p:spTree>
    <p:extLst>
      <p:ext uri="{BB962C8B-B14F-4D97-AF65-F5344CB8AC3E}">
        <p14:creationId xmlns:p14="http://schemas.microsoft.com/office/powerpoint/2010/main" val="3765646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B0618-420D-43B8-A69C-C3B4CA45031D}" type="datetimeFigureOut">
              <a:rPr lang="ar-IQ" smtClean="0"/>
              <a:pPr/>
              <a:t>02/09/1440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0212A01-C9B6-4E26-AC7A-3A7F2CA4E543}" type="slidenum">
              <a:rPr lang="ar-IQ" smtClean="0"/>
              <a:pPr/>
              <a:t>‹#›</a:t>
            </a:fld>
            <a:endParaRPr lang="ar-IQ"/>
          </a:p>
        </p:txBody>
      </p:sp>
    </p:spTree>
    <p:extLst>
      <p:ext uri="{BB962C8B-B14F-4D97-AF65-F5344CB8AC3E}">
        <p14:creationId xmlns:p14="http://schemas.microsoft.com/office/powerpoint/2010/main" val="336450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B0618-420D-43B8-A69C-C3B4CA45031D}" type="datetimeFigureOut">
              <a:rPr lang="ar-IQ" smtClean="0"/>
              <a:pPr/>
              <a:t>02/09/1440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0212A01-C9B6-4E26-AC7A-3A7F2CA4E543}" type="slidenum">
              <a:rPr lang="ar-IQ" smtClean="0"/>
              <a:pPr/>
              <a:t>‹#›</a:t>
            </a:fld>
            <a:endParaRPr lang="ar-IQ"/>
          </a:p>
        </p:txBody>
      </p:sp>
    </p:spTree>
    <p:extLst>
      <p:ext uri="{BB962C8B-B14F-4D97-AF65-F5344CB8AC3E}">
        <p14:creationId xmlns:p14="http://schemas.microsoft.com/office/powerpoint/2010/main" val="1059698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B0618-420D-43B8-A69C-C3B4CA45031D}" type="datetimeFigureOut">
              <a:rPr lang="ar-IQ" smtClean="0"/>
              <a:pPr/>
              <a:t>02/09/1440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0212A01-C9B6-4E26-AC7A-3A7F2CA4E543}" type="slidenum">
              <a:rPr lang="ar-IQ" smtClean="0"/>
              <a:pPr/>
              <a:t>‹#›</a:t>
            </a:fld>
            <a:endParaRPr lang="ar-IQ"/>
          </a:p>
        </p:txBody>
      </p:sp>
    </p:spTree>
    <p:extLst>
      <p:ext uri="{BB962C8B-B14F-4D97-AF65-F5344CB8AC3E}">
        <p14:creationId xmlns:p14="http://schemas.microsoft.com/office/powerpoint/2010/main" val="702046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BB0618-420D-43B8-A69C-C3B4CA45031D}" type="datetimeFigureOut">
              <a:rPr lang="ar-IQ" smtClean="0"/>
              <a:pPr/>
              <a:t>02/09/1440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0212A01-C9B6-4E26-AC7A-3A7F2CA4E543}" type="slidenum">
              <a:rPr lang="ar-IQ" smtClean="0"/>
              <a:pPr/>
              <a:t>‹#›</a:t>
            </a:fld>
            <a:endParaRPr lang="ar-IQ"/>
          </a:p>
        </p:txBody>
      </p:sp>
    </p:spTree>
    <p:extLst>
      <p:ext uri="{BB962C8B-B14F-4D97-AF65-F5344CB8AC3E}">
        <p14:creationId xmlns:p14="http://schemas.microsoft.com/office/powerpoint/2010/main" val="514348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BB0618-420D-43B8-A69C-C3B4CA45031D}" type="datetimeFigureOut">
              <a:rPr lang="ar-IQ" smtClean="0"/>
              <a:pPr/>
              <a:t>02/09/1440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0212A01-C9B6-4E26-AC7A-3A7F2CA4E543}" type="slidenum">
              <a:rPr lang="ar-IQ" smtClean="0"/>
              <a:pPr/>
              <a:t>‹#›</a:t>
            </a:fld>
            <a:endParaRPr lang="ar-IQ"/>
          </a:p>
        </p:txBody>
      </p:sp>
    </p:spTree>
    <p:extLst>
      <p:ext uri="{BB962C8B-B14F-4D97-AF65-F5344CB8AC3E}">
        <p14:creationId xmlns:p14="http://schemas.microsoft.com/office/powerpoint/2010/main" val="1908502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BB0618-420D-43B8-A69C-C3B4CA45031D}" type="datetimeFigureOut">
              <a:rPr lang="ar-IQ" smtClean="0"/>
              <a:pPr/>
              <a:t>02/09/1440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0212A01-C9B6-4E26-AC7A-3A7F2CA4E543}" type="slidenum">
              <a:rPr lang="ar-IQ" smtClean="0"/>
              <a:pPr/>
              <a:t>‹#›</a:t>
            </a:fld>
            <a:endParaRPr lang="ar-IQ"/>
          </a:p>
        </p:txBody>
      </p:sp>
    </p:spTree>
    <p:extLst>
      <p:ext uri="{BB962C8B-B14F-4D97-AF65-F5344CB8AC3E}">
        <p14:creationId xmlns:p14="http://schemas.microsoft.com/office/powerpoint/2010/main" val="3400307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BB0618-420D-43B8-A69C-C3B4CA45031D}" type="datetimeFigureOut">
              <a:rPr lang="ar-IQ" smtClean="0"/>
              <a:pPr/>
              <a:t>02/09/1440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0212A01-C9B6-4E26-AC7A-3A7F2CA4E543}" type="slidenum">
              <a:rPr lang="ar-IQ" smtClean="0"/>
              <a:pPr/>
              <a:t>‹#›</a:t>
            </a:fld>
            <a:endParaRPr lang="ar-IQ"/>
          </a:p>
        </p:txBody>
      </p:sp>
    </p:spTree>
    <p:extLst>
      <p:ext uri="{BB962C8B-B14F-4D97-AF65-F5344CB8AC3E}">
        <p14:creationId xmlns:p14="http://schemas.microsoft.com/office/powerpoint/2010/main" val="3290475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BB0618-420D-43B8-A69C-C3B4CA45031D}" type="datetimeFigureOut">
              <a:rPr lang="ar-IQ" smtClean="0"/>
              <a:pPr/>
              <a:t>02/09/1440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0212A01-C9B6-4E26-AC7A-3A7F2CA4E543}" type="slidenum">
              <a:rPr lang="ar-IQ" smtClean="0"/>
              <a:pPr/>
              <a:t>‹#›</a:t>
            </a:fld>
            <a:endParaRPr lang="ar-IQ"/>
          </a:p>
        </p:txBody>
      </p:sp>
    </p:spTree>
    <p:extLst>
      <p:ext uri="{BB962C8B-B14F-4D97-AF65-F5344CB8AC3E}">
        <p14:creationId xmlns:p14="http://schemas.microsoft.com/office/powerpoint/2010/main" val="3255994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BB0618-420D-43B8-A69C-C3B4CA45031D}" type="datetimeFigureOut">
              <a:rPr lang="ar-IQ" smtClean="0"/>
              <a:pPr/>
              <a:t>02/09/1440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0212A01-C9B6-4E26-AC7A-3A7F2CA4E543}" type="slidenum">
              <a:rPr lang="ar-IQ" smtClean="0"/>
              <a:pPr/>
              <a:t>‹#›</a:t>
            </a:fld>
            <a:endParaRPr lang="ar-IQ"/>
          </a:p>
        </p:txBody>
      </p:sp>
    </p:spTree>
    <p:extLst>
      <p:ext uri="{BB962C8B-B14F-4D97-AF65-F5344CB8AC3E}">
        <p14:creationId xmlns:p14="http://schemas.microsoft.com/office/powerpoint/2010/main" val="2275538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BB0618-420D-43B8-A69C-C3B4CA45031D}" type="datetimeFigureOut">
              <a:rPr lang="ar-IQ" smtClean="0"/>
              <a:pPr/>
              <a:t>02/09/1440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0212A01-C9B6-4E26-AC7A-3A7F2CA4E543}" type="slidenum">
              <a:rPr lang="ar-IQ" smtClean="0"/>
              <a:pPr/>
              <a:t>‹#›</a:t>
            </a:fld>
            <a:endParaRPr lang="ar-IQ"/>
          </a:p>
        </p:txBody>
      </p:sp>
    </p:spTree>
    <p:extLst>
      <p:ext uri="{BB962C8B-B14F-4D97-AF65-F5344CB8AC3E}">
        <p14:creationId xmlns:p14="http://schemas.microsoft.com/office/powerpoint/2010/main" val="277048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2BB0618-420D-43B8-A69C-C3B4CA45031D}" type="datetimeFigureOut">
              <a:rPr lang="ar-IQ" smtClean="0"/>
              <a:pPr/>
              <a:t>02/09/1440</a:t>
            </a:fld>
            <a:endParaRPr lang="ar-IQ"/>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0212A01-C9B6-4E26-AC7A-3A7F2CA4E543}" type="slidenum">
              <a:rPr lang="ar-IQ" smtClean="0"/>
              <a:pPr/>
              <a:t>‹#›</a:t>
            </a:fld>
            <a:endParaRPr lang="ar-IQ"/>
          </a:p>
        </p:txBody>
      </p:sp>
    </p:spTree>
    <p:extLst>
      <p:ext uri="{BB962C8B-B14F-4D97-AF65-F5344CB8AC3E}">
        <p14:creationId xmlns:p14="http://schemas.microsoft.com/office/powerpoint/2010/main" val="357329889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thmar.habeeb.12@ucl.ac.uk" TargetMode="External"/><Relationship Id="rId2" Type="http://schemas.openxmlformats.org/officeDocument/2006/relationships/hyperlink" Target="mailto:athmar1978@yahoo.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en.wikipedia.org/wiki/Concentration_gradien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en.wikipedia.org/wiki/Willis_Rodney_Whitney" TargetMode="External"/><Relationship Id="rId2" Type="http://schemas.openxmlformats.org/officeDocument/2006/relationships/hyperlink" Target="http://en.wikipedia.org/wiki/Arthur_Amos_Noyes"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en.wikipedia.org/wiki/Equation"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7.png"/><Relationship Id="rId5" Type="http://schemas.openxmlformats.org/officeDocument/2006/relationships/image" Target="../media/image5.wmf"/><Relationship Id="rId4" Type="http://schemas.openxmlformats.org/officeDocument/2006/relationships/oleObject" Target="../embeddings/oleObject1.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0"/>
            <a:ext cx="7772400" cy="1829761"/>
          </a:xfrm>
        </p:spPr>
        <p:txBody>
          <a:bodyPr>
            <a:normAutofit/>
          </a:bodyPr>
          <a:lstStyle/>
          <a:p>
            <a:pPr algn="l"/>
            <a:r>
              <a:rPr lang="en-GB" sz="6000" dirty="0"/>
              <a:t>Dosage Form Design</a:t>
            </a:r>
            <a:endParaRPr lang="ar-IQ" sz="6000" dirty="0"/>
          </a:p>
        </p:txBody>
      </p:sp>
      <p:sp>
        <p:nvSpPr>
          <p:cNvPr id="3" name="Subtitle 2"/>
          <p:cNvSpPr>
            <a:spLocks noGrp="1"/>
          </p:cNvSpPr>
          <p:nvPr>
            <p:ph type="subTitle" idx="1"/>
          </p:nvPr>
        </p:nvSpPr>
        <p:spPr>
          <a:xfrm>
            <a:off x="251520" y="3853497"/>
            <a:ext cx="8640960" cy="3024336"/>
          </a:xfrm>
        </p:spPr>
        <p:txBody>
          <a:bodyPr>
            <a:normAutofit fontScale="77500" lnSpcReduction="20000"/>
          </a:bodyPr>
          <a:lstStyle/>
          <a:p>
            <a:pPr rtl="0"/>
            <a:r>
              <a:rPr lang="en-GB" sz="3800" dirty="0" smtClean="0">
                <a:solidFill>
                  <a:schemeClr val="tx1"/>
                </a:solidFill>
              </a:rPr>
              <a:t>Biopharmaceutical and Pharmacokinetic Considerations </a:t>
            </a:r>
          </a:p>
          <a:p>
            <a:pPr algn="l" rtl="0"/>
            <a:endParaRPr lang="en-GB" sz="3200" dirty="0">
              <a:solidFill>
                <a:schemeClr val="tx1"/>
              </a:solidFill>
            </a:endParaRPr>
          </a:p>
          <a:p>
            <a:pPr algn="l" rtl="0"/>
            <a:endParaRPr lang="en-GB" sz="3200" dirty="0" smtClean="0">
              <a:solidFill>
                <a:schemeClr val="tx1"/>
              </a:solidFill>
            </a:endParaRPr>
          </a:p>
          <a:p>
            <a:r>
              <a:rPr lang="en-US" altLang="en-US" sz="3200" dirty="0">
                <a:solidFill>
                  <a:schemeClr val="tx1"/>
                </a:solidFill>
              </a:rPr>
              <a:t>Dr. </a:t>
            </a:r>
            <a:r>
              <a:rPr lang="en-US" altLang="en-US" sz="3200" dirty="0" err="1">
                <a:solidFill>
                  <a:schemeClr val="tx1"/>
                </a:solidFill>
              </a:rPr>
              <a:t>Athmar</a:t>
            </a:r>
            <a:r>
              <a:rPr lang="en-US" altLang="en-US" sz="3200" dirty="0">
                <a:solidFill>
                  <a:schemeClr val="tx1"/>
                </a:solidFill>
              </a:rPr>
              <a:t> </a:t>
            </a:r>
            <a:r>
              <a:rPr lang="en-US" altLang="en-US" sz="3200" dirty="0" err="1">
                <a:solidFill>
                  <a:schemeClr val="tx1"/>
                </a:solidFill>
              </a:rPr>
              <a:t>Dhahir</a:t>
            </a:r>
            <a:r>
              <a:rPr lang="en-US" altLang="en-US" sz="3200" dirty="0">
                <a:solidFill>
                  <a:schemeClr val="tx1"/>
                </a:solidFill>
              </a:rPr>
              <a:t> </a:t>
            </a:r>
            <a:r>
              <a:rPr lang="en-US" altLang="en-US" sz="3200" dirty="0" err="1">
                <a:solidFill>
                  <a:schemeClr val="tx1"/>
                </a:solidFill>
              </a:rPr>
              <a:t>Habeeb</a:t>
            </a:r>
            <a:endParaRPr lang="en-US" altLang="en-US" sz="3200" dirty="0">
              <a:solidFill>
                <a:schemeClr val="tx1"/>
              </a:solidFill>
            </a:endParaRPr>
          </a:p>
          <a:p>
            <a:r>
              <a:rPr lang="en-US" altLang="en-US" sz="3200" dirty="0">
                <a:solidFill>
                  <a:schemeClr val="tx1"/>
                </a:solidFill>
              </a:rPr>
              <a:t>PhD in Industrial pharmacy and drug delivery</a:t>
            </a:r>
          </a:p>
          <a:p>
            <a:r>
              <a:rPr lang="en-US" altLang="en-US" sz="3200" dirty="0">
                <a:solidFill>
                  <a:schemeClr val="tx1"/>
                </a:solidFill>
                <a:hlinkClick r:id="rId2"/>
              </a:rPr>
              <a:t>athmar1978@yahoo.com</a:t>
            </a:r>
            <a:endParaRPr lang="en-US" altLang="en-US" sz="3200" dirty="0">
              <a:solidFill>
                <a:schemeClr val="tx1"/>
              </a:solidFill>
            </a:endParaRPr>
          </a:p>
          <a:p>
            <a:r>
              <a:rPr lang="en-US" altLang="en-US" sz="3200" u="sng" dirty="0">
                <a:solidFill>
                  <a:schemeClr val="tx1"/>
                </a:solidFill>
              </a:rPr>
              <a:t>a</a:t>
            </a:r>
            <a:r>
              <a:rPr lang="en-US" altLang="en-US" sz="3200" u="sng" dirty="0">
                <a:solidFill>
                  <a:schemeClr val="tx1"/>
                </a:solidFill>
                <a:hlinkClick r:id="rId3"/>
              </a:rPr>
              <a:t>th</a:t>
            </a:r>
            <a:r>
              <a:rPr lang="en-US" altLang="en-US" sz="3200" dirty="0">
                <a:solidFill>
                  <a:schemeClr val="tx1"/>
                </a:solidFill>
                <a:hlinkClick r:id="rId3"/>
              </a:rPr>
              <a:t>mar.habeeb.12@ucl.ac.uk</a:t>
            </a:r>
            <a:endParaRPr lang="en-US" altLang="en-US" sz="3200" dirty="0">
              <a:solidFill>
                <a:schemeClr val="tx1"/>
              </a:solidFill>
            </a:endParaRPr>
          </a:p>
          <a:p>
            <a:pPr algn="l" rtl="0"/>
            <a:endParaRPr lang="ar-IQ" sz="32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435280" cy="5975351"/>
          </a:xfrm>
        </p:spPr>
        <p:txBody>
          <a:bodyPr>
            <a:normAutofit lnSpcReduction="10000"/>
          </a:bodyPr>
          <a:lstStyle/>
          <a:p>
            <a:pPr algn="just"/>
            <a:r>
              <a:rPr lang="en-US" sz="3000" b="1" i="1" dirty="0" smtClean="0">
                <a:solidFill>
                  <a:srgbClr val="7030A0"/>
                </a:solidFill>
              </a:rPr>
              <a:t>Fick's first law of </a:t>
            </a:r>
            <a:r>
              <a:rPr lang="en-US" sz="3000" b="1" i="1" dirty="0" err="1" smtClean="0">
                <a:solidFill>
                  <a:srgbClr val="7030A0"/>
                </a:solidFill>
              </a:rPr>
              <a:t>absorbtion</a:t>
            </a:r>
            <a:r>
              <a:rPr lang="en-US" dirty="0" smtClean="0"/>
              <a:t>,</a:t>
            </a:r>
            <a:r>
              <a:rPr lang="en-GB" sz="2000" dirty="0"/>
              <a:t> </a:t>
            </a:r>
            <a:endParaRPr lang="en-GB" sz="2000" dirty="0" smtClean="0"/>
          </a:p>
          <a:p>
            <a:pPr algn="just"/>
            <a:r>
              <a:rPr lang="en-GB" sz="2000" dirty="0" smtClean="0"/>
              <a:t>Passive </a:t>
            </a:r>
            <a:r>
              <a:rPr lang="en-GB" sz="2000" dirty="0"/>
              <a:t>diffusion is described by Fick’s first law, which states that the rate of diffusion or transport across a membrane (</a:t>
            </a:r>
            <a:r>
              <a:rPr lang="en-GB" sz="2000" dirty="0" smtClean="0"/>
              <a:t>dc/</a:t>
            </a:r>
            <a:r>
              <a:rPr lang="en-GB" sz="2000" dirty="0" err="1" smtClean="0"/>
              <a:t>dt</a:t>
            </a:r>
            <a:r>
              <a:rPr lang="en-GB" sz="2000" dirty="0"/>
              <a:t>) is proportional to the difference in drug concentration on both sides of the </a:t>
            </a:r>
            <a:r>
              <a:rPr lang="en-GB" sz="2000" dirty="0" smtClean="0"/>
              <a:t>membrane</a:t>
            </a:r>
          </a:p>
          <a:p>
            <a:pPr algn="just"/>
            <a:r>
              <a:rPr lang="en-US" dirty="0" smtClean="0"/>
              <a:t> drug molecules diffuse from a region of high drug concentration to a region of low drug concentration.</a:t>
            </a:r>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r>
              <a:rPr lang="en-US" dirty="0" smtClean="0"/>
              <a:t>Where </a:t>
            </a:r>
            <a:r>
              <a:rPr lang="en-US" i="1" dirty="0" err="1" smtClean="0"/>
              <a:t>dQ</a:t>
            </a:r>
            <a:r>
              <a:rPr lang="en-US" dirty="0" smtClean="0"/>
              <a:t>/</a:t>
            </a:r>
            <a:r>
              <a:rPr lang="en-US" i="1" dirty="0" err="1" smtClean="0"/>
              <a:t>dt</a:t>
            </a:r>
            <a:r>
              <a:rPr lang="en-US" i="1" dirty="0" smtClean="0"/>
              <a:t> </a:t>
            </a:r>
            <a:r>
              <a:rPr lang="en-US" dirty="0" smtClean="0"/>
              <a:t>= rate of diffusion, </a:t>
            </a:r>
            <a:r>
              <a:rPr lang="en-US" i="1" dirty="0" smtClean="0"/>
              <a:t>D </a:t>
            </a:r>
            <a:r>
              <a:rPr lang="en-US" dirty="0" smtClean="0"/>
              <a:t>= diffusion coefficient,</a:t>
            </a:r>
          </a:p>
          <a:p>
            <a:pPr algn="just"/>
            <a:r>
              <a:rPr lang="en-US" dirty="0" smtClean="0"/>
              <a:t> </a:t>
            </a:r>
            <a:r>
              <a:rPr lang="en-US" i="1" dirty="0" smtClean="0"/>
              <a:t>K </a:t>
            </a:r>
            <a:r>
              <a:rPr lang="en-US" dirty="0" smtClean="0"/>
              <a:t>= lipid water partition coefficient </a:t>
            </a:r>
          </a:p>
          <a:p>
            <a:pPr algn="just"/>
            <a:r>
              <a:rPr lang="en-US" i="1" dirty="0" smtClean="0"/>
              <a:t>A </a:t>
            </a:r>
            <a:r>
              <a:rPr lang="en-US" dirty="0" smtClean="0"/>
              <a:t>= surface area of membrane; </a:t>
            </a:r>
          </a:p>
          <a:p>
            <a:pPr algn="just"/>
            <a:r>
              <a:rPr lang="en-US" i="1" dirty="0" smtClean="0"/>
              <a:t>h </a:t>
            </a:r>
            <a:r>
              <a:rPr lang="en-US" dirty="0" smtClean="0"/>
              <a:t>= membrane thickness, and </a:t>
            </a:r>
          </a:p>
          <a:p>
            <a:pPr algn="just"/>
            <a:r>
              <a:rPr lang="en-US" i="1" dirty="0" smtClean="0"/>
              <a:t>C</a:t>
            </a:r>
            <a:r>
              <a:rPr lang="en-US" baseline="-25000" dirty="0" smtClean="0"/>
              <a:t>GI</a:t>
            </a:r>
            <a:r>
              <a:rPr lang="en-US" dirty="0" smtClean="0"/>
              <a:t> – </a:t>
            </a:r>
            <a:r>
              <a:rPr lang="en-US" i="1" dirty="0" smtClean="0"/>
              <a:t>C </a:t>
            </a:r>
            <a:r>
              <a:rPr lang="en-US" baseline="-25000" dirty="0" smtClean="0"/>
              <a:t>p</a:t>
            </a:r>
            <a:r>
              <a:rPr lang="en-US" dirty="0" smtClean="0"/>
              <a:t> = difference between the concentrations of drug in the gastrointestinal tract and in the plasma.</a:t>
            </a:r>
          </a:p>
          <a:p>
            <a:pPr algn="just"/>
            <a:endParaRPr lang="en-US" dirty="0"/>
          </a:p>
        </p:txBody>
      </p:sp>
      <p:pic>
        <p:nvPicPr>
          <p:cNvPr id="4" name="Picture 3"/>
          <p:cNvPicPr/>
          <p:nvPr/>
        </p:nvPicPr>
        <p:blipFill>
          <a:blip r:embed="rId2"/>
          <a:srcRect/>
          <a:stretch>
            <a:fillRect/>
          </a:stretch>
        </p:blipFill>
        <p:spPr bwMode="auto">
          <a:xfrm>
            <a:off x="2483768" y="2492896"/>
            <a:ext cx="3429000" cy="1248936"/>
          </a:xfrm>
          <a:prstGeom prst="rect">
            <a:avLst/>
          </a:prstGeom>
          <a:noFill/>
          <a:ln w="9525">
            <a:noFill/>
            <a:miter lim="800000"/>
            <a:headEnd/>
            <a:tailEnd/>
          </a:ln>
        </p:spPr>
      </p:pic>
    </p:spTree>
    <p:extLst>
      <p:ext uri="{BB962C8B-B14F-4D97-AF65-F5344CB8AC3E}">
        <p14:creationId xmlns:p14="http://schemas.microsoft.com/office/powerpoint/2010/main" val="31333344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457200"/>
            <a:ext cx="8229600" cy="4525963"/>
          </a:xfrm>
        </p:spPr>
        <p:txBody>
          <a:bodyPr>
            <a:noAutofit/>
          </a:bodyPr>
          <a:lstStyle/>
          <a:p>
            <a:pPr algn="just"/>
            <a:r>
              <a:rPr lang="en-US" sz="2400" dirty="0" smtClean="0"/>
              <a:t>Because </a:t>
            </a:r>
            <a:r>
              <a:rPr lang="en-US" sz="2400" i="1" dirty="0" smtClean="0"/>
              <a:t>D</a:t>
            </a:r>
            <a:r>
              <a:rPr lang="en-US" sz="2400" dirty="0" smtClean="0"/>
              <a:t>, </a:t>
            </a:r>
            <a:r>
              <a:rPr lang="en-US" sz="2400" i="1" dirty="0" smtClean="0"/>
              <a:t>A</a:t>
            </a:r>
            <a:r>
              <a:rPr lang="en-US" sz="2400" dirty="0" smtClean="0"/>
              <a:t>, </a:t>
            </a:r>
            <a:r>
              <a:rPr lang="en-US" sz="2400" i="1" dirty="0" smtClean="0"/>
              <a:t>K</a:t>
            </a:r>
            <a:r>
              <a:rPr lang="en-US" sz="2400" dirty="0" smtClean="0"/>
              <a:t>, and </a:t>
            </a:r>
            <a:r>
              <a:rPr lang="en-US" sz="2400" i="1" dirty="0" smtClean="0"/>
              <a:t>h </a:t>
            </a:r>
            <a:r>
              <a:rPr lang="en-US" sz="2400" dirty="0" smtClean="0"/>
              <a:t>are </a:t>
            </a:r>
            <a:r>
              <a:rPr lang="en-US" sz="2400" dirty="0" smtClean="0">
                <a:solidFill>
                  <a:srgbClr val="FF0000"/>
                </a:solidFill>
              </a:rPr>
              <a:t>constants under usual conditions </a:t>
            </a:r>
            <a:r>
              <a:rPr lang="en-US" sz="2400" dirty="0" smtClean="0"/>
              <a:t>for absorption, a combined constant </a:t>
            </a:r>
            <a:r>
              <a:rPr lang="en-US" sz="2400" i="1" dirty="0" smtClean="0"/>
              <a:t>P </a:t>
            </a:r>
            <a:r>
              <a:rPr lang="en-US" sz="2400" dirty="0" smtClean="0"/>
              <a:t>or permeability coefficient may be defined.</a:t>
            </a:r>
          </a:p>
          <a:p>
            <a:pPr algn="just"/>
            <a:endParaRPr lang="en-US" sz="2400" dirty="0" smtClean="0"/>
          </a:p>
          <a:p>
            <a:pPr marL="0" indent="0" algn="just">
              <a:buNone/>
            </a:pPr>
            <a:endParaRPr lang="en-US" sz="2400" dirty="0"/>
          </a:p>
          <a:p>
            <a:pPr algn="just"/>
            <a:endParaRPr lang="en-US" sz="2400" dirty="0" smtClean="0"/>
          </a:p>
          <a:p>
            <a:pPr algn="just"/>
            <a:r>
              <a:rPr lang="en-US" sz="2400" dirty="0" smtClean="0"/>
              <a:t>drug concentration in plasma, </a:t>
            </a:r>
            <a:r>
              <a:rPr lang="en-US" sz="2400" b="1" i="1" dirty="0" smtClean="0">
                <a:solidFill>
                  <a:srgbClr val="FF0000"/>
                </a:solidFill>
              </a:rPr>
              <a:t>C </a:t>
            </a:r>
            <a:r>
              <a:rPr lang="en-US" sz="2400" b="1" dirty="0" smtClean="0">
                <a:solidFill>
                  <a:srgbClr val="FF0000"/>
                </a:solidFill>
              </a:rPr>
              <a:t>p,</a:t>
            </a:r>
            <a:r>
              <a:rPr lang="en-US" sz="2400" dirty="0" smtClean="0"/>
              <a:t> is extremely small compared to the drug concentration in the gastrointestinal tract, </a:t>
            </a:r>
            <a:r>
              <a:rPr lang="en-US" sz="2400" b="1" i="1" dirty="0" smtClean="0">
                <a:solidFill>
                  <a:srgbClr val="FF0000"/>
                </a:solidFill>
              </a:rPr>
              <a:t>C </a:t>
            </a:r>
            <a:r>
              <a:rPr lang="en-US" sz="2400" b="1" baseline="-25000" dirty="0" smtClean="0">
                <a:solidFill>
                  <a:srgbClr val="FF0000"/>
                </a:solidFill>
              </a:rPr>
              <a:t>GI</a:t>
            </a:r>
            <a:r>
              <a:rPr lang="en-US" sz="2400" b="1" dirty="0" smtClean="0">
                <a:solidFill>
                  <a:srgbClr val="FF0000"/>
                </a:solidFill>
              </a:rPr>
              <a:t>.</a:t>
            </a:r>
            <a:r>
              <a:rPr lang="en-GB" sz="2400" b="1" dirty="0">
                <a:solidFill>
                  <a:srgbClr val="FF0000"/>
                </a:solidFill>
              </a:rPr>
              <a:t> because</a:t>
            </a:r>
            <a:r>
              <a:rPr lang="en-GB" sz="2400" b="1" dirty="0"/>
              <a:t> </a:t>
            </a:r>
            <a:r>
              <a:rPr lang="en-GB" sz="2400" dirty="0"/>
              <a:t>of</a:t>
            </a:r>
            <a:r>
              <a:rPr lang="en-GB" sz="2400" b="1" dirty="0"/>
              <a:t> </a:t>
            </a:r>
            <a:r>
              <a:rPr lang="en-GB" sz="2400" dirty="0"/>
              <a:t>the rapid dilution of the drug in the blood and its subsequent distribution to the </a:t>
            </a:r>
            <a:r>
              <a:rPr lang="en-GB" sz="2400" dirty="0" smtClean="0"/>
              <a:t>tissues</a:t>
            </a:r>
          </a:p>
          <a:p>
            <a:pPr algn="just"/>
            <a:r>
              <a:rPr lang="en-GB" sz="2400" dirty="0" smtClean="0"/>
              <a:t>for </a:t>
            </a:r>
            <a:r>
              <a:rPr lang="en-GB" sz="2400" dirty="0"/>
              <a:t>practical purposes the </a:t>
            </a:r>
            <a:r>
              <a:rPr lang="en-GB" sz="2400" b="1" dirty="0">
                <a:solidFill>
                  <a:srgbClr val="FF0000"/>
                </a:solidFill>
              </a:rPr>
              <a:t>C</a:t>
            </a:r>
            <a:r>
              <a:rPr lang="en-GB" sz="2400" b="1" baseline="-25000" dirty="0">
                <a:solidFill>
                  <a:srgbClr val="FF0000"/>
                </a:solidFill>
              </a:rPr>
              <a:t>1</a:t>
            </a:r>
            <a:r>
              <a:rPr lang="en-GB" sz="2400" b="1" dirty="0">
                <a:solidFill>
                  <a:srgbClr val="FF0000"/>
                </a:solidFill>
              </a:rPr>
              <a:t>-C</a:t>
            </a:r>
            <a:r>
              <a:rPr lang="en-GB" sz="2400" b="1" baseline="-25000" dirty="0">
                <a:solidFill>
                  <a:srgbClr val="FF0000"/>
                </a:solidFill>
              </a:rPr>
              <a:t>2 </a:t>
            </a:r>
            <a:r>
              <a:rPr lang="en-GB" sz="2400" dirty="0"/>
              <a:t> may be taken simply as that of </a:t>
            </a:r>
            <a:r>
              <a:rPr lang="en-GB" sz="2400" b="1" dirty="0">
                <a:solidFill>
                  <a:srgbClr val="FF0000"/>
                </a:solidFill>
              </a:rPr>
              <a:t>C</a:t>
            </a:r>
            <a:r>
              <a:rPr lang="en-GB" sz="2400" b="1" baseline="-25000" dirty="0">
                <a:solidFill>
                  <a:srgbClr val="FF0000"/>
                </a:solidFill>
              </a:rPr>
              <a:t>1</a:t>
            </a:r>
            <a:r>
              <a:rPr lang="en-GB" sz="2400" dirty="0"/>
              <a:t> and the equation written in the standard form for a first-order rate equation</a:t>
            </a:r>
            <a:r>
              <a:rPr lang="en-US" sz="2400" dirty="0" smtClean="0"/>
              <a:t> If </a:t>
            </a:r>
            <a:r>
              <a:rPr lang="en-US" sz="2400" i="1" dirty="0" smtClean="0"/>
              <a:t>C </a:t>
            </a:r>
            <a:r>
              <a:rPr lang="en-US" sz="2400" dirty="0" smtClean="0"/>
              <a:t>p is negligible and </a:t>
            </a:r>
            <a:r>
              <a:rPr lang="en-US" sz="2400" i="1" dirty="0" smtClean="0"/>
              <a:t>P </a:t>
            </a:r>
            <a:r>
              <a:rPr lang="en-US" sz="2400" dirty="0" smtClean="0"/>
              <a:t>is substituted</a:t>
            </a:r>
            <a:endParaRPr lang="en-US" sz="2400" dirty="0"/>
          </a:p>
        </p:txBody>
      </p:sp>
      <p:pic>
        <p:nvPicPr>
          <p:cNvPr id="4" name="Picture 3"/>
          <p:cNvPicPr/>
          <p:nvPr/>
        </p:nvPicPr>
        <p:blipFill rotWithShape="1">
          <a:blip r:embed="rId2"/>
          <a:srcRect r="23490"/>
          <a:stretch/>
        </p:blipFill>
        <p:spPr bwMode="auto">
          <a:xfrm>
            <a:off x="2987825" y="1484784"/>
            <a:ext cx="3024336" cy="1104900"/>
          </a:xfrm>
          <a:prstGeom prst="rect">
            <a:avLst/>
          </a:prstGeom>
          <a:noFill/>
          <a:ln w="9525">
            <a:noFill/>
            <a:miter lim="800000"/>
            <a:headEnd/>
            <a:tailEnd/>
          </a:ln>
        </p:spPr>
      </p:pic>
      <p:pic>
        <p:nvPicPr>
          <p:cNvPr id="5" name="Picture 4"/>
          <p:cNvPicPr/>
          <p:nvPr/>
        </p:nvPicPr>
        <p:blipFill rotWithShape="1">
          <a:blip r:embed="rId3"/>
          <a:srcRect r="27903"/>
          <a:stretch/>
        </p:blipFill>
        <p:spPr bwMode="auto">
          <a:xfrm>
            <a:off x="2411761" y="5439247"/>
            <a:ext cx="2520280" cy="1143000"/>
          </a:xfrm>
          <a:prstGeom prst="rect">
            <a:avLst/>
          </a:prstGeom>
          <a:noFill/>
          <a:ln w="9525">
            <a:noFill/>
            <a:miter lim="800000"/>
            <a:headEnd/>
            <a:tailEnd/>
          </a:ln>
        </p:spPr>
      </p:pic>
    </p:spTree>
    <p:extLst>
      <p:ext uri="{BB962C8B-B14F-4D97-AF65-F5344CB8AC3E}">
        <p14:creationId xmlns:p14="http://schemas.microsoft.com/office/powerpoint/2010/main" val="12222461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92696"/>
            <a:ext cx="8229600" cy="5314595"/>
          </a:xfrm>
        </p:spPr>
        <p:txBody>
          <a:bodyPr>
            <a:noAutofit/>
          </a:bodyPr>
          <a:lstStyle/>
          <a:p>
            <a:pPr algn="just" rtl="0"/>
            <a:r>
              <a:rPr lang="en-GB" sz="2400" dirty="0" smtClean="0"/>
              <a:t>Because of the lipoid nature of the cell membrane, it is highly permeable to </a:t>
            </a:r>
            <a:r>
              <a:rPr lang="en-GB" sz="2400" u="sng" dirty="0" smtClean="0">
                <a:solidFill>
                  <a:srgbClr val="FF0000"/>
                </a:solidFill>
              </a:rPr>
              <a:t>lipid-soluble substa</a:t>
            </a:r>
            <a:r>
              <a:rPr lang="en-GB" sz="2400" u="sng" dirty="0" smtClean="0"/>
              <a:t>nces</a:t>
            </a:r>
            <a:r>
              <a:rPr lang="en-GB" sz="2400" dirty="0" smtClean="0"/>
              <a:t>. </a:t>
            </a:r>
          </a:p>
          <a:p>
            <a:pPr algn="just" rtl="0"/>
            <a:r>
              <a:rPr lang="en-GB" sz="2400" dirty="0" smtClean="0"/>
              <a:t>The rate of diffusion of a drug across the membrane depends not only on its concentration but also on the relative extent of its affinity for lipid and rejection of water (a </a:t>
            </a:r>
            <a:r>
              <a:rPr lang="en-GB" sz="2400" u="sng" dirty="0" smtClean="0"/>
              <a:t>high lipid partition coefficient</a:t>
            </a:r>
            <a:r>
              <a:rPr lang="en-GB" sz="2400" dirty="0" smtClean="0"/>
              <a:t>).</a:t>
            </a:r>
          </a:p>
          <a:p>
            <a:pPr algn="just" rtl="0"/>
            <a:r>
              <a:rPr lang="en-GB" sz="2400" dirty="0" smtClean="0"/>
              <a:t>The greater its affinity for lipid and the more hydrophobic it is, the faster will be its rate of penetration into the lipid-rich membrane. </a:t>
            </a:r>
          </a:p>
          <a:p>
            <a:pPr algn="just" rtl="0"/>
            <a:r>
              <a:rPr lang="en-GB" sz="2400" b="1" u="sng" dirty="0" err="1" smtClean="0">
                <a:solidFill>
                  <a:srgbClr val="FF0000"/>
                </a:solidFill>
              </a:rPr>
              <a:t>Erythromycine</a:t>
            </a:r>
            <a:r>
              <a:rPr lang="en-GB" sz="2400" b="1" u="sng" dirty="0" smtClean="0">
                <a:solidFill>
                  <a:srgbClr val="FF0000"/>
                </a:solidFill>
              </a:rPr>
              <a:t> base</a:t>
            </a:r>
            <a:r>
              <a:rPr lang="en-GB" sz="2400" dirty="0" smtClean="0"/>
              <a:t>, for example, possesses a higher partition coefficient than other erythromycin compounds, for example, </a:t>
            </a:r>
            <a:r>
              <a:rPr lang="en-GB" sz="2400" dirty="0" err="1" smtClean="0">
                <a:solidFill>
                  <a:srgbClr val="FF0000"/>
                </a:solidFill>
              </a:rPr>
              <a:t>ostolate</a:t>
            </a:r>
            <a:r>
              <a:rPr lang="en-GB" sz="2400" dirty="0" smtClean="0"/>
              <a:t> and </a:t>
            </a:r>
            <a:r>
              <a:rPr lang="en-GB" sz="2400" dirty="0" err="1" smtClean="0">
                <a:solidFill>
                  <a:srgbClr val="FF0000"/>
                </a:solidFill>
              </a:rPr>
              <a:t>gluceptate</a:t>
            </a:r>
            <a:r>
              <a:rPr lang="en-GB" sz="2400" dirty="0" smtClean="0"/>
              <a:t>. Consequently, </a:t>
            </a:r>
            <a:r>
              <a:rPr lang="en-GB" sz="2400" u="sng" dirty="0" smtClean="0"/>
              <a:t>the base is the preferred agent for topical treatment of acne where penetration into the skin is desired.</a:t>
            </a:r>
            <a:endParaRPr lang="ar-IQ" sz="24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9552" y="260648"/>
            <a:ext cx="8229600" cy="1143000"/>
          </a:xfrm>
        </p:spPr>
        <p:txBody>
          <a:bodyPr>
            <a:normAutofit/>
          </a:bodyPr>
          <a:lstStyle/>
          <a:p>
            <a:pPr rtl="0"/>
            <a:r>
              <a:rPr lang="en-GB" sz="3600" dirty="0" smtClean="0"/>
              <a:t>How are water and water-soluble substances pass biologic membrane?</a:t>
            </a:r>
            <a:endParaRPr lang="ar-IQ" dirty="0"/>
          </a:p>
        </p:txBody>
      </p:sp>
      <p:sp>
        <p:nvSpPr>
          <p:cNvPr id="2" name="Content Placeholder 1"/>
          <p:cNvSpPr>
            <a:spLocks noGrp="1"/>
          </p:cNvSpPr>
          <p:nvPr>
            <p:ph idx="1"/>
          </p:nvPr>
        </p:nvSpPr>
        <p:spPr>
          <a:xfrm>
            <a:off x="251520" y="1772816"/>
            <a:ext cx="8640959" cy="4353347"/>
          </a:xfrm>
        </p:spPr>
        <p:txBody>
          <a:bodyPr>
            <a:normAutofit/>
          </a:bodyPr>
          <a:lstStyle/>
          <a:p>
            <a:pPr algn="just" rtl="0"/>
            <a:r>
              <a:rPr lang="en-GB" sz="2400" dirty="0" smtClean="0"/>
              <a:t>Because biologic cells are also permeated by water and lipid-insoluble substances, it is thought that the membrane also contains </a:t>
            </a:r>
            <a:r>
              <a:rPr lang="en-GB" sz="2400" u="sng" dirty="0" smtClean="0"/>
              <a:t>water-filled pores or channels that permit the passage of these types of substances.</a:t>
            </a:r>
          </a:p>
          <a:p>
            <a:pPr algn="just" rtl="0"/>
            <a:r>
              <a:rPr lang="en-GB" sz="2400" dirty="0" smtClean="0"/>
              <a:t>As water-passes in bulk across a porous membrane, any dissolved solute with small enough molecules to traverse the pores passes in by </a:t>
            </a:r>
            <a:r>
              <a:rPr lang="en-GB" sz="2400" b="1" u="sng" dirty="0" smtClean="0"/>
              <a:t>filtration</a:t>
            </a:r>
            <a:r>
              <a:rPr lang="en-GB" sz="2400" u="sng" dirty="0" smtClean="0"/>
              <a:t>.</a:t>
            </a:r>
          </a:p>
          <a:p>
            <a:pPr algn="just" rtl="0"/>
            <a:r>
              <a:rPr lang="en-GB" sz="2400" dirty="0" smtClean="0"/>
              <a:t>Aqueous pores vary in size from membrane to membrane and thus in their individual permeability characteristics for certain drugs and other substances. </a:t>
            </a:r>
            <a:endParaRPr lang="ar-IQ"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624078" indent="-514350">
              <a:buFont typeface="+mj-lt"/>
              <a:buAutoNum type="arabicPeriod"/>
            </a:pPr>
            <a:r>
              <a:rPr lang="en-US" sz="3200" dirty="0" smtClean="0">
                <a:latin typeface="Times New Roman" pitchFamily="18" charset="0"/>
                <a:cs typeface="Times New Roman" pitchFamily="18" charset="0"/>
              </a:rPr>
              <a:t>From high to low concentration</a:t>
            </a:r>
          </a:p>
          <a:p>
            <a:pPr marL="624078" indent="-514350">
              <a:buFont typeface="+mj-lt"/>
              <a:buAutoNum type="arabicPeriod"/>
            </a:pPr>
            <a:r>
              <a:rPr lang="en-US" sz="3200" dirty="0" smtClean="0"/>
              <a:t>Need </a:t>
            </a:r>
            <a:r>
              <a:rPr lang="en-US" sz="3200" b="1" dirty="0" smtClean="0"/>
              <a:t>Carrier</a:t>
            </a:r>
            <a:r>
              <a:rPr lang="en-US" sz="3200" dirty="0" smtClean="0"/>
              <a:t> in the membrane combines reversibly with the substrate molecule outside the cell membrane</a:t>
            </a:r>
          </a:p>
          <a:p>
            <a:pPr marL="624078" indent="-514350">
              <a:buFont typeface="+mj-lt"/>
              <a:buAutoNum type="arabicPeriod"/>
            </a:pPr>
            <a:r>
              <a:rPr lang="en-US" sz="3200" dirty="0" smtClean="0"/>
              <a:t>No need for energy.</a:t>
            </a:r>
          </a:p>
          <a:p>
            <a:pPr marL="624078" indent="-514350">
              <a:buFont typeface="+mj-lt"/>
              <a:buAutoNum type="arabicPeriod"/>
            </a:pPr>
            <a:r>
              <a:rPr lang="en-US" sz="3200" dirty="0" smtClean="0"/>
              <a:t>specific molecular configuration</a:t>
            </a:r>
          </a:p>
          <a:p>
            <a:pPr marL="624078" indent="-514350">
              <a:buFont typeface="+mj-lt"/>
              <a:buAutoNum type="arabicPeriod"/>
            </a:pPr>
            <a:r>
              <a:rPr lang="en-US" sz="3200" dirty="0" smtClean="0"/>
              <a:t>Limited number of carrier</a:t>
            </a:r>
            <a:endParaRPr lang="ar-IQ" sz="3200" dirty="0" smtClean="0"/>
          </a:p>
          <a:p>
            <a:pPr marL="624078" indent="-514350">
              <a:buFont typeface="+mj-lt"/>
              <a:buAutoNum type="arabicPeriod"/>
            </a:pPr>
            <a:r>
              <a:rPr lang="en-GB" sz="3200" b="1" u="sng" dirty="0">
                <a:solidFill>
                  <a:srgbClr val="FF0000"/>
                </a:solidFill>
              </a:rPr>
              <a:t>(ex B12 transport)</a:t>
            </a:r>
            <a:endParaRPr lang="en-US" sz="3200" dirty="0" smtClean="0"/>
          </a:p>
          <a:p>
            <a:endParaRPr lang="en-US" sz="3200" dirty="0"/>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2-Facilitated Passive Diffusion:</a:t>
            </a:r>
            <a:r>
              <a:rPr lang="en-US" i="1"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Dr. Shaimaa</a:t>
            </a:r>
            <a:endParaRPr lang="en-US"/>
          </a:p>
        </p:txBody>
      </p:sp>
    </p:spTree>
    <p:extLst>
      <p:ext uri="{BB962C8B-B14F-4D97-AF65-F5344CB8AC3E}">
        <p14:creationId xmlns:p14="http://schemas.microsoft.com/office/powerpoint/2010/main" val="3579520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68960"/>
            <a:ext cx="8229600" cy="3298371"/>
          </a:xfrm>
        </p:spPr>
        <p:txBody>
          <a:bodyPr>
            <a:noAutofit/>
          </a:bodyPr>
          <a:lstStyle/>
          <a:p>
            <a:pPr marL="624078" indent="-514350">
              <a:buFont typeface="+mj-lt"/>
              <a:buAutoNum type="arabicPeriod"/>
            </a:pPr>
            <a:r>
              <a:rPr lang="en-US" sz="2400" dirty="0" smtClean="0">
                <a:latin typeface="Times New Roman" pitchFamily="18" charset="0"/>
                <a:cs typeface="Times New Roman" pitchFamily="18" charset="0"/>
                <a:hlinkClick r:id="rId2" tooltip="Concentration gradient"/>
              </a:rPr>
              <a:t>A</a:t>
            </a:r>
            <a:r>
              <a:rPr lang="en-US" sz="2400" dirty="0" smtClean="0">
                <a:latin typeface="Times New Roman" pitchFamily="18" charset="0"/>
                <a:cs typeface="Times New Roman" pitchFamily="18" charset="0"/>
              </a:rPr>
              <a:t>gainst </a:t>
            </a:r>
            <a:r>
              <a:rPr lang="en-US" sz="2400" u="sng" dirty="0" smtClean="0">
                <a:latin typeface="Times New Roman" pitchFamily="18" charset="0"/>
                <a:cs typeface="Times New Roman" pitchFamily="18" charset="0"/>
                <a:hlinkClick r:id="rId2" tooltip="Concentration gradient"/>
              </a:rPr>
              <a:t>concentration gradient</a:t>
            </a:r>
            <a:r>
              <a:rPr lang="en-US" sz="2400" dirty="0" smtClean="0">
                <a:latin typeface="Times New Roman" pitchFamily="18" charset="0"/>
                <a:cs typeface="Times New Roman" pitchFamily="18" charset="0"/>
              </a:rPr>
              <a:t>. </a:t>
            </a:r>
          </a:p>
          <a:p>
            <a:pPr marL="624078" indent="-514350">
              <a:buFont typeface="+mj-lt"/>
              <a:buAutoNum type="arabicPeriod"/>
            </a:pPr>
            <a:r>
              <a:rPr lang="en-US" sz="2400" dirty="0" smtClean="0">
                <a:latin typeface="Times New Roman" pitchFamily="18" charset="0"/>
                <a:cs typeface="Times New Roman" pitchFamily="18" charset="0"/>
              </a:rPr>
              <a:t>selective, </a:t>
            </a:r>
          </a:p>
          <a:p>
            <a:pPr marL="624078" indent="-514350">
              <a:buFont typeface="+mj-lt"/>
              <a:buAutoNum type="arabicPeriod"/>
            </a:pPr>
            <a:r>
              <a:rPr lang="en-US" sz="2400" dirty="0" smtClean="0">
                <a:latin typeface="Times New Roman" pitchFamily="18" charset="0"/>
                <a:cs typeface="Times New Roman" pitchFamily="18" charset="0"/>
              </a:rPr>
              <a:t>requires energy </a:t>
            </a:r>
          </a:p>
          <a:p>
            <a:pPr marL="624078" indent="-514350">
              <a:buFont typeface="+mj-lt"/>
              <a:buAutoNum type="arabicPeriod"/>
            </a:pPr>
            <a:r>
              <a:rPr lang="en-US" sz="2400" dirty="0" smtClean="0">
                <a:latin typeface="Times New Roman" pitchFamily="18" charset="0"/>
                <a:cs typeface="Times New Roman" pitchFamily="18" charset="0"/>
              </a:rPr>
              <a:t>limited to drugs structurally similar to endogenous substances (</a:t>
            </a:r>
            <a:r>
              <a:rPr lang="en-US" sz="2400" dirty="0" err="1" smtClean="0">
                <a:latin typeface="Times New Roman" pitchFamily="18" charset="0"/>
                <a:cs typeface="Times New Roman" pitchFamily="18" charset="0"/>
              </a:rPr>
              <a:t>eg</a:t>
            </a:r>
            <a:r>
              <a:rPr lang="en-US" sz="2400" dirty="0" smtClean="0">
                <a:latin typeface="Times New Roman" pitchFamily="18" charset="0"/>
                <a:cs typeface="Times New Roman" pitchFamily="18" charset="0"/>
              </a:rPr>
              <a:t>, ions, vitamins, sugars, amino acids). </a:t>
            </a:r>
          </a:p>
          <a:p>
            <a:pPr marL="624078" indent="-514350">
              <a:buFont typeface="+mj-lt"/>
              <a:buAutoNum type="arabicPeriod"/>
            </a:pPr>
            <a:r>
              <a:rPr lang="en-US" sz="2400" dirty="0" smtClean="0">
                <a:latin typeface="Times New Roman" pitchFamily="18" charset="0"/>
                <a:cs typeface="Times New Roman" pitchFamily="18" charset="0"/>
              </a:rPr>
              <a:t>These drugs are usually </a:t>
            </a:r>
            <a:r>
              <a:rPr lang="en-US" sz="2400" b="1" dirty="0" smtClean="0">
                <a:latin typeface="Times New Roman" pitchFamily="18" charset="0"/>
                <a:cs typeface="Times New Roman" pitchFamily="18" charset="0"/>
              </a:rPr>
              <a:t>absorbed from specific sites in the small intestine</a:t>
            </a:r>
            <a:r>
              <a:rPr lang="en-US"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p:txBody>
      </p:sp>
      <p:sp>
        <p:nvSpPr>
          <p:cNvPr id="2" name="Title 1"/>
          <p:cNvSpPr>
            <a:spLocks noGrp="1"/>
          </p:cNvSpPr>
          <p:nvPr>
            <p:ph type="title"/>
          </p:nvPr>
        </p:nvSpPr>
        <p:spPr>
          <a:xfrm>
            <a:off x="490964" y="1124744"/>
            <a:ext cx="7886700" cy="1325563"/>
          </a:xfrm>
        </p:spPr>
        <p:txBody>
          <a:bodyPr>
            <a:noAutofit/>
          </a:bodyPr>
          <a:lstStyle/>
          <a:p>
            <a:pPr marL="742950" indent="-742950"/>
            <a:r>
              <a:rPr lang="en-US" sz="3200" dirty="0" smtClean="0">
                <a:solidFill>
                  <a:srgbClr val="FF0000"/>
                </a:solidFill>
                <a:latin typeface="Times New Roman" pitchFamily="18" charset="0"/>
                <a:cs typeface="Times New Roman" pitchFamily="18" charset="0"/>
              </a:rPr>
              <a:t>3-Active Transport</a:t>
            </a:r>
            <a:r>
              <a:rPr lang="en-US" sz="3200" dirty="0" smtClean="0">
                <a:solidFill>
                  <a:srgbClr val="FF0000"/>
                </a:solidFill>
              </a:rPr>
              <a:t>: </a:t>
            </a:r>
            <a:r>
              <a:rPr lang="ar-IQ" sz="3200" dirty="0" smtClean="0">
                <a:solidFill>
                  <a:srgbClr val="FF0000"/>
                </a:solidFill>
              </a:rPr>
              <a:t/>
            </a:r>
            <a:br>
              <a:rPr lang="ar-IQ" sz="3200" dirty="0" smtClean="0">
                <a:solidFill>
                  <a:srgbClr val="FF0000"/>
                </a:solidFill>
              </a:rPr>
            </a:br>
            <a:r>
              <a:rPr lang="ar-IQ" sz="3200" dirty="0" smtClean="0">
                <a:solidFill>
                  <a:srgbClr val="FF0000"/>
                </a:solidFill>
              </a:rPr>
              <a:t/>
            </a:r>
            <a:br>
              <a:rPr lang="ar-IQ" sz="3200" dirty="0" smtClean="0">
                <a:solidFill>
                  <a:srgbClr val="FF0000"/>
                </a:solidFill>
              </a:rPr>
            </a:br>
            <a:r>
              <a:rPr lang="en-GB" sz="2400" dirty="0"/>
              <a:t>This type of transfer seems to account for substances, many naturally occurring as amino acids and glucose, that are </a:t>
            </a:r>
            <a:r>
              <a:rPr lang="en-GB" sz="2400" u="sng" dirty="0"/>
              <a:t>too lipid insoluble to dissolve in boundary and too large to flow or filter through the pores. </a:t>
            </a:r>
            <a:br>
              <a:rPr lang="en-GB" sz="2400" u="sng" dirty="0"/>
            </a:br>
            <a:endParaRPr lang="en-US" sz="2400" dirty="0">
              <a:solidFill>
                <a:srgbClr val="FF0000"/>
              </a:solidFill>
            </a:endParaRPr>
          </a:p>
        </p:txBody>
      </p:sp>
    </p:spTree>
    <p:extLst>
      <p:ext uri="{BB962C8B-B14F-4D97-AF65-F5344CB8AC3E}">
        <p14:creationId xmlns:p14="http://schemas.microsoft.com/office/powerpoint/2010/main" val="38943884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5536" y="188640"/>
            <a:ext cx="8229600" cy="682336"/>
          </a:xfrm>
        </p:spPr>
        <p:txBody>
          <a:bodyPr>
            <a:normAutofit/>
          </a:bodyPr>
          <a:lstStyle/>
          <a:p>
            <a:r>
              <a:rPr lang="en-GB" dirty="0" smtClean="0"/>
              <a:t>Specialized Transport Mechanisms</a:t>
            </a:r>
            <a:endParaRPr lang="ar-IQ" dirty="0"/>
          </a:p>
        </p:txBody>
      </p:sp>
      <p:sp>
        <p:nvSpPr>
          <p:cNvPr id="2" name="Content Placeholder 1"/>
          <p:cNvSpPr>
            <a:spLocks noGrp="1"/>
          </p:cNvSpPr>
          <p:nvPr>
            <p:ph idx="1"/>
          </p:nvPr>
        </p:nvSpPr>
        <p:spPr>
          <a:xfrm>
            <a:off x="251520" y="908720"/>
            <a:ext cx="8712967" cy="5544616"/>
          </a:xfrm>
        </p:spPr>
        <p:txBody>
          <a:bodyPr>
            <a:noAutofit/>
          </a:bodyPr>
          <a:lstStyle/>
          <a:p>
            <a:pPr algn="just" rtl="0"/>
            <a:r>
              <a:rPr lang="en-GB" sz="2400" dirty="0" smtClean="0"/>
              <a:t>This type of transport is thought to involve membrane components that may be enzymes or some other type of agent capable of forming a complex with the drug (or other agent) at the surface membrane.</a:t>
            </a:r>
          </a:p>
          <a:p>
            <a:pPr algn="just" rtl="0"/>
            <a:r>
              <a:rPr lang="en-GB" sz="2400" dirty="0" smtClean="0"/>
              <a:t>The complex moves across the membrane, where the drug is released, with the carrier returning to the original surface.</a:t>
            </a:r>
            <a:endParaRPr lang="en-GB" sz="2400" dirty="0"/>
          </a:p>
          <a:p>
            <a:pPr algn="just">
              <a:buNone/>
            </a:pPr>
            <a:r>
              <a:rPr lang="en-US" sz="2400" dirty="0" smtClean="0">
                <a:solidFill>
                  <a:srgbClr val="C00000"/>
                </a:solidFill>
                <a:latin typeface="Times New Roman" pitchFamily="18" charset="0"/>
                <a:cs typeface="Times New Roman" pitchFamily="18" charset="0"/>
              </a:rPr>
              <a:t>Many body nutrients, such as </a:t>
            </a:r>
            <a:r>
              <a:rPr lang="en-US" sz="2400" b="1" dirty="0" smtClean="0">
                <a:solidFill>
                  <a:srgbClr val="C00000"/>
                </a:solidFill>
                <a:latin typeface="Times New Roman" pitchFamily="18" charset="0"/>
                <a:cs typeface="Times New Roman" pitchFamily="18" charset="0"/>
              </a:rPr>
              <a:t>sugars</a:t>
            </a:r>
            <a:r>
              <a:rPr lang="en-US" sz="2400" dirty="0" smtClean="0">
                <a:solidFill>
                  <a:srgbClr val="C00000"/>
                </a:solidFill>
                <a:latin typeface="Times New Roman" pitchFamily="18" charset="0"/>
                <a:cs typeface="Times New Roman" pitchFamily="18" charset="0"/>
              </a:rPr>
              <a:t> and </a:t>
            </a:r>
            <a:r>
              <a:rPr lang="en-US" sz="2400" b="1" dirty="0" smtClean="0">
                <a:solidFill>
                  <a:srgbClr val="C00000"/>
                </a:solidFill>
                <a:latin typeface="Times New Roman" pitchFamily="18" charset="0"/>
                <a:cs typeface="Times New Roman" pitchFamily="18" charset="0"/>
              </a:rPr>
              <a:t>amino acids</a:t>
            </a:r>
            <a:r>
              <a:rPr lang="en-US" sz="2400" dirty="0" smtClean="0">
                <a:solidFill>
                  <a:srgbClr val="C00000"/>
                </a:solidFill>
                <a:latin typeface="Times New Roman" pitchFamily="18" charset="0"/>
                <a:cs typeface="Times New Roman" pitchFamily="18" charset="0"/>
              </a:rPr>
              <a:t>, are transported across the membranes of the gastrointestinal tract by </a:t>
            </a:r>
            <a:r>
              <a:rPr lang="en-US" sz="2400" b="1" dirty="0" smtClean="0">
                <a:solidFill>
                  <a:srgbClr val="C00000"/>
                </a:solidFill>
                <a:latin typeface="Times New Roman" pitchFamily="18" charset="0"/>
                <a:cs typeface="Times New Roman" pitchFamily="18" charset="0"/>
              </a:rPr>
              <a:t>carrier </a:t>
            </a:r>
            <a:r>
              <a:rPr lang="en-US" sz="2400" dirty="0" smtClean="0">
                <a:solidFill>
                  <a:srgbClr val="C00000"/>
                </a:solidFill>
                <a:latin typeface="Times New Roman" pitchFamily="18" charset="0"/>
                <a:cs typeface="Times New Roman" pitchFamily="18" charset="0"/>
              </a:rPr>
              <a:t>processes. </a:t>
            </a:r>
          </a:p>
          <a:p>
            <a:pPr algn="just">
              <a:buNone/>
            </a:pPr>
            <a:r>
              <a:rPr lang="en-US" sz="2400" dirty="0" smtClean="0">
                <a:solidFill>
                  <a:srgbClr val="C00000"/>
                </a:solidFill>
                <a:latin typeface="Times New Roman" pitchFamily="18" charset="0"/>
                <a:cs typeface="Times New Roman" pitchFamily="18" charset="0"/>
              </a:rPr>
              <a:t>Certain </a:t>
            </a:r>
            <a:r>
              <a:rPr lang="en-US" sz="2400" b="1" dirty="0" smtClean="0">
                <a:solidFill>
                  <a:srgbClr val="C00000"/>
                </a:solidFill>
                <a:latin typeface="Times New Roman" pitchFamily="18" charset="0"/>
                <a:cs typeface="Times New Roman" pitchFamily="18" charset="0"/>
              </a:rPr>
              <a:t>vitamins</a:t>
            </a:r>
            <a:r>
              <a:rPr lang="en-US" sz="2400" dirty="0" smtClean="0">
                <a:solidFill>
                  <a:srgbClr val="C00000"/>
                </a:solidFill>
                <a:latin typeface="Times New Roman" pitchFamily="18" charset="0"/>
                <a:cs typeface="Times New Roman" pitchFamily="18" charset="0"/>
              </a:rPr>
              <a:t>, such as </a:t>
            </a:r>
            <a:r>
              <a:rPr lang="en-US" sz="2400" b="1" dirty="0" smtClean="0">
                <a:solidFill>
                  <a:srgbClr val="C00000"/>
                </a:solidFill>
                <a:latin typeface="Times New Roman" pitchFamily="18" charset="0"/>
                <a:cs typeface="Times New Roman" pitchFamily="18" charset="0"/>
              </a:rPr>
              <a:t>thiamine, niacin, riboflavin, and pyridoxine</a:t>
            </a:r>
            <a:r>
              <a:rPr lang="en-US" sz="2400" dirty="0" smtClean="0">
                <a:solidFill>
                  <a:srgbClr val="C00000"/>
                </a:solidFill>
                <a:latin typeface="Times New Roman" pitchFamily="18" charset="0"/>
                <a:cs typeface="Times New Roman" pitchFamily="18" charset="0"/>
              </a:rPr>
              <a:t>, and drug substances, such as </a:t>
            </a:r>
            <a:r>
              <a:rPr lang="en-US" sz="2400" b="1" dirty="0" smtClean="0">
                <a:solidFill>
                  <a:srgbClr val="C00000"/>
                </a:solidFill>
                <a:latin typeface="Times New Roman" pitchFamily="18" charset="0"/>
                <a:cs typeface="Times New Roman" pitchFamily="18" charset="0"/>
              </a:rPr>
              <a:t>methyldopa</a:t>
            </a:r>
            <a:r>
              <a:rPr lang="en-US" sz="2400" dirty="0" smtClean="0">
                <a:solidFill>
                  <a:srgbClr val="C00000"/>
                </a:solidFill>
                <a:latin typeface="Times New Roman" pitchFamily="18" charset="0"/>
                <a:cs typeface="Times New Roman" pitchFamily="18" charset="0"/>
              </a:rPr>
              <a:t>  and </a:t>
            </a:r>
            <a:r>
              <a:rPr lang="en-US" sz="2400" b="1" dirty="0" smtClean="0">
                <a:solidFill>
                  <a:srgbClr val="C00000"/>
                </a:solidFill>
                <a:latin typeface="Times New Roman" pitchFamily="18" charset="0"/>
                <a:cs typeface="Times New Roman" pitchFamily="18" charset="0"/>
              </a:rPr>
              <a:t>5-fluorouracil</a:t>
            </a:r>
            <a:r>
              <a:rPr lang="en-US" sz="2400" dirty="0" smtClean="0">
                <a:solidFill>
                  <a:srgbClr val="C00000"/>
                </a:solidFill>
                <a:latin typeface="Times New Roman" pitchFamily="18" charset="0"/>
                <a:cs typeface="Times New Roman" pitchFamily="18" charset="0"/>
              </a:rPr>
              <a:t>, require </a:t>
            </a:r>
            <a:r>
              <a:rPr lang="en-US" sz="2400" b="1" dirty="0" smtClean="0">
                <a:solidFill>
                  <a:srgbClr val="C00000"/>
                </a:solidFill>
                <a:latin typeface="Times New Roman" pitchFamily="18" charset="0"/>
                <a:cs typeface="Times New Roman" pitchFamily="18" charset="0"/>
              </a:rPr>
              <a:t>active transport </a:t>
            </a:r>
            <a:r>
              <a:rPr lang="en-US" sz="2400" dirty="0" smtClean="0">
                <a:solidFill>
                  <a:srgbClr val="C00000"/>
                </a:solidFill>
                <a:latin typeface="Times New Roman" pitchFamily="18" charset="0"/>
                <a:cs typeface="Times New Roman" pitchFamily="18" charset="0"/>
              </a:rPr>
              <a:t>mechanisms for their absorption.</a:t>
            </a:r>
          </a:p>
          <a:p>
            <a:pPr marL="0" indent="0" algn="just" rtl="0">
              <a:buNone/>
            </a:pPr>
            <a:endParaRPr lang="ar-IQ"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Autofit/>
          </a:bodyPr>
          <a:lstStyle/>
          <a:p>
            <a:pPr rtl="0"/>
            <a:r>
              <a:rPr lang="en-GB" sz="2800" b="0" dirty="0" smtClean="0"/>
              <a:t>What is the difference between Specialized transport and passive transfer </a:t>
            </a:r>
            <a:endParaRPr lang="ar-IQ" sz="2800" b="0" dirty="0"/>
          </a:p>
        </p:txBody>
      </p:sp>
      <p:sp>
        <p:nvSpPr>
          <p:cNvPr id="3" name="Content Placeholder 2"/>
          <p:cNvSpPr>
            <a:spLocks noGrp="1"/>
          </p:cNvSpPr>
          <p:nvPr>
            <p:ph idx="1"/>
          </p:nvPr>
        </p:nvSpPr>
        <p:spPr>
          <a:xfrm>
            <a:off x="251520" y="1556792"/>
            <a:ext cx="8640959" cy="4569371"/>
          </a:xfrm>
        </p:spPr>
        <p:txBody>
          <a:bodyPr>
            <a:normAutofit/>
          </a:bodyPr>
          <a:lstStyle/>
          <a:p>
            <a:pPr algn="just" rtl="0"/>
            <a:r>
              <a:rPr lang="en-GB" dirty="0" smtClean="0"/>
              <a:t>Specialized transport may be differentiated from passive transfer in that </a:t>
            </a:r>
          </a:p>
          <a:p>
            <a:pPr marL="624078" indent="-514350" algn="just" rtl="0">
              <a:buFont typeface="+mj-lt"/>
              <a:buAutoNum type="arabicPeriod"/>
            </a:pPr>
            <a:r>
              <a:rPr lang="en-GB" dirty="0" smtClean="0"/>
              <a:t>the former process may become saturated as the amount of carrier for a given substance becomes completely bound with that substance, resulting in a delay in transport.</a:t>
            </a:r>
          </a:p>
          <a:p>
            <a:pPr marL="624078" indent="-514350" algn="just" rtl="0">
              <a:buFont typeface="+mj-lt"/>
              <a:buAutoNum type="arabicPeriod"/>
            </a:pPr>
            <a:r>
              <a:rPr lang="en-GB" dirty="0" smtClean="0"/>
              <a:t>Other features of specialized transport include the specificity by a carrier for a particular type of chemical structure, so that if two substances are transported by the same mechanism or carrier, one will competitively inhibit the transport of the other.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rtl="0"/>
            <a:r>
              <a:rPr lang="en-GB" dirty="0" smtClean="0"/>
              <a:t>Dissolution and drug absorption</a:t>
            </a:r>
            <a:endParaRPr lang="ar-IQ" dirty="0"/>
          </a:p>
        </p:txBody>
      </p:sp>
      <p:sp>
        <p:nvSpPr>
          <p:cNvPr id="2" name="Content Placeholder 1"/>
          <p:cNvSpPr>
            <a:spLocks noGrp="1"/>
          </p:cNvSpPr>
          <p:nvPr>
            <p:ph idx="1"/>
          </p:nvPr>
        </p:nvSpPr>
        <p:spPr>
          <a:xfrm>
            <a:off x="251520" y="1844824"/>
            <a:ext cx="8640959" cy="4176464"/>
          </a:xfrm>
        </p:spPr>
        <p:txBody>
          <a:bodyPr>
            <a:normAutofit/>
          </a:bodyPr>
          <a:lstStyle/>
          <a:p>
            <a:pPr algn="just" rtl="0"/>
            <a:r>
              <a:rPr lang="en-GB" sz="2400" dirty="0" smtClean="0"/>
              <a:t>Dissolution is the process by which a drug particle dissolves.</a:t>
            </a:r>
          </a:p>
          <a:p>
            <a:pPr algn="just" rtl="0"/>
            <a:r>
              <a:rPr lang="en-GB" sz="2400" dirty="0" smtClean="0"/>
              <a:t>When the solubility of a drug depends on either an acidic or basic medium, the drug dissolves in the stomach or intestines respectively.</a:t>
            </a:r>
          </a:p>
          <a:p>
            <a:pPr algn="just" rtl="0"/>
            <a:r>
              <a:rPr lang="en-GB" sz="2400" u="sng" dirty="0" smtClean="0"/>
              <a:t>Diffusion layer </a:t>
            </a:r>
            <a:r>
              <a:rPr lang="en-GB" sz="2400" dirty="0" smtClean="0"/>
              <a:t>is a saturated layer creating from the dissolution of the drug molecules on the surface before entering into solution.</a:t>
            </a:r>
          </a:p>
          <a:p>
            <a:pPr algn="just" rtl="0"/>
            <a:r>
              <a:rPr lang="en-GB" sz="2400" dirty="0" smtClean="0"/>
              <a:t>From this diffusion layer the drug molecules pass throughout the dissolving fluid and make contact with the biologic membrane, and absorption goes on. </a:t>
            </a:r>
            <a:endParaRPr lang="ar-IQ"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052736"/>
            <a:ext cx="8435280" cy="5386603"/>
          </a:xfrm>
        </p:spPr>
        <p:txBody>
          <a:bodyPr>
            <a:normAutofit/>
          </a:bodyPr>
          <a:lstStyle/>
          <a:p>
            <a:pPr marL="624078" indent="-514350" algn="just" rtl="0">
              <a:buFont typeface="+mj-lt"/>
              <a:buAutoNum type="arabicPeriod"/>
            </a:pPr>
            <a:r>
              <a:rPr lang="en-GB" sz="2800" dirty="0" smtClean="0"/>
              <a:t>If the dissolution of a given drug particle is rapid or if the drug is administered as a solution and remain present in the body as such, the rate at which the drug becomes absorbed depends on </a:t>
            </a:r>
            <a:r>
              <a:rPr lang="en-GB" sz="2800" u="sng" dirty="0" smtClean="0"/>
              <a:t>its ability to traverse the membrane barrier.</a:t>
            </a:r>
          </a:p>
          <a:p>
            <a:pPr marL="624078" indent="-514350" algn="just" rtl="0">
              <a:buFont typeface="+mj-lt"/>
              <a:buAutoNum type="arabicPeriod"/>
            </a:pPr>
            <a:r>
              <a:rPr lang="en-GB" sz="2800" dirty="0" smtClean="0"/>
              <a:t>If the rate of dissolution for a drug particle is </a:t>
            </a:r>
            <a:r>
              <a:rPr lang="en-GB" sz="2800" u="sng" dirty="0" smtClean="0"/>
              <a:t>slow</a:t>
            </a:r>
            <a:r>
              <a:rPr lang="en-GB" sz="2800" dirty="0" smtClean="0"/>
              <a:t> because of the physicochemical characteristics of the drug substance or the dosage form, </a:t>
            </a:r>
            <a:r>
              <a:rPr lang="en-GB" sz="2800" u="sng" dirty="0" smtClean="0"/>
              <a:t>dissolution itself is a rate limiting step in absorption. </a:t>
            </a:r>
            <a:endParaRPr lang="ar-IQ" sz="2800" u="sng"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4000" b="0" dirty="0" smtClean="0">
                <a:effectLst/>
              </a:rPr>
              <a:t>Biological response of drug</a:t>
            </a:r>
            <a:endParaRPr lang="ar-IQ" sz="4000" b="0" dirty="0">
              <a:effectLst/>
            </a:endParaRPr>
          </a:p>
        </p:txBody>
      </p:sp>
      <p:sp>
        <p:nvSpPr>
          <p:cNvPr id="2" name="Content Placeholder 1"/>
          <p:cNvSpPr>
            <a:spLocks noGrp="1"/>
          </p:cNvSpPr>
          <p:nvPr>
            <p:ph idx="1"/>
          </p:nvPr>
        </p:nvSpPr>
        <p:spPr>
          <a:xfrm>
            <a:off x="251520" y="1628800"/>
            <a:ext cx="8640959" cy="4824536"/>
          </a:xfrm>
        </p:spPr>
        <p:txBody>
          <a:bodyPr>
            <a:normAutofit/>
          </a:bodyPr>
          <a:lstStyle/>
          <a:p>
            <a:pPr algn="just" rtl="0"/>
            <a:r>
              <a:rPr lang="en-GB" sz="2400" dirty="0" smtClean="0"/>
              <a:t>Is the result of an interaction between the drug and cell receptors or enzyme systems.</a:t>
            </a:r>
          </a:p>
          <a:p>
            <a:pPr algn="just" rtl="0"/>
            <a:r>
              <a:rPr lang="en-GB" sz="2400" dirty="0" smtClean="0"/>
              <a:t>The magnitude of the response is related to the </a:t>
            </a:r>
            <a:r>
              <a:rPr lang="en-GB" sz="2400" u="sng" dirty="0" smtClean="0"/>
              <a:t>concentration</a:t>
            </a:r>
            <a:r>
              <a:rPr lang="en-GB" sz="2400" dirty="0" smtClean="0"/>
              <a:t> of the drug achieved at the site of its action. </a:t>
            </a:r>
          </a:p>
          <a:p>
            <a:pPr algn="just" rtl="0"/>
            <a:r>
              <a:rPr lang="en-GB" sz="2400" dirty="0" smtClean="0">
                <a:solidFill>
                  <a:srgbClr val="FF0000"/>
                </a:solidFill>
              </a:rPr>
              <a:t>This in turn depends on: </a:t>
            </a:r>
          </a:p>
          <a:p>
            <a:pPr marL="624078" indent="-514350" algn="just" rtl="0">
              <a:buNone/>
            </a:pPr>
            <a:r>
              <a:rPr lang="en-GB" sz="2400" dirty="0" smtClean="0"/>
              <a:t>1. The dosage of drug administered.</a:t>
            </a:r>
          </a:p>
          <a:p>
            <a:pPr marL="624078" indent="-514350" algn="just" rtl="0">
              <a:buNone/>
            </a:pPr>
            <a:r>
              <a:rPr lang="en-GB" sz="2400" dirty="0" smtClean="0"/>
              <a:t>2. The extent of its absorption and distribution to the site</a:t>
            </a:r>
          </a:p>
          <a:p>
            <a:pPr marL="624078" indent="-514350" algn="just" rtl="0">
              <a:buNone/>
            </a:pPr>
            <a:r>
              <a:rPr lang="en-GB" sz="2400" dirty="0" smtClean="0"/>
              <a:t>3. The rate and extent of its elimination from the body.  </a:t>
            </a:r>
            <a:endParaRPr lang="ar-IQ"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60648"/>
            <a:ext cx="8496944" cy="5904656"/>
          </a:xfrm>
        </p:spPr>
        <p:txBody>
          <a:bodyPr>
            <a:noAutofit/>
          </a:bodyPr>
          <a:lstStyle/>
          <a:p>
            <a:pPr algn="just" rtl="0"/>
            <a:r>
              <a:rPr lang="en-GB" sz="2400" dirty="0" smtClean="0"/>
              <a:t>Drug remain in stomach from </a:t>
            </a:r>
            <a:r>
              <a:rPr lang="en-GB" sz="2400" u="sng" dirty="0" smtClean="0"/>
              <a:t>2 to 4 </a:t>
            </a:r>
            <a:r>
              <a:rPr lang="en-GB" sz="2400" dirty="0" smtClean="0"/>
              <a:t>hours</a:t>
            </a:r>
          </a:p>
          <a:p>
            <a:pPr algn="just" rtl="0"/>
            <a:r>
              <a:rPr lang="en-GB" sz="2400" dirty="0" smtClean="0"/>
              <a:t>In small intestine the remaining time for drug from </a:t>
            </a:r>
            <a:r>
              <a:rPr lang="en-GB" sz="2400" u="sng" dirty="0" smtClean="0"/>
              <a:t>4 to 10 </a:t>
            </a:r>
            <a:r>
              <a:rPr lang="en-GB" sz="2400" dirty="0" smtClean="0"/>
              <a:t>hours.</a:t>
            </a:r>
            <a:endParaRPr lang="ar-IQ" sz="2400" dirty="0" smtClean="0"/>
          </a:p>
          <a:p>
            <a:pPr>
              <a:buNone/>
            </a:pPr>
            <a:r>
              <a:rPr lang="en-US" sz="2400" b="1" dirty="0">
                <a:latin typeface="Times New Roman" pitchFamily="18" charset="0"/>
                <a:cs typeface="Times New Roman" pitchFamily="18" charset="0"/>
              </a:rPr>
              <a:t>Various techniques used to determine gastric emptying time like:</a:t>
            </a:r>
          </a:p>
          <a:p>
            <a:pPr marL="624078" indent="-514350"/>
            <a:r>
              <a:rPr lang="en-US" sz="2400" b="1" dirty="0">
                <a:solidFill>
                  <a:srgbClr val="FF0000"/>
                </a:solidFill>
                <a:latin typeface="Times New Roman" pitchFamily="18" charset="0"/>
                <a:cs typeface="Times New Roman" pitchFamily="18" charset="0"/>
              </a:rPr>
              <a:t>Gamma </a:t>
            </a:r>
            <a:r>
              <a:rPr lang="en-US" sz="2400" b="1" dirty="0" err="1">
                <a:solidFill>
                  <a:srgbClr val="FF0000"/>
                </a:solidFill>
                <a:latin typeface="Times New Roman" pitchFamily="18" charset="0"/>
                <a:cs typeface="Times New Roman" pitchFamily="18" charset="0"/>
              </a:rPr>
              <a:t>scintigraphy</a:t>
            </a:r>
            <a:r>
              <a:rPr lang="en-US" sz="2400" b="1" dirty="0">
                <a:solidFill>
                  <a:srgbClr val="FF0000"/>
                </a:solidFill>
                <a:latin typeface="Times New Roman" pitchFamily="18" charset="0"/>
                <a:cs typeface="Times New Roman" pitchFamily="18" charset="0"/>
              </a:rPr>
              <a:t>:  </a:t>
            </a:r>
            <a:r>
              <a:rPr lang="en-US" sz="2400" dirty="0">
                <a:latin typeface="Times New Roman" pitchFamily="18" charset="0"/>
                <a:cs typeface="Times New Roman" pitchFamily="18" charset="0"/>
              </a:rPr>
              <a:t>tracking dosage forms labeled with gamma-emitting radionuclides</a:t>
            </a:r>
            <a:r>
              <a:rPr lang="en-US" sz="2400" dirty="0" smtClean="0">
                <a:latin typeface="Times New Roman" pitchFamily="18" charset="0"/>
                <a:cs typeface="Times New Roman" pitchFamily="18" charset="0"/>
              </a:rPr>
              <a:t>.</a:t>
            </a:r>
            <a:r>
              <a:rPr lang="en-GB" sz="2400" dirty="0" smtClean="0"/>
              <a:t> </a:t>
            </a:r>
          </a:p>
          <a:p>
            <a:pPr algn="just" rtl="0"/>
            <a:r>
              <a:rPr lang="en-GB" sz="2400" u="sng" dirty="0" smtClean="0">
                <a:solidFill>
                  <a:srgbClr val="FF0000"/>
                </a:solidFill>
              </a:rPr>
              <a:t>Slowly soluble drugs </a:t>
            </a:r>
            <a:r>
              <a:rPr lang="en-GB" sz="2400" dirty="0" smtClean="0"/>
              <a:t>such as digoxin may not only be absorbed at a slow rate; they may be incompletely absorbed or in some cases largely unabsorbed following oral administration because of the natural limitation of time that they may remain within the stomach or the intestinal tract. </a:t>
            </a:r>
          </a:p>
          <a:p>
            <a:pPr algn="just" rtl="0"/>
            <a:r>
              <a:rPr lang="en-GB" sz="2400" dirty="0" smtClean="0"/>
              <a:t>Thus, </a:t>
            </a:r>
            <a:r>
              <a:rPr lang="en-GB" sz="2400" u="sng" dirty="0" smtClean="0"/>
              <a:t>poorly soluble drugs </a:t>
            </a:r>
            <a:r>
              <a:rPr lang="en-GB" sz="2400" dirty="0" smtClean="0"/>
              <a:t>or </a:t>
            </a:r>
            <a:r>
              <a:rPr lang="en-GB" sz="2400" u="sng" dirty="0" smtClean="0"/>
              <a:t>poorly formulated drug products </a:t>
            </a:r>
            <a:r>
              <a:rPr lang="en-GB" sz="2400" dirty="0" smtClean="0"/>
              <a:t>may be </a:t>
            </a:r>
            <a:r>
              <a:rPr lang="en-GB" sz="2400" u="sng" dirty="0" smtClean="0"/>
              <a:t>incompletely absorbed </a:t>
            </a:r>
            <a:r>
              <a:rPr lang="en-GB" sz="2400" dirty="0" smtClean="0"/>
              <a:t>and pass unchanged out of the system via the </a:t>
            </a:r>
            <a:r>
              <a:rPr lang="en-GB" sz="2400" dirty="0" err="1" smtClean="0"/>
              <a:t>feces</a:t>
            </a:r>
            <a:r>
              <a:rPr lang="en-GB" sz="2400" dirty="0" smtClean="0"/>
              <a:t>.</a:t>
            </a:r>
          </a:p>
          <a:p>
            <a:pPr algn="just"/>
            <a:r>
              <a:rPr lang="en-GB" sz="2400" dirty="0"/>
              <a:t>Changes in gastric emptying time and/or in intestinal motility can affect drug transit time and thus the opportunity for drug dissolution and absorption.</a:t>
            </a:r>
          </a:p>
          <a:p>
            <a:pPr algn="just" rtl="0"/>
            <a:endParaRPr lang="ar-IQ"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332656"/>
            <a:ext cx="8229600" cy="5904656"/>
          </a:xfrm>
        </p:spPr>
        <p:txBody>
          <a:bodyPr>
            <a:noAutofit/>
          </a:bodyPr>
          <a:lstStyle/>
          <a:p>
            <a:pPr algn="just" rtl="0"/>
            <a:r>
              <a:rPr lang="en-GB" sz="2400" dirty="0" smtClean="0">
                <a:solidFill>
                  <a:schemeClr val="tx1"/>
                </a:solidFill>
              </a:rPr>
              <a:t>These changes can affected by drugs. </a:t>
            </a:r>
          </a:p>
          <a:p>
            <a:pPr marL="624078" indent="-514350" algn="just" rtl="0">
              <a:buFont typeface="+mj-lt"/>
              <a:buAutoNum type="arabicPeriod"/>
            </a:pPr>
            <a:r>
              <a:rPr lang="en-GB" sz="2400" dirty="0" smtClean="0">
                <a:solidFill>
                  <a:schemeClr val="tx1"/>
                </a:solidFill>
              </a:rPr>
              <a:t>Certain drugs </a:t>
            </a:r>
            <a:r>
              <a:rPr lang="en-GB" sz="2400" u="sng" dirty="0" smtClean="0">
                <a:solidFill>
                  <a:schemeClr val="tx1"/>
                </a:solidFill>
              </a:rPr>
              <a:t>with anticholinergic properties </a:t>
            </a:r>
            <a:r>
              <a:rPr lang="en-GB" sz="2400" dirty="0" smtClean="0">
                <a:solidFill>
                  <a:schemeClr val="tx1"/>
                </a:solidFill>
              </a:rPr>
              <a:t>for example </a:t>
            </a:r>
            <a:r>
              <a:rPr lang="en-GB" sz="2400" dirty="0" err="1" smtClean="0">
                <a:solidFill>
                  <a:schemeClr val="tx1"/>
                </a:solidFill>
              </a:rPr>
              <a:t>dicyclomine</a:t>
            </a:r>
            <a:r>
              <a:rPr lang="en-GB" sz="2400" dirty="0" smtClean="0">
                <a:solidFill>
                  <a:schemeClr val="tx1"/>
                </a:solidFill>
              </a:rPr>
              <a:t> </a:t>
            </a:r>
            <a:r>
              <a:rPr lang="en-GB" sz="2400" dirty="0" err="1" smtClean="0">
                <a:solidFill>
                  <a:schemeClr val="tx1"/>
                </a:solidFill>
              </a:rPr>
              <a:t>HCl</a:t>
            </a:r>
            <a:r>
              <a:rPr lang="en-GB" sz="2400" dirty="0" smtClean="0">
                <a:solidFill>
                  <a:schemeClr val="tx1"/>
                </a:solidFill>
              </a:rPr>
              <a:t> and </a:t>
            </a:r>
            <a:r>
              <a:rPr lang="en-GB" sz="2400" dirty="0" err="1" smtClean="0">
                <a:solidFill>
                  <a:schemeClr val="tx1"/>
                </a:solidFill>
              </a:rPr>
              <a:t>amitriptyline</a:t>
            </a:r>
            <a:r>
              <a:rPr lang="en-GB" sz="2400" dirty="0" smtClean="0">
                <a:solidFill>
                  <a:schemeClr val="tx1"/>
                </a:solidFill>
              </a:rPr>
              <a:t> </a:t>
            </a:r>
            <a:r>
              <a:rPr lang="en-GB" sz="2400" dirty="0" err="1" smtClean="0">
                <a:solidFill>
                  <a:schemeClr val="tx1"/>
                </a:solidFill>
              </a:rPr>
              <a:t>HCl</a:t>
            </a:r>
            <a:r>
              <a:rPr lang="en-GB" sz="2400" dirty="0" smtClean="0">
                <a:solidFill>
                  <a:schemeClr val="tx1"/>
                </a:solidFill>
              </a:rPr>
              <a:t>, can </a:t>
            </a:r>
            <a:r>
              <a:rPr lang="en-GB" sz="2400" u="sng" dirty="0" smtClean="0">
                <a:solidFill>
                  <a:schemeClr val="tx1"/>
                </a:solidFill>
              </a:rPr>
              <a:t>slow gastric emptying</a:t>
            </a:r>
            <a:r>
              <a:rPr lang="en-GB" sz="2400" dirty="0" smtClean="0">
                <a:solidFill>
                  <a:schemeClr val="tx1"/>
                </a:solidFill>
              </a:rPr>
              <a:t>. </a:t>
            </a:r>
          </a:p>
          <a:p>
            <a:pPr algn="just" rtl="0"/>
            <a:r>
              <a:rPr lang="en-GB" sz="2400" dirty="0" smtClean="0">
                <a:solidFill>
                  <a:schemeClr val="tx1"/>
                </a:solidFill>
              </a:rPr>
              <a:t>This can </a:t>
            </a:r>
            <a:r>
              <a:rPr lang="en-GB" sz="2400" u="sng" dirty="0" smtClean="0">
                <a:solidFill>
                  <a:schemeClr val="tx1"/>
                </a:solidFill>
              </a:rPr>
              <a:t>enhance the rate of absorption from the stomach and reduce the rate of absorption from the small intestine.</a:t>
            </a:r>
          </a:p>
          <a:p>
            <a:pPr marL="624078" indent="-514350" algn="just" rtl="0">
              <a:buFont typeface="+mj-lt"/>
              <a:buAutoNum type="arabicPeriod" startAt="2"/>
            </a:pPr>
            <a:r>
              <a:rPr lang="en-GB" sz="2400" dirty="0" smtClean="0">
                <a:solidFill>
                  <a:schemeClr val="tx1"/>
                </a:solidFill>
              </a:rPr>
              <a:t>Alternatively, drugs that enhance gastric motility, for example </a:t>
            </a:r>
            <a:r>
              <a:rPr lang="en-GB" sz="2400" u="sng" dirty="0" smtClean="0">
                <a:solidFill>
                  <a:schemeClr val="tx1"/>
                </a:solidFill>
              </a:rPr>
              <a:t>laxatives, may cause some drugs to move through the gastrointestinal system and past their absorptive site at such a rate as to reduce the amount of drug absorbed.</a:t>
            </a:r>
          </a:p>
          <a:p>
            <a:pPr marL="624078" indent="-514350" algn="just"/>
            <a:r>
              <a:rPr lang="en-GB" sz="2400" dirty="0" smtClean="0">
                <a:solidFill>
                  <a:schemeClr val="tx1"/>
                </a:solidFill>
              </a:rPr>
              <a:t>Gastric emptying time for a drug is rapid with </a:t>
            </a:r>
            <a:r>
              <a:rPr lang="en-GB" sz="2400" dirty="0" smtClean="0">
                <a:solidFill>
                  <a:srgbClr val="FF0000"/>
                </a:solidFill>
              </a:rPr>
              <a:t>fasting state</a:t>
            </a:r>
            <a:r>
              <a:rPr lang="ar-IQ" sz="2400" dirty="0" smtClean="0">
                <a:solidFill>
                  <a:srgbClr val="FF0000"/>
                </a:solidFill>
              </a:rPr>
              <a:t> </a:t>
            </a:r>
            <a:r>
              <a:rPr lang="en-US" sz="2400" dirty="0" smtClean="0">
                <a:solidFill>
                  <a:srgbClr val="FF0000"/>
                </a:solidFill>
              </a:rPr>
              <a:t>and </a:t>
            </a:r>
            <a:r>
              <a:rPr lang="en-US" sz="2400" dirty="0">
                <a:solidFill>
                  <a:srgbClr val="FF0000"/>
                </a:solidFill>
                <a:latin typeface="Times New Roman" pitchFamily="18" charset="0"/>
                <a:cs typeface="Times New Roman" pitchFamily="18" charset="0"/>
              </a:rPr>
              <a:t>slower as food content is increased</a:t>
            </a:r>
            <a:r>
              <a:rPr lang="en-GB" sz="2400" dirty="0" smtClean="0">
                <a:solidFill>
                  <a:srgbClr val="FF0000"/>
                </a:solidFill>
              </a:rPr>
              <a:t>.</a:t>
            </a:r>
          </a:p>
          <a:p>
            <a:pPr marL="624078" indent="-514350" algn="just"/>
            <a:r>
              <a:rPr lang="en-US" sz="2400" b="1" dirty="0">
                <a:latin typeface="Times New Roman" pitchFamily="18" charset="0"/>
                <a:cs typeface="Times New Roman" pitchFamily="18" charset="0"/>
              </a:rPr>
              <a:t>Aging</a:t>
            </a:r>
            <a:r>
              <a:rPr lang="en-US" sz="2400" dirty="0">
                <a:latin typeface="Times New Roman" pitchFamily="18" charset="0"/>
                <a:cs typeface="Times New Roman" pitchFamily="18" charset="0"/>
              </a:rPr>
              <a:t> decrease absorption (geriatrics</a:t>
            </a:r>
            <a:r>
              <a:rPr lang="en-US" sz="2400" dirty="0" smtClean="0">
                <a:latin typeface="Times New Roman" pitchFamily="18" charset="0"/>
                <a:cs typeface="Times New Roman" pitchFamily="18" charset="0"/>
              </a:rPr>
              <a:t>)</a:t>
            </a:r>
            <a:endParaRPr lang="en-GB" sz="2400" dirty="0" smtClean="0">
              <a:solidFill>
                <a:srgbClr val="FF0000"/>
              </a:solidFill>
            </a:endParaRPr>
          </a:p>
          <a:p>
            <a:pPr marL="624078" indent="-514350" algn="just"/>
            <a:r>
              <a:rPr lang="en-GB" sz="2400" dirty="0">
                <a:solidFill>
                  <a:schemeClr val="tx1"/>
                </a:solidFill>
              </a:rPr>
              <a:t>Decrease in gastric emptying time is advantageous for drugs absorbed from </a:t>
            </a:r>
            <a:r>
              <a:rPr lang="en-GB" sz="2400" u="sng" dirty="0">
                <a:solidFill>
                  <a:schemeClr val="tx1"/>
                </a:solidFill>
              </a:rPr>
              <a:t>stomach</a:t>
            </a:r>
            <a:r>
              <a:rPr lang="en-GB" sz="2400" dirty="0">
                <a:solidFill>
                  <a:schemeClr val="tx1"/>
                </a:solidFill>
              </a:rPr>
              <a:t> but disadvantage for drugs </a:t>
            </a:r>
            <a:r>
              <a:rPr lang="en-GB" sz="2400" u="sng" dirty="0">
                <a:solidFill>
                  <a:schemeClr val="tx1"/>
                </a:solidFill>
              </a:rPr>
              <a:t>prone to acid degradation, like </a:t>
            </a:r>
            <a:r>
              <a:rPr lang="en-GB" sz="2400" u="sng" dirty="0" err="1">
                <a:solidFill>
                  <a:schemeClr val="tx1"/>
                </a:solidFill>
              </a:rPr>
              <a:t>penicillins</a:t>
            </a:r>
            <a:r>
              <a:rPr lang="en-GB" sz="2400" u="sng" dirty="0">
                <a:solidFill>
                  <a:schemeClr val="tx1"/>
                </a:solidFill>
              </a:rPr>
              <a:t> and erythromycin, or inactivated by stomach enzymes, like </a:t>
            </a:r>
            <a:r>
              <a:rPr lang="en-GB" sz="2400" u="sng" dirty="0" err="1">
                <a:solidFill>
                  <a:schemeClr val="tx1"/>
                </a:solidFill>
              </a:rPr>
              <a:t>l-dopa</a:t>
            </a:r>
            <a:r>
              <a:rPr lang="en-GB" sz="2400" u="sng" dirty="0">
                <a:solidFill>
                  <a:schemeClr val="tx1"/>
                </a:solidFill>
              </a:rPr>
              <a:t>. </a:t>
            </a:r>
          </a:p>
          <a:p>
            <a:pPr marL="624078" indent="-514350" algn="just" rtl="0"/>
            <a:r>
              <a:rPr lang="en-GB" sz="2400" u="sng" dirty="0" smtClean="0">
                <a:solidFill>
                  <a:schemeClr val="tx1"/>
                </a:solidFill>
              </a:rPr>
              <a:t> </a:t>
            </a:r>
            <a:endParaRPr lang="ar-IQ" sz="2400" u="sng"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548680"/>
            <a:ext cx="8784976" cy="6192688"/>
          </a:xfrm>
        </p:spPr>
        <p:txBody>
          <a:bodyPr>
            <a:normAutofit/>
          </a:bodyPr>
          <a:lstStyle/>
          <a:p>
            <a:pPr algn="just"/>
            <a:r>
              <a:rPr lang="en-US" sz="2400" b="1" dirty="0" smtClean="0">
                <a:latin typeface="Times New Roman" pitchFamily="18" charset="0"/>
                <a:cs typeface="Times New Roman" pitchFamily="18" charset="0"/>
              </a:rPr>
              <a:t>Rate </a:t>
            </a:r>
            <a:r>
              <a:rPr lang="en-US" sz="2400" b="1" dirty="0">
                <a:latin typeface="Times New Roman" pitchFamily="18" charset="0"/>
                <a:cs typeface="Times New Roman" pitchFamily="18" charset="0"/>
              </a:rPr>
              <a:t>of dissolution governed by rate of diffusion of solute through diffusion layer. </a:t>
            </a:r>
          </a:p>
          <a:p>
            <a:pPr algn="just" rtl="0"/>
            <a:r>
              <a:rPr lang="en-GB" sz="2400" dirty="0" smtClean="0"/>
              <a:t>Dissolution rate increases by</a:t>
            </a:r>
          </a:p>
          <a:p>
            <a:pPr marL="624078" indent="-514350" algn="just" rtl="0">
              <a:buFont typeface="+mj-lt"/>
              <a:buAutoNum type="arabicPeriod"/>
            </a:pPr>
            <a:r>
              <a:rPr lang="en-GB" sz="2400" dirty="0" smtClean="0"/>
              <a:t>Increasing surface area (reducing the particle size)</a:t>
            </a:r>
          </a:p>
          <a:p>
            <a:pPr marL="624078" indent="-514350" algn="just" rtl="0">
              <a:buFont typeface="+mj-lt"/>
              <a:buAutoNum type="arabicPeriod"/>
            </a:pPr>
            <a:r>
              <a:rPr lang="en-GB" sz="2400" dirty="0" smtClean="0"/>
              <a:t>By increasing the solubility of drug in diffusion layer, by factors embodied in dissolution rate constant D, including the intensity of agitation of the solvent and diffusion coefficient of dissolving drug. For a given drug, the diffusion coefficient and usually concentration of the drug in diffusion layer will increase with increasing temperature.</a:t>
            </a:r>
          </a:p>
          <a:p>
            <a:pPr marL="624078" indent="-514350" algn="just" rtl="0">
              <a:buFont typeface="+mj-lt"/>
              <a:buAutoNum type="arabicPeriod"/>
            </a:pPr>
            <a:r>
              <a:rPr lang="en-GB" sz="2400" dirty="0" smtClean="0"/>
              <a:t>Increasing rate of agitation of the dissolving medium will increase the rate of dissolution.</a:t>
            </a:r>
          </a:p>
          <a:p>
            <a:pPr marL="624078" indent="-514350" algn="just" rtl="0">
              <a:buFont typeface="+mj-lt"/>
              <a:buAutoNum type="arabicPeriod"/>
            </a:pPr>
            <a:r>
              <a:rPr lang="en-GB" sz="2400" dirty="0" smtClean="0"/>
              <a:t>Reducing in the viscosity of solvent enhance dissolution rate of a drug.</a:t>
            </a:r>
          </a:p>
          <a:p>
            <a:pPr marL="624078" indent="-514350" algn="just" rtl="0">
              <a:buFont typeface="+mj-lt"/>
              <a:buAutoNum type="arabicPeriod"/>
            </a:pPr>
            <a:r>
              <a:rPr lang="en-GB" sz="2400" dirty="0" smtClean="0"/>
              <a:t>Changes in pH or nature of solvent that influence the solubility of the drug may be used to increase dissolution rate.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980728"/>
            <a:ext cx="8424936" cy="5760640"/>
          </a:xfrm>
        </p:spPr>
        <p:txBody>
          <a:bodyPr>
            <a:normAutofit/>
          </a:bodyPr>
          <a:lstStyle/>
          <a:p>
            <a:r>
              <a:rPr lang="en-US" sz="2400" dirty="0" smtClean="0">
                <a:latin typeface="Times New Roman" pitchFamily="18" charset="0"/>
                <a:cs typeface="Times New Roman" pitchFamily="18" charset="0"/>
              </a:rPr>
              <a:t>Rate of dissolution described by</a:t>
            </a:r>
            <a:r>
              <a:rPr lang="en-U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hlinkClick r:id="rId2" tooltip="Arthur Amos Noyes"/>
              </a:rPr>
              <a:t>Noyes</a:t>
            </a:r>
            <a:r>
              <a:rPr lang="en-US"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hlinkClick r:id="rId3" tooltip="Willis Rodney Whitney"/>
              </a:rPr>
              <a:t>Whitney</a:t>
            </a:r>
            <a:r>
              <a:rPr lang="en-U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hlinkClick r:id="rId4" tooltip="Equation"/>
              </a:rPr>
              <a:t>equation</a:t>
            </a:r>
            <a:r>
              <a:rPr lang="en-US" sz="2400" dirty="0" smtClean="0">
                <a:latin typeface="Times New Roman" pitchFamily="18" charset="0"/>
                <a:cs typeface="Times New Roman" pitchFamily="18" charset="0"/>
              </a:rPr>
              <a:t> :  </a:t>
            </a: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r>
              <a:rPr lang="en-US" sz="2400" dirty="0"/>
              <a:t>where</a:t>
            </a:r>
          </a:p>
          <a:p>
            <a:r>
              <a:rPr lang="en-US" sz="2400" b="1" dirty="0" err="1">
                <a:solidFill>
                  <a:srgbClr val="7030A0"/>
                </a:solidFill>
              </a:rPr>
              <a:t>dw</a:t>
            </a:r>
            <a:r>
              <a:rPr lang="en-US" sz="2400" b="1" dirty="0">
                <a:solidFill>
                  <a:srgbClr val="7030A0"/>
                </a:solidFill>
              </a:rPr>
              <a:t>/</a:t>
            </a:r>
            <a:r>
              <a:rPr lang="en-US" sz="2400" b="1" dirty="0" err="1">
                <a:solidFill>
                  <a:srgbClr val="7030A0"/>
                </a:solidFill>
              </a:rPr>
              <a:t>dt</a:t>
            </a:r>
            <a:r>
              <a:rPr lang="en-US" sz="2400" b="1" dirty="0">
                <a:solidFill>
                  <a:srgbClr val="7030A0"/>
                </a:solidFill>
              </a:rPr>
              <a:t> is the rate of dissolution,</a:t>
            </a:r>
          </a:p>
          <a:p>
            <a:r>
              <a:rPr lang="en-US" sz="2400" b="1" dirty="0">
                <a:solidFill>
                  <a:srgbClr val="7030A0"/>
                </a:solidFill>
              </a:rPr>
              <a:t>D</a:t>
            </a:r>
            <a:r>
              <a:rPr lang="en-US" sz="2400" dirty="0"/>
              <a:t> is the </a:t>
            </a:r>
            <a:r>
              <a:rPr lang="en-US" sz="2400" b="1" dirty="0">
                <a:solidFill>
                  <a:srgbClr val="7030A0"/>
                </a:solidFill>
              </a:rPr>
              <a:t>dissolution rate constant</a:t>
            </a:r>
            <a:r>
              <a:rPr lang="en-US" sz="2400" dirty="0"/>
              <a:t>,</a:t>
            </a:r>
          </a:p>
          <a:p>
            <a:r>
              <a:rPr lang="en-US" sz="2400" b="1" dirty="0">
                <a:solidFill>
                  <a:srgbClr val="7030A0"/>
                </a:solidFill>
              </a:rPr>
              <a:t>A</a:t>
            </a:r>
            <a:r>
              <a:rPr lang="en-US" sz="2400" dirty="0"/>
              <a:t> is the </a:t>
            </a:r>
            <a:r>
              <a:rPr lang="en-US" sz="2400" b="1" dirty="0">
                <a:solidFill>
                  <a:srgbClr val="7030A0"/>
                </a:solidFill>
              </a:rPr>
              <a:t>surface area </a:t>
            </a:r>
            <a:r>
              <a:rPr lang="en-US" sz="2400" dirty="0"/>
              <a:t>of dissolving solid,</a:t>
            </a:r>
          </a:p>
          <a:p>
            <a:r>
              <a:rPr lang="en-US" sz="2400" dirty="0" err="1"/>
              <a:t>c</a:t>
            </a:r>
            <a:r>
              <a:rPr lang="en-US" sz="2400" baseline="-25000" dirty="0" err="1"/>
              <a:t>s</a:t>
            </a:r>
            <a:r>
              <a:rPr lang="en-US" sz="2400" dirty="0"/>
              <a:t> is </a:t>
            </a:r>
            <a:r>
              <a:rPr lang="en-US" sz="2400" b="1" dirty="0">
                <a:solidFill>
                  <a:srgbClr val="7030A0"/>
                </a:solidFill>
              </a:rPr>
              <a:t>saturation concentration of drug </a:t>
            </a:r>
            <a:r>
              <a:rPr lang="en-US" sz="2400" dirty="0"/>
              <a:t>in diffusion layer (which may be approximated by the maximum solubility of the drug in the solvent, because the diffusion layer is considered saturated), and</a:t>
            </a:r>
          </a:p>
          <a:p>
            <a:r>
              <a:rPr lang="en-US" sz="2400" b="1" dirty="0" err="1"/>
              <a:t>c</a:t>
            </a:r>
            <a:r>
              <a:rPr lang="en-US" sz="2400" b="1" baseline="-25000" dirty="0" err="1"/>
              <a:t>t</a:t>
            </a:r>
            <a:r>
              <a:rPr lang="en-US" sz="2400" b="1" dirty="0"/>
              <a:t> is the concentration of the drug in dissolution medium </a:t>
            </a:r>
            <a:r>
              <a:rPr lang="en-US" sz="2400" dirty="0"/>
              <a:t>at time t (</a:t>
            </a:r>
            <a:r>
              <a:rPr lang="en-US" sz="2400" dirty="0" err="1"/>
              <a:t>c</a:t>
            </a:r>
            <a:r>
              <a:rPr lang="en-US" sz="2400" baseline="-25000" dirty="0" err="1"/>
              <a:t>s</a:t>
            </a:r>
            <a:r>
              <a:rPr lang="en-US" sz="2400" dirty="0"/>
              <a:t> - </a:t>
            </a:r>
            <a:r>
              <a:rPr lang="en-US" sz="2400" dirty="0" err="1"/>
              <a:t>c</a:t>
            </a:r>
            <a:r>
              <a:rPr lang="en-US" sz="2400" baseline="-25000" dirty="0" err="1"/>
              <a:t>t</a:t>
            </a:r>
            <a:r>
              <a:rPr lang="en-US" sz="2400" dirty="0"/>
              <a:t> is concentration gradient).</a:t>
            </a:r>
          </a:p>
          <a:p>
            <a:r>
              <a:rPr lang="en-US" sz="2400" b="1" dirty="0"/>
              <a:t>L: </a:t>
            </a:r>
            <a:r>
              <a:rPr lang="en-US" sz="2400" b="1" dirty="0">
                <a:solidFill>
                  <a:srgbClr val="7030A0"/>
                </a:solidFill>
              </a:rPr>
              <a:t>length of diffusion layer</a:t>
            </a:r>
            <a:r>
              <a:rPr lang="en-US" sz="2400" b="1" dirty="0" smtClean="0">
                <a:solidFill>
                  <a:srgbClr val="7030A0"/>
                </a:solidFill>
              </a:rPr>
              <a:t>.</a:t>
            </a:r>
            <a:endParaRPr lang="en-US" sz="2400" dirty="0" smtClean="0">
              <a:latin typeface="Times New Roman" pitchFamily="18" charset="0"/>
              <a:cs typeface="Times New Roman" pitchFamily="18" charset="0"/>
            </a:endParaRPr>
          </a:p>
          <a:p>
            <a:endParaRPr lang="en-US" sz="2400" dirty="0"/>
          </a:p>
        </p:txBody>
      </p:sp>
      <p:sp>
        <p:nvSpPr>
          <p:cNvPr id="2" name="Title 1"/>
          <p:cNvSpPr>
            <a:spLocks noGrp="1"/>
          </p:cNvSpPr>
          <p:nvPr>
            <p:ph type="title"/>
          </p:nvPr>
        </p:nvSpPr>
        <p:spPr>
          <a:xfrm>
            <a:off x="311069" y="208573"/>
            <a:ext cx="7886700" cy="615602"/>
          </a:xfrm>
        </p:spPr>
        <p:txBody>
          <a:bodyPr/>
          <a:lstStyle/>
          <a:p>
            <a:r>
              <a:rPr lang="en-US" dirty="0" smtClean="0">
                <a:latin typeface="Times New Roman" pitchFamily="18" charset="0"/>
                <a:cs typeface="Times New Roman" pitchFamily="18" charset="0"/>
              </a:rPr>
              <a:t>The rate of dissolution</a:t>
            </a:r>
            <a:endParaRPr lang="en-US" dirty="0"/>
          </a:p>
        </p:txBody>
      </p:sp>
      <p:pic>
        <p:nvPicPr>
          <p:cNvPr id="4" name="Picture 3" descr="\frac{dW}{dt} = \frac{DA(C_{s}-C)}{L}"/>
          <p:cNvPicPr/>
          <p:nvPr/>
        </p:nvPicPr>
        <p:blipFill>
          <a:blip r:embed="rId5"/>
          <a:srcRect/>
          <a:stretch>
            <a:fillRect/>
          </a:stretch>
        </p:blipFill>
        <p:spPr bwMode="auto">
          <a:xfrm>
            <a:off x="4229234" y="1628800"/>
            <a:ext cx="4519230" cy="1080120"/>
          </a:xfrm>
          <a:prstGeom prst="rect">
            <a:avLst/>
          </a:prstGeom>
          <a:noFill/>
          <a:ln w="9525">
            <a:noFill/>
            <a:miter lim="800000"/>
            <a:headEnd/>
            <a:tailEnd/>
          </a:ln>
        </p:spPr>
      </p:pic>
    </p:spTree>
    <p:extLst>
      <p:ext uri="{BB962C8B-B14F-4D97-AF65-F5344CB8AC3E}">
        <p14:creationId xmlns:p14="http://schemas.microsoft.com/office/powerpoint/2010/main" val="15089211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5400" b="1" dirty="0">
                <a:latin typeface="Times New Roman" pitchFamily="18" charset="0"/>
                <a:cs typeface="Times New Roman" pitchFamily="18" charset="0"/>
              </a:rPr>
              <a:t>Henderson–</a:t>
            </a:r>
            <a:r>
              <a:rPr lang="en-US" sz="5400" b="1" dirty="0" err="1">
                <a:latin typeface="Times New Roman" pitchFamily="18" charset="0"/>
                <a:cs typeface="Times New Roman" pitchFamily="18" charset="0"/>
              </a:rPr>
              <a:t>Hasselbalch</a:t>
            </a:r>
            <a:r>
              <a:rPr lang="en-US" sz="5400" b="1" dirty="0">
                <a:latin typeface="Times New Roman" pitchFamily="18" charset="0"/>
                <a:cs typeface="Times New Roman" pitchFamily="18" charset="0"/>
              </a:rPr>
              <a:t> equation:</a:t>
            </a:r>
          </a:p>
        </p:txBody>
      </p:sp>
      <p:pic>
        <p:nvPicPr>
          <p:cNvPr id="4" name="Picture 3" descr="\textrm{pH} = \textrm{pK}_{a}+ \log \frac{[\textrm{A}^-]}{[\textrm{HA}]}"/>
          <p:cNvPicPr/>
          <p:nvPr/>
        </p:nvPicPr>
        <p:blipFill>
          <a:blip r:embed="rId3"/>
          <a:srcRect/>
          <a:stretch>
            <a:fillRect/>
          </a:stretch>
        </p:blipFill>
        <p:spPr bwMode="auto">
          <a:xfrm>
            <a:off x="1714480" y="1714488"/>
            <a:ext cx="4643470" cy="1285884"/>
          </a:xfrm>
          <a:prstGeom prst="rect">
            <a:avLst/>
          </a:prstGeom>
          <a:noFill/>
          <a:ln w="9525">
            <a:noFill/>
            <a:miter lim="800000"/>
            <a:headEnd/>
            <a:tailEnd/>
          </a:ln>
        </p:spPr>
      </p:pic>
      <p:sp>
        <p:nvSpPr>
          <p:cNvPr id="5" name="Rectangle 4"/>
          <p:cNvSpPr/>
          <p:nvPr/>
        </p:nvSpPr>
        <p:spPr>
          <a:xfrm>
            <a:off x="6786578" y="2143116"/>
            <a:ext cx="1790234" cy="523220"/>
          </a:xfrm>
          <a:prstGeom prst="rect">
            <a:avLst/>
          </a:prstGeom>
        </p:spPr>
        <p:txBody>
          <a:bodyPr wrap="none">
            <a:spAutoFit/>
          </a:bodyPr>
          <a:lstStyle/>
          <a:p>
            <a:r>
              <a:rPr lang="en-US" sz="2800" b="1" dirty="0" smtClean="0"/>
              <a:t>for</a:t>
            </a:r>
            <a:r>
              <a:rPr lang="en-US" b="1" dirty="0" smtClean="0"/>
              <a:t> </a:t>
            </a:r>
            <a:r>
              <a:rPr lang="en-US" b="1" dirty="0"/>
              <a:t>acidic drugs</a:t>
            </a:r>
          </a:p>
        </p:txBody>
      </p:sp>
      <p:sp>
        <p:nvSpPr>
          <p:cNvPr id="24578" name="Rectangle 2"/>
          <p:cNvSpPr>
            <a:spLocks noChangeArrowheads="1"/>
          </p:cNvSpPr>
          <p:nvPr/>
        </p:nvSpPr>
        <p:spPr bwMode="auto">
          <a:xfrm>
            <a:off x="428596" y="3571876"/>
            <a:ext cx="9072562"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pH= </a:t>
            </a:r>
            <a:r>
              <a:rPr kumimoji="0" lang="en-US" sz="4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pKa</a:t>
            </a:r>
            <a:r>
              <a:rPr kumimoji="0" lang="en-US"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log </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4577" name="Object 1"/>
          <p:cNvGraphicFramePr>
            <a:graphicFrameLocks noChangeAspect="1"/>
          </p:cNvGraphicFramePr>
          <p:nvPr/>
        </p:nvGraphicFramePr>
        <p:xfrm>
          <a:off x="3714744" y="3500438"/>
          <a:ext cx="1857388" cy="747715"/>
        </p:xfrm>
        <a:graphic>
          <a:graphicData uri="http://schemas.openxmlformats.org/presentationml/2006/ole">
            <mc:AlternateContent xmlns:mc="http://schemas.openxmlformats.org/markup-compatibility/2006">
              <mc:Choice xmlns:v="urn:schemas-microsoft-com:vml" Requires="v">
                <p:oleObj spid="_x0000_s1034" name="Equation" r:id="rId4" imgW="672808" imgH="393529" progId="Equation.3">
                  <p:embed/>
                </p:oleObj>
              </mc:Choice>
              <mc:Fallback>
                <p:oleObj name="Equation" r:id="rId4" imgW="672808" imgH="393529"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4744" y="3500438"/>
                        <a:ext cx="1857388" cy="74771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579" name="Rectangle 3"/>
          <p:cNvSpPr>
            <a:spLocks noChangeArrowheads="1"/>
          </p:cNvSpPr>
          <p:nvPr/>
        </p:nvSpPr>
        <p:spPr bwMode="auto">
          <a:xfrm>
            <a:off x="0" y="390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r>
              <a:rPr kumimoji="0" lang="en-US" sz="9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8"/>
          <p:cNvSpPr/>
          <p:nvPr/>
        </p:nvSpPr>
        <p:spPr>
          <a:xfrm>
            <a:off x="5929322" y="3714752"/>
            <a:ext cx="2312300" cy="523220"/>
          </a:xfrm>
          <a:prstGeom prst="rect">
            <a:avLst/>
          </a:prstGeom>
        </p:spPr>
        <p:txBody>
          <a:bodyPr wrap="none">
            <a:spAutoFit/>
          </a:bodyPr>
          <a:lstStyle/>
          <a:p>
            <a:r>
              <a:rPr lang="en-US" sz="2800" dirty="0"/>
              <a:t>for basic drugs</a:t>
            </a:r>
          </a:p>
        </p:txBody>
      </p:sp>
      <p:pic>
        <p:nvPicPr>
          <p:cNvPr id="10" name="Picture 9" descr="\textrm{pK}_{a} = - \log(K_{a}) = - \log \left ( \frac{[\mbox{H}_{3}\mbox{O}^+][\mbox{A}^-]}{[\mbox{HA}]} \right )"/>
          <p:cNvPicPr/>
          <p:nvPr/>
        </p:nvPicPr>
        <p:blipFill>
          <a:blip r:embed="rId6"/>
          <a:srcRect/>
          <a:stretch>
            <a:fillRect/>
          </a:stretch>
        </p:blipFill>
        <p:spPr bwMode="auto">
          <a:xfrm>
            <a:off x="1219200" y="4495800"/>
            <a:ext cx="6157954" cy="2000264"/>
          </a:xfrm>
          <a:prstGeom prst="rect">
            <a:avLst/>
          </a:prstGeom>
          <a:noFill/>
          <a:ln w="9525">
            <a:noFill/>
            <a:miter lim="800000"/>
            <a:headEnd/>
            <a:tailEnd/>
          </a:ln>
        </p:spPr>
      </p:pic>
    </p:spTree>
    <p:extLst>
      <p:ext uri="{BB962C8B-B14F-4D97-AF65-F5344CB8AC3E}">
        <p14:creationId xmlns:p14="http://schemas.microsoft.com/office/powerpoint/2010/main" val="20373654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64704"/>
            <a:ext cx="7886700" cy="5412259"/>
          </a:xfrm>
        </p:spPr>
        <p:txBody>
          <a:bodyPr>
            <a:noAutofit/>
          </a:bodyPr>
          <a:lstStyle/>
          <a:p>
            <a:r>
              <a:rPr lang="en-US" sz="2400" dirty="0">
                <a:latin typeface="Times New Roman" pitchFamily="18" charset="0"/>
                <a:cs typeface="Times New Roman" pitchFamily="18" charset="0"/>
              </a:rPr>
              <a:t>Drug movement </a:t>
            </a:r>
            <a:r>
              <a:rPr lang="en-US" sz="2400" b="1" dirty="0">
                <a:latin typeface="Times New Roman" pitchFamily="18" charset="0"/>
                <a:cs typeface="Times New Roman" pitchFamily="18" charset="0"/>
              </a:rPr>
              <a:t>not always affected by  </a:t>
            </a:r>
            <a:r>
              <a:rPr lang="en-US" sz="2400" b="1" dirty="0" err="1">
                <a:latin typeface="Times New Roman" pitchFamily="18" charset="0"/>
                <a:cs typeface="Times New Roman" pitchFamily="18" charset="0"/>
              </a:rPr>
              <a:t>pH.</a:t>
            </a:r>
            <a:r>
              <a:rPr lang="en-US" sz="2400" b="1" dirty="0">
                <a:latin typeface="Times New Roman" pitchFamily="18" charset="0"/>
                <a:cs typeface="Times New Roman" pitchFamily="18" charset="0"/>
              </a:rPr>
              <a:t> </a:t>
            </a:r>
          </a:p>
          <a:p>
            <a:r>
              <a:rPr lang="en-US" sz="2400" dirty="0">
                <a:latin typeface="Times New Roman" pitchFamily="18" charset="0"/>
                <a:cs typeface="Times New Roman" pitchFamily="18" charset="0"/>
              </a:rPr>
              <a:t>Very weak acids and bases completely </a:t>
            </a:r>
            <a:r>
              <a:rPr lang="en-US" sz="2400" b="1" dirty="0">
                <a:latin typeface="Times New Roman" pitchFamily="18" charset="0"/>
                <a:cs typeface="Times New Roman" pitchFamily="18" charset="0"/>
              </a:rPr>
              <a:t>non ionized</a:t>
            </a:r>
            <a:r>
              <a:rPr lang="en-US" sz="2400" dirty="0">
                <a:latin typeface="Times New Roman" pitchFamily="18" charset="0"/>
                <a:cs typeface="Times New Roman" pitchFamily="18" charset="0"/>
              </a:rPr>
              <a:t> at physiological </a:t>
            </a:r>
            <a:r>
              <a:rPr lang="en-US" sz="2400" dirty="0" smtClean="0">
                <a:latin typeface="Times New Roman" pitchFamily="18" charset="0"/>
                <a:cs typeface="Times New Roman" pitchFamily="18" charset="0"/>
              </a:rPr>
              <a:t>pH  </a:t>
            </a:r>
            <a:r>
              <a:rPr lang="en-US" sz="2400" dirty="0">
                <a:latin typeface="Times New Roman" pitchFamily="18" charset="0"/>
                <a:cs typeface="Times New Roman" pitchFamily="18" charset="0"/>
              </a:rPr>
              <a:t>,their transfer rapid and independent of </a:t>
            </a:r>
            <a:r>
              <a:rPr lang="en-US" sz="2400" dirty="0" err="1" smtClean="0">
                <a:latin typeface="Times New Roman" pitchFamily="18" charset="0"/>
                <a:cs typeface="Times New Roman" pitchFamily="18" charset="0"/>
              </a:rPr>
              <a:t>pH</a:t>
            </a:r>
            <a:r>
              <a:rPr lang="en-US" sz="2400" dirty="0" err="1">
                <a:latin typeface="Times New Roman" pitchFamily="18" charset="0"/>
                <a:cs typeface="Times New Roman" pitchFamily="18" charset="0"/>
              </a:rPr>
              <a:t>.</a:t>
            </a:r>
            <a:r>
              <a:rPr lang="en-US" sz="2400" dirty="0">
                <a:latin typeface="Times New Roman" pitchFamily="18" charset="0"/>
                <a:cs typeface="Times New Roman" pitchFamily="18" charset="0"/>
              </a:rPr>
              <a:t> </a:t>
            </a:r>
          </a:p>
          <a:p>
            <a:r>
              <a:rPr lang="en-US" sz="2400" dirty="0">
                <a:latin typeface="Times New Roman" pitchFamily="18" charset="0"/>
                <a:cs typeface="Times New Roman" pitchFamily="18" charset="0"/>
              </a:rPr>
              <a:t>strong acids and bases are completely ionized and so their transfer is usually slow and pH-independent</a:t>
            </a:r>
            <a:r>
              <a:rPr lang="en-US"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a:p>
            <a:r>
              <a:rPr lang="en-US" sz="2400" dirty="0"/>
              <a:t>drugs include acids within the </a:t>
            </a:r>
            <a:r>
              <a:rPr lang="en-US" sz="2400" dirty="0" err="1"/>
              <a:t>pK</a:t>
            </a:r>
            <a:r>
              <a:rPr lang="en-US" sz="2400" dirty="0"/>
              <a:t> range 3 to 7.5 and bases in the </a:t>
            </a:r>
            <a:r>
              <a:rPr lang="en-US" sz="2400" dirty="0" err="1"/>
              <a:t>pK</a:t>
            </a:r>
            <a:r>
              <a:rPr lang="en-US" sz="2400" dirty="0"/>
              <a:t> range 7 to  </a:t>
            </a:r>
            <a:r>
              <a:rPr lang="en-US" sz="2400" b="1" dirty="0"/>
              <a:t>11   </a:t>
            </a:r>
          </a:p>
          <a:p>
            <a:r>
              <a:rPr lang="en-US" sz="2400" b="1" dirty="0"/>
              <a:t>Stomach pH: 1-2</a:t>
            </a:r>
            <a:endParaRPr lang="en-US" sz="2400" dirty="0"/>
          </a:p>
          <a:p>
            <a:r>
              <a:rPr lang="en-US" sz="2400" b="1" dirty="0"/>
              <a:t>Duodenum pH: 2-4</a:t>
            </a:r>
            <a:endParaRPr lang="en-US" sz="2400" dirty="0"/>
          </a:p>
          <a:p>
            <a:r>
              <a:rPr lang="en-US" sz="2400" b="1" dirty="0"/>
              <a:t>Small intestine pH: 4-6</a:t>
            </a:r>
            <a:endParaRPr lang="en-US" sz="2400" dirty="0"/>
          </a:p>
          <a:p>
            <a:r>
              <a:rPr lang="en-US" sz="2400" b="1" dirty="0"/>
              <a:t>Large intestine 6-7.8</a:t>
            </a:r>
            <a:endParaRPr lang="en-US" sz="2400" dirty="0"/>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9642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02627"/>
          </a:xfrm>
        </p:spPr>
        <p:txBody>
          <a:bodyPr>
            <a:normAutofit/>
          </a:bodyPr>
          <a:lstStyle/>
          <a:p>
            <a:pPr algn="just" rtl="0"/>
            <a:endParaRPr lang="en-GB" sz="2400" b="1" dirty="0" smtClean="0"/>
          </a:p>
          <a:p>
            <a:pPr algn="just"/>
            <a:r>
              <a:rPr lang="en-GB" sz="2400" dirty="0"/>
              <a:t>Factors affecting dissolution of drug (Surface Area, Crystal or Amorphous Drug Form, Salt </a:t>
            </a:r>
            <a:r>
              <a:rPr lang="en-GB" sz="2400" dirty="0" smtClean="0"/>
              <a:t>Forms and Other Factors)  </a:t>
            </a:r>
            <a:endParaRPr lang="ar-IQ" sz="2400" dirty="0"/>
          </a:p>
          <a:p>
            <a:pPr marL="0" indent="0" algn="just" rtl="0">
              <a:buNone/>
            </a:pPr>
            <a:endParaRPr lang="en-GB" sz="2400" b="1" dirty="0"/>
          </a:p>
          <a:p>
            <a:pPr algn="just" rtl="0"/>
            <a:r>
              <a:rPr lang="en-GB" sz="2400" b="1" dirty="0" smtClean="0"/>
              <a:t>Surface area</a:t>
            </a:r>
          </a:p>
          <a:p>
            <a:pPr algn="just" rtl="0">
              <a:buNone/>
            </a:pPr>
            <a:r>
              <a:rPr lang="en-GB" sz="2400" dirty="0" smtClean="0"/>
              <a:t>   When a drug particle is broken up, the total surface area is </a:t>
            </a:r>
            <a:r>
              <a:rPr lang="en-GB" sz="2400" u="sng" dirty="0" smtClean="0"/>
              <a:t>increased</a:t>
            </a:r>
            <a:r>
              <a:rPr lang="en-GB" sz="2400" dirty="0" smtClean="0"/>
              <a:t> </a:t>
            </a:r>
          </a:p>
          <a:p>
            <a:pPr algn="just" rtl="0"/>
            <a:r>
              <a:rPr lang="en-GB" sz="2400" dirty="0" smtClean="0"/>
              <a:t>For drug substances that are poorly or slowly soluble, this generally results in an increase in the rate of dissolution.</a:t>
            </a:r>
          </a:p>
          <a:p>
            <a:pPr algn="just" rtl="0"/>
            <a:r>
              <a:rPr lang="en-GB" sz="2400" dirty="0" smtClean="0"/>
              <a:t>To increase surface area, pharmaceutical manufacturers frequently use </a:t>
            </a:r>
            <a:r>
              <a:rPr lang="en-GB" sz="2400" dirty="0" smtClean="0">
                <a:solidFill>
                  <a:srgbClr val="C00000"/>
                </a:solidFill>
              </a:rPr>
              <a:t>micronized</a:t>
            </a:r>
            <a:r>
              <a:rPr lang="en-GB" sz="2400" dirty="0" smtClean="0"/>
              <a:t> powders in their solid product. </a:t>
            </a:r>
          </a:p>
          <a:p>
            <a:pPr algn="just" rtl="0"/>
            <a:r>
              <a:rPr lang="en-GB" sz="2400" dirty="0" smtClean="0"/>
              <a:t>Micronized powders consist of drug particles reduced in size to about 5 microns and smaller.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692696"/>
            <a:ext cx="8712968" cy="6048672"/>
          </a:xfrm>
        </p:spPr>
        <p:txBody>
          <a:bodyPr>
            <a:normAutofit/>
          </a:bodyPr>
          <a:lstStyle/>
          <a:p>
            <a:pPr algn="just"/>
            <a:r>
              <a:rPr lang="en-GB" sz="2400" dirty="0">
                <a:solidFill>
                  <a:schemeClr val="tx1"/>
                </a:solidFill>
              </a:rPr>
              <a:t>The use of micronized drugs is not confined to oral preparations. </a:t>
            </a:r>
            <a:r>
              <a:rPr lang="en-GB" sz="2400" dirty="0" smtClean="0">
                <a:solidFill>
                  <a:schemeClr val="tx1"/>
                </a:solidFill>
              </a:rPr>
              <a:t>For </a:t>
            </a:r>
            <a:r>
              <a:rPr lang="en-GB" sz="2400" dirty="0">
                <a:solidFill>
                  <a:schemeClr val="tx1"/>
                </a:solidFill>
              </a:rPr>
              <a:t>example, ophthalmic and topical ointments use micronized drugs for their preferred </a:t>
            </a:r>
            <a:r>
              <a:rPr lang="en-GB" sz="2400" u="sng" dirty="0">
                <a:solidFill>
                  <a:schemeClr val="tx1"/>
                </a:solidFill>
              </a:rPr>
              <a:t>release characteristics and</a:t>
            </a:r>
            <a:r>
              <a:rPr lang="en-GB" sz="2400" dirty="0">
                <a:solidFill>
                  <a:schemeClr val="tx1"/>
                </a:solidFill>
              </a:rPr>
              <a:t> </a:t>
            </a:r>
            <a:r>
              <a:rPr lang="en-GB" sz="2400" u="sng" dirty="0" err="1">
                <a:solidFill>
                  <a:schemeClr val="tx1"/>
                </a:solidFill>
              </a:rPr>
              <a:t>nonirritating</a:t>
            </a:r>
            <a:r>
              <a:rPr lang="en-GB" sz="2400" u="sng" dirty="0">
                <a:solidFill>
                  <a:schemeClr val="tx1"/>
                </a:solidFill>
              </a:rPr>
              <a:t> quality after application</a:t>
            </a:r>
            <a:r>
              <a:rPr lang="en-GB" sz="2400" dirty="0">
                <a:solidFill>
                  <a:schemeClr val="tx1"/>
                </a:solidFill>
              </a:rPr>
              <a:t>. </a:t>
            </a:r>
            <a:endParaRPr lang="ar-IQ" sz="2400" dirty="0">
              <a:solidFill>
                <a:schemeClr val="tx1"/>
              </a:solidFill>
            </a:endParaRPr>
          </a:p>
          <a:p>
            <a:pPr algn="just" rtl="0"/>
            <a:r>
              <a:rPr lang="en-GB" sz="2400" dirty="0" smtClean="0">
                <a:solidFill>
                  <a:schemeClr val="tx1"/>
                </a:solidFill>
              </a:rPr>
              <a:t>Because of the different rates and degrees of absorption obtainable from drugs of various particle size, products of the same drug substance prepared by two or more reliable pharmaceutical manufacturers may result in different degree of </a:t>
            </a:r>
            <a:r>
              <a:rPr lang="en-GB" sz="2400" u="sng" dirty="0" smtClean="0">
                <a:solidFill>
                  <a:schemeClr val="tx1"/>
                </a:solidFill>
              </a:rPr>
              <a:t>therapeutic response in the same individual.</a:t>
            </a:r>
          </a:p>
          <a:p>
            <a:pPr algn="just" rtl="0"/>
            <a:r>
              <a:rPr lang="en-GB" sz="2400" dirty="0" smtClean="0">
                <a:solidFill>
                  <a:schemeClr val="tx1"/>
                </a:solidFill>
              </a:rPr>
              <a:t>A classic example of this occurs with </a:t>
            </a:r>
            <a:r>
              <a:rPr lang="en-GB" sz="2400" u="sng" dirty="0" err="1" smtClean="0">
                <a:solidFill>
                  <a:schemeClr val="tx1"/>
                </a:solidFill>
              </a:rPr>
              <a:t>phenytoin</a:t>
            </a:r>
            <a:r>
              <a:rPr lang="en-GB" sz="2400" u="sng" dirty="0" smtClean="0">
                <a:solidFill>
                  <a:schemeClr val="tx1"/>
                </a:solidFill>
              </a:rPr>
              <a:t> sodium capsules, which have two distinct forms</a:t>
            </a:r>
            <a:r>
              <a:rPr lang="en-GB" sz="2400" dirty="0" smtClean="0">
                <a:solidFill>
                  <a:schemeClr val="tx1"/>
                </a:solidFill>
              </a:rPr>
              <a:t>.</a:t>
            </a:r>
          </a:p>
          <a:p>
            <a:pPr marL="624078" indent="-514350" algn="just" rtl="0">
              <a:buFont typeface="+mj-lt"/>
              <a:buAutoNum type="arabicPeriod"/>
            </a:pPr>
            <a:r>
              <a:rPr lang="en-GB" sz="2400" dirty="0" smtClean="0">
                <a:solidFill>
                  <a:schemeClr val="tx1"/>
                </a:solidFill>
              </a:rPr>
              <a:t>The first is the rapid-release type, that is, Prompt Phenytoin Sodium capsules, USP, and </a:t>
            </a:r>
          </a:p>
          <a:p>
            <a:pPr marL="624078" indent="-514350" algn="just" rtl="0">
              <a:buFont typeface="+mj-lt"/>
              <a:buAutoNum type="arabicPeriod"/>
            </a:pPr>
            <a:r>
              <a:rPr lang="en-GB" sz="2400" dirty="0" smtClean="0">
                <a:solidFill>
                  <a:schemeClr val="tx1"/>
                </a:solidFill>
              </a:rPr>
              <a:t>The second is the slow-dissolution type, that is, Extended Phenytoin Sodium Capsules, USP.</a:t>
            </a:r>
            <a:endParaRPr lang="en-GB" sz="2400" u="sng" dirty="0" smtClean="0">
              <a:solidFill>
                <a:schemeClr val="tx1"/>
              </a:solidFill>
            </a:endParaRPr>
          </a:p>
          <a:p>
            <a:pPr algn="just" rtl="0"/>
            <a:endParaRPr lang="en-GB" sz="2400" dirty="0" smtClean="0">
              <a:solidFill>
                <a:schemeClr val="tx1"/>
              </a:solidFill>
            </a:endParaRPr>
          </a:p>
          <a:p>
            <a:pPr algn="just" rtl="0"/>
            <a:endParaRPr lang="ar-IQ" sz="24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60648"/>
            <a:ext cx="8784976" cy="6336704"/>
          </a:xfrm>
        </p:spPr>
        <p:txBody>
          <a:bodyPr>
            <a:normAutofit fontScale="92500" lnSpcReduction="20000"/>
          </a:bodyPr>
          <a:lstStyle/>
          <a:p>
            <a:pPr algn="just" rtl="0"/>
            <a:r>
              <a:rPr lang="en-GB" sz="2400" b="1" dirty="0" smtClean="0"/>
              <a:t>Crystal or Amorphous Drug Form</a:t>
            </a:r>
          </a:p>
          <a:p>
            <a:pPr algn="just" rtl="0">
              <a:buNone/>
            </a:pPr>
            <a:r>
              <a:rPr lang="en-GB" sz="2400" dirty="0" smtClean="0"/>
              <a:t>  Solid drug materials may occur as:</a:t>
            </a:r>
          </a:p>
          <a:p>
            <a:pPr marL="624078" indent="-514350" algn="just" rtl="0">
              <a:buFont typeface="+mj-lt"/>
              <a:buAutoNum type="arabicPeriod"/>
            </a:pPr>
            <a:r>
              <a:rPr lang="en-GB" sz="2400" dirty="0" smtClean="0"/>
              <a:t>pure crystalline substances of definite identifiable shape</a:t>
            </a:r>
          </a:p>
          <a:p>
            <a:pPr marL="624078" indent="-514350" algn="just" rtl="0">
              <a:buFont typeface="+mj-lt"/>
              <a:buAutoNum type="arabicPeriod"/>
            </a:pPr>
            <a:r>
              <a:rPr lang="en-GB" sz="2400" dirty="0" smtClean="0"/>
              <a:t> amorphous particles without definite structure. </a:t>
            </a:r>
          </a:p>
          <a:p>
            <a:pPr algn="just" rtl="0"/>
            <a:r>
              <a:rPr lang="en-GB" sz="2400" dirty="0" smtClean="0"/>
              <a:t>Since the amorphous form of a chemical is usually </a:t>
            </a:r>
            <a:r>
              <a:rPr lang="en-GB" sz="2400" u="sng" dirty="0" smtClean="0"/>
              <a:t>more soluble </a:t>
            </a:r>
            <a:r>
              <a:rPr lang="en-GB" sz="2400" dirty="0" smtClean="0"/>
              <a:t>than crystalline form,</a:t>
            </a:r>
          </a:p>
          <a:p>
            <a:pPr algn="just" rtl="0">
              <a:buFont typeface="Wingdings 3" pitchFamily="18" charset="2"/>
              <a:buChar char=""/>
            </a:pPr>
            <a:r>
              <a:rPr lang="en-GB" sz="2400" dirty="0" smtClean="0"/>
              <a:t> different extents of drug absorption may result with consequent differences in the degree of pharmacologic activity obtained from each.</a:t>
            </a:r>
          </a:p>
          <a:p>
            <a:pPr algn="just">
              <a:buFont typeface="Wingdings 3" pitchFamily="18" charset="2"/>
              <a:buChar char=""/>
            </a:pPr>
            <a:r>
              <a:rPr lang="en-GB" sz="2400" dirty="0"/>
              <a:t>The </a:t>
            </a:r>
            <a:r>
              <a:rPr lang="en-GB" sz="2400" u="sng" dirty="0"/>
              <a:t>hormone insulin </a:t>
            </a:r>
            <a:r>
              <a:rPr lang="en-GB" sz="2400" dirty="0"/>
              <a:t>presents another striking example of different degree of activity that may result from the use of different physical forms of the same medicinal agent. </a:t>
            </a:r>
          </a:p>
          <a:p>
            <a:r>
              <a:rPr lang="en-US" sz="2400" b="1" dirty="0">
                <a:latin typeface="Times New Roman" pitchFamily="18" charset="0"/>
                <a:cs typeface="Times New Roman" pitchFamily="18" charset="0"/>
              </a:rPr>
              <a:t>antibiotic chloramphenicol </a:t>
            </a:r>
            <a:r>
              <a:rPr lang="en-US" sz="2400" dirty="0" err="1">
                <a:latin typeface="Times New Roman" pitchFamily="18" charset="0"/>
                <a:cs typeface="Times New Roman" pitchFamily="18" charset="0"/>
              </a:rPr>
              <a:t>palmitate</a:t>
            </a:r>
            <a:r>
              <a:rPr lang="en-US" sz="2400" dirty="0">
                <a:latin typeface="Times New Roman" pitchFamily="18" charset="0"/>
                <a:cs typeface="Times New Roman" pitchFamily="18" charset="0"/>
              </a:rPr>
              <a:t>, are inactive when administered in crystalline, but when administered </a:t>
            </a:r>
            <a:r>
              <a:rPr lang="en-US" sz="2400" b="1" dirty="0">
                <a:latin typeface="Times New Roman" pitchFamily="18" charset="0"/>
                <a:cs typeface="Times New Roman" pitchFamily="18" charset="0"/>
              </a:rPr>
              <a:t>amorphous</a:t>
            </a:r>
            <a:r>
              <a:rPr lang="en-US" sz="2400" dirty="0">
                <a:latin typeface="Times New Roman" pitchFamily="18" charset="0"/>
                <a:cs typeface="Times New Roman" pitchFamily="18" charset="0"/>
              </a:rPr>
              <a:t>, absorption from GIT rapidly, with good therapeutic response. </a:t>
            </a:r>
          </a:p>
          <a:p>
            <a:r>
              <a:rPr lang="en-US" sz="2800" b="1" dirty="0">
                <a:solidFill>
                  <a:srgbClr val="7030A0"/>
                </a:solidFill>
                <a:latin typeface="Times New Roman" pitchFamily="18" charset="0"/>
                <a:cs typeface="Times New Roman" pitchFamily="18" charset="0"/>
              </a:rPr>
              <a:t>In other instances: </a:t>
            </a:r>
            <a:r>
              <a:rPr lang="en-US" sz="2400" dirty="0">
                <a:latin typeface="Times New Roman" pitchFamily="18" charset="0"/>
                <a:cs typeface="Times New Roman" pitchFamily="18" charset="0"/>
              </a:rPr>
              <a:t>crystalline forms of drugs may be used because of greater stability than amorphous forms. </a:t>
            </a:r>
          </a:p>
          <a:p>
            <a:pPr>
              <a:buNone/>
            </a:pPr>
            <a:r>
              <a:rPr lang="en-US" sz="2400" dirty="0">
                <a:latin typeface="Times New Roman" pitchFamily="18" charset="0"/>
                <a:cs typeface="Times New Roman" pitchFamily="18" charset="0"/>
              </a:rPr>
              <a:t>For example, </a:t>
            </a:r>
            <a:r>
              <a:rPr lang="en-US" sz="2400" b="1" dirty="0">
                <a:latin typeface="Times New Roman" pitchFamily="18" charset="0"/>
                <a:cs typeface="Times New Roman" pitchFamily="18" charset="0"/>
              </a:rPr>
              <a:t>the crystalline forms of </a:t>
            </a:r>
            <a:r>
              <a:rPr lang="en-US" sz="2800" b="1" dirty="0">
                <a:solidFill>
                  <a:srgbClr val="7030A0"/>
                </a:solidFill>
                <a:latin typeface="Times New Roman" pitchFamily="18" charset="0"/>
                <a:cs typeface="Times New Roman" pitchFamily="18" charset="0"/>
              </a:rPr>
              <a:t>penicillin G</a:t>
            </a:r>
            <a:r>
              <a:rPr lang="en-US" sz="2400" dirty="0">
                <a:latin typeface="Times New Roman" pitchFamily="18" charset="0"/>
                <a:cs typeface="Times New Roman" pitchFamily="18" charset="0"/>
              </a:rPr>
              <a:t> as potassium salt or sodium salt are </a:t>
            </a:r>
            <a:r>
              <a:rPr lang="en-US" sz="2400" b="1" dirty="0">
                <a:solidFill>
                  <a:srgbClr val="7030A0"/>
                </a:solidFill>
                <a:latin typeface="Times New Roman" pitchFamily="18" charset="0"/>
                <a:cs typeface="Times New Roman" pitchFamily="18" charset="0"/>
              </a:rPr>
              <a:t>more stable than amorphous forms</a:t>
            </a:r>
            <a:r>
              <a:rPr lang="en-US" sz="2400" dirty="0">
                <a:latin typeface="Times New Roman" pitchFamily="18" charset="0"/>
                <a:cs typeface="Times New Roman" pitchFamily="18" charset="0"/>
              </a:rPr>
              <a:t>. Thus, in formulation work on penicillin G, the </a:t>
            </a:r>
            <a:r>
              <a:rPr lang="en-US" sz="2400" b="1" dirty="0">
                <a:latin typeface="Times New Roman" pitchFamily="18" charset="0"/>
                <a:cs typeface="Times New Roman" pitchFamily="18" charset="0"/>
              </a:rPr>
              <a:t>crystalline forms are preferred </a:t>
            </a:r>
            <a:r>
              <a:rPr lang="en-US" sz="2400" dirty="0">
                <a:latin typeface="Times New Roman" pitchFamily="18" charset="0"/>
                <a:cs typeface="Times New Roman" pitchFamily="18" charset="0"/>
              </a:rPr>
              <a:t>and result in excellent therapeutic response.</a:t>
            </a:r>
          </a:p>
          <a:p>
            <a:pPr algn="just" rtl="0">
              <a:buFont typeface="Wingdings 3" pitchFamily="18" charset="2"/>
              <a:buChar char=""/>
            </a:pPr>
            <a:endParaRPr lang="en-GB" sz="24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60648"/>
            <a:ext cx="8640960" cy="6048672"/>
          </a:xfrm>
        </p:spPr>
        <p:txBody>
          <a:bodyPr>
            <a:noAutofit/>
          </a:bodyPr>
          <a:lstStyle/>
          <a:p>
            <a:pPr algn="just" rtl="0">
              <a:buFont typeface="Wingdings" pitchFamily="2" charset="2"/>
              <a:buChar char="Ø"/>
            </a:pPr>
            <a:r>
              <a:rPr lang="en-GB" sz="2400" dirty="0" smtClean="0"/>
              <a:t>Insulin is protein that forms an extremely insoluble zinc-insulin complex when combined with zinc in the presence of acetate buffer.</a:t>
            </a:r>
          </a:p>
          <a:p>
            <a:pPr algn="just" rtl="0">
              <a:buFont typeface="Wingdings" pitchFamily="2" charset="2"/>
              <a:buChar char="Ø"/>
            </a:pPr>
            <a:r>
              <a:rPr lang="en-GB" sz="2400" dirty="0" smtClean="0"/>
              <a:t>Depending on the pH of the acetate buffer, the complex may be an amorphous material. </a:t>
            </a:r>
          </a:p>
          <a:p>
            <a:pPr algn="just" rtl="0">
              <a:buFont typeface="Wingdings" pitchFamily="2" charset="2"/>
              <a:buChar char="Ø"/>
            </a:pPr>
            <a:r>
              <a:rPr lang="en-GB" sz="2400" dirty="0" smtClean="0"/>
              <a:t>The amorphous form, or </a:t>
            </a:r>
            <a:r>
              <a:rPr lang="en-GB" sz="2400" dirty="0" smtClean="0">
                <a:solidFill>
                  <a:srgbClr val="C00000"/>
                </a:solidFill>
              </a:rPr>
              <a:t>Prompt Insulin zinc suspension, USP</a:t>
            </a:r>
            <a:r>
              <a:rPr lang="en-GB" sz="2400" dirty="0" smtClean="0"/>
              <a:t>, is rapidly absorbed upon intramuscular or subcutaneous (under the skin).</a:t>
            </a:r>
          </a:p>
          <a:p>
            <a:pPr algn="just"/>
            <a:r>
              <a:rPr lang="en-GB" sz="2400" dirty="0"/>
              <a:t>The larger crystalline material, called </a:t>
            </a:r>
            <a:r>
              <a:rPr lang="en-GB" sz="2400" dirty="0" err="1">
                <a:solidFill>
                  <a:srgbClr val="C00000"/>
                </a:solidFill>
              </a:rPr>
              <a:t>ultralente</a:t>
            </a:r>
            <a:r>
              <a:rPr lang="en-GB" sz="2400" dirty="0">
                <a:solidFill>
                  <a:srgbClr val="C00000"/>
                </a:solidFill>
              </a:rPr>
              <a:t> insulin </a:t>
            </a:r>
            <a:r>
              <a:rPr lang="en-GB" sz="2400" dirty="0"/>
              <a:t>or</a:t>
            </a:r>
            <a:r>
              <a:rPr lang="en-GB" sz="2400" dirty="0">
                <a:solidFill>
                  <a:srgbClr val="C00000"/>
                </a:solidFill>
              </a:rPr>
              <a:t> Extended Insulin Zinc Suspension, USP</a:t>
            </a:r>
            <a:r>
              <a:rPr lang="en-GB" sz="2400" dirty="0"/>
              <a:t>, is more slowly absorbed and has a resultant longer duration of action. </a:t>
            </a:r>
            <a:endParaRPr lang="en-GB" sz="2400" u="sng" dirty="0"/>
          </a:p>
          <a:p>
            <a:pPr algn="just"/>
            <a:r>
              <a:rPr lang="en-GB" sz="2400" u="sng" dirty="0"/>
              <a:t>Intermediate-acting insulin </a:t>
            </a:r>
            <a:r>
              <a:rPr lang="en-GB" sz="2400" dirty="0"/>
              <a:t>can be obtained for example by a physical mixture of 70% of crystalline form and 30% of the amorphous form, called </a:t>
            </a:r>
            <a:r>
              <a:rPr lang="en-GB" sz="2400" dirty="0" err="1">
                <a:solidFill>
                  <a:srgbClr val="C00000"/>
                </a:solidFill>
              </a:rPr>
              <a:t>lente</a:t>
            </a:r>
            <a:r>
              <a:rPr lang="en-GB" sz="2400" dirty="0">
                <a:solidFill>
                  <a:srgbClr val="C00000"/>
                </a:solidFill>
              </a:rPr>
              <a:t> insulin or Insulin Zinc Suspension, USP</a:t>
            </a:r>
            <a:r>
              <a:rPr lang="en-GB" sz="2400" dirty="0"/>
              <a:t>, is intermediate acting and meets the requirements of many diabetics. </a:t>
            </a:r>
          </a:p>
          <a:p>
            <a:pPr algn="just"/>
            <a:r>
              <a:rPr lang="en-GB" sz="2400" dirty="0"/>
              <a:t>Also available is a physical mixture of 50% of the crystalline form and 50% of the amorphous form. </a:t>
            </a:r>
            <a:endParaRPr lang="ar-IQ" sz="2400" dirty="0"/>
          </a:p>
          <a:p>
            <a:pPr algn="just" rtl="0">
              <a:buFont typeface="Wingdings" pitchFamily="2" charset="2"/>
              <a:buChar char="Ø"/>
            </a:pPr>
            <a:endParaRPr lang="en-GB"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922114"/>
          </a:xfrm>
        </p:spPr>
        <p:txBody>
          <a:bodyPr/>
          <a:lstStyle/>
          <a:p>
            <a:pPr algn="ctr" rtl="0"/>
            <a:r>
              <a:rPr lang="en-GB" sz="3200" b="0" dirty="0" smtClean="0">
                <a:effectLst/>
              </a:rPr>
              <a:t>Biopharmaceutics </a:t>
            </a:r>
            <a:endParaRPr lang="ar-IQ" b="0" dirty="0">
              <a:effectLst/>
            </a:endParaRPr>
          </a:p>
        </p:txBody>
      </p:sp>
      <p:sp>
        <p:nvSpPr>
          <p:cNvPr id="2" name="Content Placeholder 1"/>
          <p:cNvSpPr>
            <a:spLocks noGrp="1"/>
          </p:cNvSpPr>
          <p:nvPr>
            <p:ph idx="1"/>
          </p:nvPr>
        </p:nvSpPr>
        <p:spPr>
          <a:xfrm>
            <a:off x="457200" y="1124744"/>
            <a:ext cx="8229600" cy="5026563"/>
          </a:xfrm>
        </p:spPr>
        <p:txBody>
          <a:bodyPr>
            <a:normAutofit/>
          </a:bodyPr>
          <a:lstStyle/>
          <a:p>
            <a:pPr algn="just"/>
            <a:r>
              <a:rPr lang="en-US" sz="2400" dirty="0">
                <a:latin typeface="Times New Roman" pitchFamily="18" charset="0"/>
              </a:rPr>
              <a:t>Is the science that study relation of </a:t>
            </a:r>
            <a:r>
              <a:rPr lang="en-US" sz="2400" b="1" u="sng" dirty="0">
                <a:latin typeface="Times New Roman" pitchFamily="18" charset="0"/>
              </a:rPr>
              <a:t>physicochemical properties </a:t>
            </a:r>
            <a:r>
              <a:rPr lang="en-US" sz="2400" b="1" dirty="0">
                <a:latin typeface="Times New Roman" pitchFamily="18" charset="0"/>
              </a:rPr>
              <a:t>of drug</a:t>
            </a:r>
            <a:r>
              <a:rPr lang="en-US" sz="2400" dirty="0">
                <a:latin typeface="Times New Roman" pitchFamily="18" charset="0"/>
              </a:rPr>
              <a:t>, </a:t>
            </a:r>
            <a:r>
              <a:rPr lang="en-US" sz="2400" b="1" dirty="0">
                <a:latin typeface="Times New Roman" pitchFamily="18" charset="0"/>
              </a:rPr>
              <a:t>dosage form</a:t>
            </a:r>
            <a:r>
              <a:rPr lang="en-US" sz="2400" dirty="0">
                <a:latin typeface="Times New Roman" pitchFamily="18" charset="0"/>
              </a:rPr>
              <a:t>, &amp; </a:t>
            </a:r>
            <a:r>
              <a:rPr lang="en-US" sz="2400" b="1" dirty="0">
                <a:latin typeface="Times New Roman" pitchFamily="18" charset="0"/>
              </a:rPr>
              <a:t>route of administration</a:t>
            </a:r>
            <a:r>
              <a:rPr lang="en-US" sz="2400" dirty="0">
                <a:latin typeface="Times New Roman" pitchFamily="18" charset="0"/>
              </a:rPr>
              <a:t> on </a:t>
            </a:r>
            <a:r>
              <a:rPr lang="en-US" sz="2400" b="1" u="sng" dirty="0">
                <a:latin typeface="Times New Roman" pitchFamily="18" charset="0"/>
              </a:rPr>
              <a:t>rate and extent</a:t>
            </a:r>
            <a:r>
              <a:rPr lang="en-US" sz="2400" dirty="0">
                <a:latin typeface="Times New Roman" pitchFamily="18" charset="0"/>
              </a:rPr>
              <a:t> of drug absorption.</a:t>
            </a:r>
          </a:p>
          <a:p>
            <a:pPr algn="just" rtl="0"/>
            <a:r>
              <a:rPr lang="en-GB" sz="2400" dirty="0" smtClean="0"/>
              <a:t>In general, for a drug to exert its biologic effect, it must be </a:t>
            </a:r>
          </a:p>
          <a:p>
            <a:pPr algn="just" rtl="0">
              <a:buNone/>
            </a:pPr>
            <a:r>
              <a:rPr lang="en-GB" sz="2400" dirty="0" smtClean="0"/>
              <a:t>1. transported by the body fluids,</a:t>
            </a:r>
          </a:p>
          <a:p>
            <a:pPr algn="just" rtl="0">
              <a:buNone/>
            </a:pPr>
            <a:r>
              <a:rPr lang="en-GB" sz="2400" dirty="0" smtClean="0"/>
              <a:t>2. traverse the required biologic membrane barriers,</a:t>
            </a:r>
          </a:p>
          <a:p>
            <a:pPr algn="just" rtl="0">
              <a:buNone/>
            </a:pPr>
            <a:r>
              <a:rPr lang="en-GB" sz="2400" dirty="0" smtClean="0"/>
              <a:t>3. escape widespread distribution to unwanted area </a:t>
            </a:r>
          </a:p>
          <a:p>
            <a:pPr algn="just" rtl="0">
              <a:buNone/>
            </a:pPr>
            <a:r>
              <a:rPr lang="en-GB" sz="2400" dirty="0" smtClean="0"/>
              <a:t>3. Endure (or Bear) metabolic attack </a:t>
            </a:r>
          </a:p>
          <a:p>
            <a:pPr algn="just" rtl="0">
              <a:buNone/>
            </a:pPr>
            <a:r>
              <a:rPr lang="en-GB" sz="2400" dirty="0" smtClean="0"/>
              <a:t>4. Penetrate in adequate concentration to the sites of action, and </a:t>
            </a:r>
          </a:p>
          <a:p>
            <a:pPr algn="just" rtl="0">
              <a:buNone/>
            </a:pPr>
            <a:r>
              <a:rPr lang="en-GB" sz="2400" dirty="0" smtClean="0"/>
              <a:t>5. Interact in a specific fashion, causing an alteration of cellular function. </a:t>
            </a:r>
          </a:p>
          <a:p>
            <a:pPr algn="just" rtl="0">
              <a:buNone/>
            </a:pPr>
            <a:r>
              <a:rPr lang="en-GB" sz="2400" dirty="0" smtClean="0"/>
              <a:t>   </a:t>
            </a:r>
            <a:endParaRPr lang="ar-IQ"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88640"/>
            <a:ext cx="8229600" cy="445442"/>
          </a:xfrm>
        </p:spPr>
        <p:txBody>
          <a:bodyPr>
            <a:noAutofit/>
          </a:bodyPr>
          <a:lstStyle/>
          <a:p>
            <a:pPr rtl="0">
              <a:buClr>
                <a:srgbClr val="00B050"/>
              </a:buClr>
              <a:buSzPct val="110000"/>
            </a:pPr>
            <a:r>
              <a:rPr lang="en-GB" sz="3600" dirty="0" smtClean="0">
                <a:effectLst/>
              </a:rPr>
              <a:t> Polymorphism</a:t>
            </a:r>
            <a:endParaRPr lang="ar-IQ" sz="3600" dirty="0">
              <a:effectLst/>
            </a:endParaRPr>
          </a:p>
        </p:txBody>
      </p:sp>
      <p:sp>
        <p:nvSpPr>
          <p:cNvPr id="2" name="Content Placeholder 1"/>
          <p:cNvSpPr>
            <a:spLocks noGrp="1"/>
          </p:cNvSpPr>
          <p:nvPr>
            <p:ph idx="1"/>
          </p:nvPr>
        </p:nvSpPr>
        <p:spPr>
          <a:xfrm>
            <a:off x="251520" y="980728"/>
            <a:ext cx="8712968" cy="5400600"/>
          </a:xfrm>
        </p:spPr>
        <p:txBody>
          <a:bodyPr>
            <a:noAutofit/>
          </a:bodyPr>
          <a:lstStyle/>
          <a:p>
            <a:pPr algn="just" rtl="0"/>
            <a:r>
              <a:rPr lang="en-GB" sz="2400" dirty="0" smtClean="0"/>
              <a:t>Some crystalline are capable of forming </a:t>
            </a:r>
            <a:r>
              <a:rPr lang="en-GB" sz="2400" u="sng" dirty="0" smtClean="0"/>
              <a:t>different types of crystals</a:t>
            </a:r>
            <a:r>
              <a:rPr lang="en-GB" sz="2400" dirty="0" smtClean="0"/>
              <a:t>, depending on the conditions (temperature, solvent, time) under which crystallization is induced. </a:t>
            </a:r>
          </a:p>
          <a:p>
            <a:pPr algn="just" rtl="0"/>
            <a:r>
              <a:rPr lang="en-GB" sz="2400" dirty="0" smtClean="0"/>
              <a:t>This property, whereby a single chemical substance may exist in more than one crystalline form, is </a:t>
            </a:r>
            <a:r>
              <a:rPr lang="en-GB" sz="2400" b="1" u="sng" dirty="0" smtClean="0"/>
              <a:t>polymorphism</a:t>
            </a:r>
            <a:r>
              <a:rPr lang="en-GB" sz="2400" dirty="0" smtClean="0"/>
              <a:t>. </a:t>
            </a:r>
          </a:p>
          <a:p>
            <a:pPr algn="just" rtl="0"/>
            <a:r>
              <a:rPr lang="en-GB" sz="2400" dirty="0" smtClean="0"/>
              <a:t>The various polymorphic forms of the same chemical generally differ in many </a:t>
            </a:r>
            <a:r>
              <a:rPr lang="en-GB" sz="2400" u="sng" dirty="0" smtClean="0"/>
              <a:t>physical properties</a:t>
            </a:r>
            <a:r>
              <a:rPr lang="en-GB" sz="2400" dirty="0" smtClean="0"/>
              <a:t>, including </a:t>
            </a:r>
            <a:r>
              <a:rPr lang="en-GB" sz="2400" u="sng" dirty="0" smtClean="0"/>
              <a:t>solubility and dissolution</a:t>
            </a:r>
            <a:r>
              <a:rPr lang="en-GB" sz="2400" dirty="0" smtClean="0"/>
              <a:t>, which are of prime importance to the rate and extent of absorption. </a:t>
            </a:r>
          </a:p>
          <a:p>
            <a:pPr algn="just" rtl="0"/>
            <a:r>
              <a:rPr lang="en-GB" sz="2400" dirty="0" smtClean="0"/>
              <a:t>The use of </a:t>
            </a:r>
            <a:r>
              <a:rPr lang="en-GB" sz="2400" u="sng" dirty="0" smtClean="0"/>
              <a:t>metastable forms </a:t>
            </a:r>
            <a:r>
              <a:rPr lang="en-GB" sz="2400" dirty="0" smtClean="0"/>
              <a:t>generally results in higher </a:t>
            </a:r>
            <a:r>
              <a:rPr lang="en-GB" sz="2400" u="sng" dirty="0" smtClean="0"/>
              <a:t>solubility and dissolution rates than the respective stable crystal forms of the same drug.</a:t>
            </a:r>
          </a:p>
          <a:p>
            <a:pPr algn="just" rtl="0"/>
            <a:r>
              <a:rPr lang="en-GB" sz="2400" dirty="0" smtClean="0"/>
              <a:t>On the other hand, the </a:t>
            </a:r>
            <a:r>
              <a:rPr lang="en-GB" sz="2400" u="sng" dirty="0" smtClean="0"/>
              <a:t>stable polymorph is more resistant to chemical degradation and because of its lower solubility </a:t>
            </a:r>
            <a:r>
              <a:rPr lang="en-GB" sz="2400" dirty="0" smtClean="0"/>
              <a:t>is frequently preferred in pharmaceutical suspensions of insoluble drugs.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832648"/>
          </a:xfrm>
        </p:spPr>
        <p:txBody>
          <a:bodyPr>
            <a:normAutofit/>
          </a:bodyPr>
          <a:lstStyle/>
          <a:p>
            <a:pPr marL="0" indent="0" algn="ctr" rtl="0">
              <a:buNone/>
            </a:pPr>
            <a:r>
              <a:rPr lang="en-GB" sz="2400" b="1" dirty="0" smtClean="0">
                <a:solidFill>
                  <a:schemeClr val="bg1"/>
                </a:solidFill>
              </a:rPr>
              <a:t>Salt Forms </a:t>
            </a:r>
          </a:p>
          <a:p>
            <a:pPr algn="just" rtl="0">
              <a:buNone/>
            </a:pPr>
            <a:r>
              <a:rPr lang="en-GB" sz="2400" dirty="0" smtClean="0"/>
              <a:t>  Salt form</a:t>
            </a:r>
          </a:p>
          <a:p>
            <a:pPr algn="just" rtl="0">
              <a:buNone/>
            </a:pPr>
            <a:r>
              <a:rPr lang="en-GB" sz="2400" dirty="0" smtClean="0"/>
              <a:t>The dissolution rate of a salt form of a drug is generally quite different from that of the parent compound. </a:t>
            </a:r>
            <a:r>
              <a:rPr lang="en-GB" sz="2400" u="sng" dirty="0" smtClean="0"/>
              <a:t>Sodium and potassium salts of weak organic acids and hydrochloride salts of weak organic bases dissolve much more readily than do the respective free acid and base.</a:t>
            </a:r>
          </a:p>
          <a:p>
            <a:pPr algn="just" rtl="0"/>
            <a:r>
              <a:rPr lang="en-GB" sz="2400" dirty="0" smtClean="0"/>
              <a:t>The result is </a:t>
            </a:r>
            <a:r>
              <a:rPr lang="en-GB" sz="2400" u="sng" dirty="0" smtClean="0"/>
              <a:t>a more rapid saturation of the dissolving particle and the consequent more rapid diffusion of the drug to the absorption sites. </a:t>
            </a:r>
          </a:p>
          <a:p>
            <a:pPr algn="just" rtl="0"/>
            <a:r>
              <a:rPr lang="en-GB" sz="2400" dirty="0" smtClean="0"/>
              <a:t>Example: the addition of the </a:t>
            </a:r>
            <a:r>
              <a:rPr lang="en-GB" sz="2400" dirty="0" err="1" smtClean="0"/>
              <a:t>ethylenediamine</a:t>
            </a:r>
            <a:r>
              <a:rPr lang="en-GB" sz="2400" dirty="0" smtClean="0"/>
              <a:t> moiety to </a:t>
            </a:r>
            <a:r>
              <a:rPr lang="en-GB" sz="2400" dirty="0" err="1" smtClean="0"/>
              <a:t>theophylline</a:t>
            </a:r>
            <a:r>
              <a:rPr lang="en-GB" sz="2400" dirty="0" smtClean="0"/>
              <a:t> increases the water solubility fivefold. The use of the </a:t>
            </a:r>
            <a:r>
              <a:rPr lang="en-GB" sz="2400" dirty="0" err="1" smtClean="0"/>
              <a:t>ethylenediamine</a:t>
            </a:r>
            <a:r>
              <a:rPr lang="en-GB" sz="2400" dirty="0" smtClean="0"/>
              <a:t> salt of </a:t>
            </a:r>
            <a:r>
              <a:rPr lang="en-GB" sz="2400" dirty="0" err="1" smtClean="0"/>
              <a:t>theophylline</a:t>
            </a:r>
            <a:r>
              <a:rPr lang="en-GB" sz="2400" dirty="0" smtClean="0"/>
              <a:t> has allowed the development of oral aqueous solutions of </a:t>
            </a:r>
            <a:r>
              <a:rPr lang="en-GB" sz="2400" dirty="0" err="1" smtClean="0"/>
              <a:t>theophylline</a:t>
            </a:r>
            <a:r>
              <a:rPr lang="en-GB" sz="2400" dirty="0" smtClean="0"/>
              <a:t> and diminished the need to use hydroalcoholic mixtures such as elixirs.   </a:t>
            </a:r>
          </a:p>
          <a:p>
            <a:pPr algn="just" rtl="0"/>
            <a:endParaRPr lang="ar-IQ"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476672"/>
            <a:ext cx="8712968" cy="6192688"/>
          </a:xfrm>
        </p:spPr>
        <p:txBody>
          <a:bodyPr>
            <a:normAutofit/>
          </a:bodyPr>
          <a:lstStyle/>
          <a:p>
            <a:pPr marL="0" indent="0" algn="ctr" rtl="0">
              <a:buNone/>
            </a:pPr>
            <a:r>
              <a:rPr lang="en-GB" sz="3500" dirty="0" smtClean="0">
                <a:solidFill>
                  <a:schemeClr val="bg1"/>
                </a:solidFill>
              </a:rPr>
              <a:t>Factors</a:t>
            </a:r>
            <a:endParaRPr lang="en-GB" dirty="0" smtClean="0"/>
          </a:p>
          <a:p>
            <a:pPr marL="109728" indent="0" algn="just" rtl="0">
              <a:buNone/>
            </a:pPr>
            <a:r>
              <a:rPr lang="en-GB" dirty="0" smtClean="0"/>
              <a:t>Other factors</a:t>
            </a:r>
          </a:p>
          <a:p>
            <a:pPr marL="624078" indent="-514350" algn="just" rtl="0">
              <a:buFont typeface="+mj-lt"/>
              <a:buAutoNum type="arabicPeriod"/>
            </a:pPr>
            <a:r>
              <a:rPr lang="en-GB" dirty="0" smtClean="0"/>
              <a:t>The state of hydration of a drug molecule can affect its </a:t>
            </a:r>
            <a:r>
              <a:rPr lang="en-GB" u="sng" dirty="0" smtClean="0"/>
              <a:t>solubility</a:t>
            </a:r>
            <a:r>
              <a:rPr lang="en-GB" dirty="0" smtClean="0"/>
              <a:t> </a:t>
            </a:r>
            <a:r>
              <a:rPr lang="en-GB" u="sng" dirty="0" smtClean="0"/>
              <a:t>and pattern of absorption</a:t>
            </a:r>
            <a:r>
              <a:rPr lang="en-GB" dirty="0" smtClean="0"/>
              <a:t>. Usually the </a:t>
            </a:r>
            <a:r>
              <a:rPr lang="en-GB" u="sng" dirty="0" smtClean="0"/>
              <a:t>anhydrous</a:t>
            </a:r>
            <a:r>
              <a:rPr lang="en-GB" dirty="0" smtClean="0"/>
              <a:t> form of an organic molecule is more readily </a:t>
            </a:r>
            <a:r>
              <a:rPr lang="en-GB" u="sng" dirty="0" smtClean="0"/>
              <a:t>soluble </a:t>
            </a:r>
            <a:r>
              <a:rPr lang="en-GB" dirty="0" smtClean="0"/>
              <a:t>than the hydrated form. The rate of solubility and absorption for the anhydrous form of ampicillin for example was greater than that for the trihydrate form of the drug. </a:t>
            </a:r>
          </a:p>
          <a:p>
            <a:pPr marL="624078" indent="-514350" algn="just" rtl="0">
              <a:buFont typeface="+mj-lt"/>
              <a:buAutoNum type="arabicPeriod" startAt="2"/>
            </a:pPr>
            <a:r>
              <a:rPr lang="en-GB" dirty="0" smtClean="0"/>
              <a:t>The drug interaction with the normal components of the GIT and any foodstuffs.</a:t>
            </a:r>
          </a:p>
          <a:p>
            <a:pPr marL="624078" indent="-514350" algn="just" rtl="0"/>
            <a:r>
              <a:rPr lang="en-GB" dirty="0" smtClean="0"/>
              <a:t>For example chemical complex that may result in reduced drug solubility and decrease drug absorption. If the drug becomes adsorbed onto insoluble material in the tract, its availability for absorption may be correspondingly reduced.</a:t>
            </a:r>
          </a:p>
          <a:p>
            <a:pPr marL="624078" indent="-514350" algn="just" rtl="0"/>
            <a:r>
              <a:rPr lang="en-GB" dirty="0" smtClean="0"/>
              <a:t>Example: complex formation between tetracycline and calcium, magnesium, and </a:t>
            </a:r>
            <a:r>
              <a:rPr lang="en-GB" dirty="0" err="1" smtClean="0"/>
              <a:t>aluminum</a:t>
            </a:r>
            <a:r>
              <a:rPr lang="en-GB" dirty="0" smtClean="0"/>
              <a:t>, resulting in decrease in absorption of the tetracycline.</a:t>
            </a:r>
            <a:endParaRPr lang="ar-IQ" dirty="0" smtClean="0"/>
          </a:p>
          <a:p>
            <a:pPr marL="624078" indent="-514350" algn="just" rtl="0"/>
            <a:endParaRPr lang="en-GB"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78098"/>
          </a:xfrm>
        </p:spPr>
        <p:txBody>
          <a:bodyPr>
            <a:normAutofit/>
          </a:bodyPr>
          <a:lstStyle/>
          <a:p>
            <a:pPr algn="ctr"/>
            <a:r>
              <a:rPr lang="ar-IQ" sz="3200" dirty="0" smtClean="0">
                <a:effectLst/>
              </a:rPr>
              <a:t> </a:t>
            </a:r>
            <a:r>
              <a:rPr lang="en-GB" sz="3200" dirty="0" smtClean="0">
                <a:effectLst/>
              </a:rPr>
              <a:t>ADME</a:t>
            </a:r>
            <a:endParaRPr lang="ar-IQ" sz="3200" dirty="0">
              <a:effectLst/>
            </a:endParaRPr>
          </a:p>
        </p:txBody>
      </p:sp>
      <p:sp>
        <p:nvSpPr>
          <p:cNvPr id="2" name="Content Placeholder 1"/>
          <p:cNvSpPr>
            <a:spLocks noGrp="1"/>
          </p:cNvSpPr>
          <p:nvPr>
            <p:ph idx="1"/>
          </p:nvPr>
        </p:nvSpPr>
        <p:spPr>
          <a:xfrm>
            <a:off x="457200" y="1196752"/>
            <a:ext cx="8229600" cy="4810539"/>
          </a:xfrm>
        </p:spPr>
        <p:txBody>
          <a:bodyPr>
            <a:normAutofit/>
          </a:bodyPr>
          <a:lstStyle/>
          <a:p>
            <a:pPr algn="just" rtl="0"/>
            <a:r>
              <a:rPr lang="en-GB" sz="2400" dirty="0" smtClean="0"/>
              <a:t>The absorption, distribution, biotransformation (metabolism), and elimination of a drug from the body are dynamic processes that continue from time a drug is taken until drug has been removed from the body entirely. </a:t>
            </a:r>
          </a:p>
          <a:p>
            <a:pPr algn="just" rtl="0"/>
            <a:r>
              <a:rPr lang="en-GB" sz="2400" dirty="0" smtClean="0"/>
              <a:t>The rates at which these processes (i.e. ADME) occur affect the </a:t>
            </a:r>
            <a:r>
              <a:rPr lang="en-GB" sz="2400" u="sng" dirty="0" smtClean="0"/>
              <a:t>onset</a:t>
            </a:r>
            <a:r>
              <a:rPr lang="en-GB" sz="2400" dirty="0" smtClean="0"/>
              <a:t>, </a:t>
            </a:r>
            <a:r>
              <a:rPr lang="en-GB" sz="2400" u="sng" dirty="0" smtClean="0"/>
              <a:t>intensity</a:t>
            </a:r>
            <a:r>
              <a:rPr lang="en-GB" sz="2400" dirty="0" smtClean="0"/>
              <a:t>, and </a:t>
            </a:r>
            <a:r>
              <a:rPr lang="en-GB" sz="2400" u="sng" dirty="0" smtClean="0"/>
              <a:t>duration of the drug’s activity within the body.</a:t>
            </a:r>
          </a:p>
          <a:p>
            <a:pPr algn="just">
              <a:buNone/>
            </a:pPr>
            <a:r>
              <a:rPr lang="en-GB" sz="2400" b="1" dirty="0" smtClean="0"/>
              <a:t>Pharmacokinetics</a:t>
            </a:r>
            <a:r>
              <a:rPr lang="en-GB" sz="2400" dirty="0" smtClean="0"/>
              <a:t>: the area of study that describes the time course of drug concentration in the blood and tissues. </a:t>
            </a:r>
            <a:r>
              <a:rPr lang="en-US" sz="2400" dirty="0"/>
              <a:t>It </a:t>
            </a:r>
            <a:r>
              <a:rPr lang="en-US" sz="2400" dirty="0" smtClean="0"/>
              <a:t>is also </a:t>
            </a:r>
            <a:r>
              <a:rPr lang="en-US" sz="2400" dirty="0"/>
              <a:t>the study of the kinetics of absorption, distribution, metabolism, and excretion (ADME) of drugs and their pharmacologic, therapeutic, or toxic effects in animals and man.</a:t>
            </a:r>
          </a:p>
          <a:p>
            <a:pPr algn="just" rtl="0">
              <a:buNone/>
            </a:pPr>
            <a:endParaRPr lang="en-GB"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548680"/>
            <a:ext cx="8229600" cy="6048672"/>
          </a:xfrm>
        </p:spPr>
        <p:txBody>
          <a:bodyPr>
            <a:noAutofit/>
          </a:bodyPr>
          <a:lstStyle/>
          <a:p>
            <a:pPr algn="just" rtl="0"/>
            <a:r>
              <a:rPr lang="en-GB" sz="2400" dirty="0" smtClean="0"/>
              <a:t>The various body locations to which a drug travels may be viewed as separate compartments, Each containing some fraction of the administered dose of drug.</a:t>
            </a:r>
          </a:p>
          <a:p>
            <a:pPr algn="just" rtl="0"/>
            <a:r>
              <a:rPr lang="en-GB" sz="2400" dirty="0" smtClean="0"/>
              <a:t>The transfer of drug from the blood to other body locations is generally </a:t>
            </a:r>
            <a:r>
              <a:rPr lang="en-GB" sz="2400" u="sng" dirty="0" smtClean="0"/>
              <a:t>a rapid and reversible </a:t>
            </a:r>
            <a:r>
              <a:rPr lang="en-GB" sz="2400" dirty="0" smtClean="0"/>
              <a:t>process.</a:t>
            </a:r>
          </a:p>
          <a:p>
            <a:pPr algn="just" rtl="0"/>
            <a:r>
              <a:rPr lang="en-GB" sz="2400" dirty="0" smtClean="0"/>
              <a:t>The drug in the blood therefore exists in equilibrium with the drug in the other compartments (tissues). </a:t>
            </a:r>
          </a:p>
          <a:p>
            <a:pPr algn="just"/>
            <a:r>
              <a:rPr lang="en-GB" sz="2400" dirty="0" smtClean="0"/>
              <a:t>In this equilibrium state, the concentration of the drug in the blood may be quite different (greater or lesser) than in the concentration of drug in tissues. </a:t>
            </a:r>
            <a:r>
              <a:rPr lang="en-US" sz="2400" dirty="0">
                <a:latin typeface="Times New Roman" pitchFamily="18" charset="0"/>
                <a:cs typeface="Times New Roman" pitchFamily="18" charset="0"/>
              </a:rPr>
              <a:t>This is due to the </a:t>
            </a:r>
            <a:r>
              <a:rPr lang="en-US" sz="2400" b="1" dirty="0">
                <a:solidFill>
                  <a:srgbClr val="FF0000"/>
                </a:solidFill>
                <a:latin typeface="Times New Roman" pitchFamily="18" charset="0"/>
                <a:cs typeface="Times New Roman" pitchFamily="18" charset="0"/>
              </a:rPr>
              <a:t>physicochemical </a:t>
            </a:r>
            <a:r>
              <a:rPr lang="en-US" sz="2400" dirty="0">
                <a:latin typeface="Times New Roman" pitchFamily="18" charset="0"/>
                <a:cs typeface="Times New Roman" pitchFamily="18" charset="0"/>
              </a:rPr>
              <a:t>properties of the drug.</a:t>
            </a:r>
          </a:p>
          <a:p>
            <a:pPr algn="just"/>
            <a:r>
              <a:rPr lang="en-GB" sz="2400" dirty="0" smtClean="0"/>
              <a:t>Generally</a:t>
            </a:r>
            <a:r>
              <a:rPr lang="en-GB" sz="2400" dirty="0"/>
              <a:t>, the rate of transfer of a drug from one compartment to another is </a:t>
            </a:r>
            <a:r>
              <a:rPr lang="en-GB" sz="2400" dirty="0">
                <a:solidFill>
                  <a:srgbClr val="FF0000"/>
                </a:solidFill>
              </a:rPr>
              <a:t>proportional to </a:t>
            </a:r>
            <a:r>
              <a:rPr lang="en-GB" sz="2400" u="sng" dirty="0">
                <a:solidFill>
                  <a:srgbClr val="FF0000"/>
                </a:solidFill>
              </a:rPr>
              <a:t>the concentration of the drug in the compartment from which it exits</a:t>
            </a:r>
            <a:r>
              <a:rPr lang="en-GB" sz="2400" dirty="0"/>
              <a:t>; the greater the concentration, the greater is the amount of drug transfer.</a:t>
            </a:r>
          </a:p>
          <a:p>
            <a:pPr algn="just" rtl="0"/>
            <a:endParaRPr lang="ar-IQ"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78098"/>
          </a:xfrm>
        </p:spPr>
        <p:txBody>
          <a:bodyPr>
            <a:normAutofit/>
          </a:bodyPr>
          <a:lstStyle/>
          <a:p>
            <a:pPr algn="ctr"/>
            <a:r>
              <a:rPr lang="en-GB" sz="4000" b="0" dirty="0" smtClean="0">
                <a:effectLst/>
              </a:rPr>
              <a:t>Metabolism </a:t>
            </a:r>
            <a:endParaRPr lang="ar-IQ" sz="4000" b="0" dirty="0">
              <a:effectLst/>
            </a:endParaRPr>
          </a:p>
        </p:txBody>
      </p:sp>
      <p:sp>
        <p:nvSpPr>
          <p:cNvPr id="2" name="Content Placeholder 1"/>
          <p:cNvSpPr>
            <a:spLocks noGrp="1"/>
          </p:cNvSpPr>
          <p:nvPr>
            <p:ph idx="1"/>
          </p:nvPr>
        </p:nvSpPr>
        <p:spPr>
          <a:xfrm>
            <a:off x="251520" y="1196752"/>
            <a:ext cx="8712968" cy="4810539"/>
          </a:xfrm>
        </p:spPr>
        <p:txBody>
          <a:bodyPr>
            <a:noAutofit/>
          </a:bodyPr>
          <a:lstStyle/>
          <a:p>
            <a:pPr algn="just" rtl="0"/>
            <a:r>
              <a:rPr lang="en-GB" sz="2800" dirty="0" smtClean="0"/>
              <a:t>Metabolism is the major process by which foreign substances, including drugs, are eliminate from the body. </a:t>
            </a:r>
          </a:p>
          <a:p>
            <a:pPr algn="just" rtl="0"/>
            <a:r>
              <a:rPr lang="en-GB" sz="2800" dirty="0" smtClean="0"/>
              <a:t>During metabolism a drug substance may be biotransformed into</a:t>
            </a:r>
          </a:p>
          <a:p>
            <a:pPr marL="624078" indent="-514350" algn="just" rtl="0">
              <a:buFont typeface="+mj-lt"/>
              <a:buAutoNum type="arabicPeriod"/>
            </a:pPr>
            <a:r>
              <a:rPr lang="en-GB" sz="2800" dirty="0" smtClean="0"/>
              <a:t> pharmaceutically active,</a:t>
            </a:r>
          </a:p>
          <a:p>
            <a:pPr marL="624078" indent="-514350" algn="just" rtl="0">
              <a:buFont typeface="+mj-lt"/>
              <a:buAutoNum type="arabicPeriod"/>
            </a:pPr>
            <a:r>
              <a:rPr lang="en-GB" sz="2800" dirty="0" smtClean="0"/>
              <a:t>Inactive metabolites, or</a:t>
            </a:r>
          </a:p>
          <a:p>
            <a:pPr marL="624078" indent="-514350" algn="just" rtl="0">
              <a:buFont typeface="+mj-lt"/>
              <a:buAutoNum type="arabicPeriod"/>
            </a:pPr>
            <a:r>
              <a:rPr lang="en-GB" sz="2800" dirty="0" smtClean="0"/>
              <a:t>Both </a:t>
            </a:r>
          </a:p>
          <a:p>
            <a:pPr marL="624078" indent="-514350" algn="just"/>
            <a:r>
              <a:rPr lang="en-US" sz="2800" dirty="0" smtClean="0">
                <a:latin typeface="Times New Roman" pitchFamily="18" charset="0"/>
                <a:cs typeface="Times New Roman" pitchFamily="18" charset="0"/>
              </a:rPr>
              <a:t>For example, anticonvulsant drug carbamazepine is metabolized in the liver to active epoxide metabolite.</a:t>
            </a:r>
          </a:p>
          <a:p>
            <a:pPr marL="624078" indent="-514350" algn="just" rtl="0"/>
            <a:r>
              <a:rPr lang="en-GB" sz="2800" dirty="0" smtClean="0"/>
              <a:t>Often, both the drug substance and its metabolite or metabolites are active and exert pharmacologic effects.</a:t>
            </a:r>
            <a:endParaRPr lang="ar-IQ"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04664"/>
            <a:ext cx="8229600" cy="6048672"/>
          </a:xfrm>
        </p:spPr>
        <p:txBody>
          <a:bodyPr>
            <a:noAutofit/>
          </a:bodyPr>
          <a:lstStyle/>
          <a:p>
            <a:pPr algn="just" rtl="0"/>
            <a:r>
              <a:rPr lang="en-GB" sz="2400" dirty="0" smtClean="0"/>
              <a:t>In some instances, Pharmacologically inactive drug (termed a </a:t>
            </a:r>
            <a:r>
              <a:rPr lang="en-GB" sz="2400" dirty="0" err="1" smtClean="0"/>
              <a:t>prodrug</a:t>
            </a:r>
            <a:r>
              <a:rPr lang="en-GB" sz="2400" dirty="0" smtClean="0"/>
              <a:t>) may be administered for the known effects of its active metabolites. </a:t>
            </a:r>
          </a:p>
          <a:p>
            <a:pPr marL="0" indent="0" algn="just" rtl="0">
              <a:buNone/>
            </a:pPr>
            <a:r>
              <a:rPr lang="en-GB" sz="2400" b="1" u="sng" dirty="0" err="1" smtClean="0">
                <a:solidFill>
                  <a:srgbClr val="FF0000"/>
                </a:solidFill>
              </a:rPr>
              <a:t>Dipivefrin</a:t>
            </a:r>
            <a:r>
              <a:rPr lang="en-GB" sz="2400" dirty="0" smtClean="0"/>
              <a:t>, for example, is a </a:t>
            </a:r>
            <a:r>
              <a:rPr lang="en-GB" sz="2400" dirty="0" err="1" smtClean="0"/>
              <a:t>prodrug</a:t>
            </a:r>
            <a:r>
              <a:rPr lang="en-GB" sz="2400" dirty="0" smtClean="0"/>
              <a:t> of epinephrine formed by the </a:t>
            </a:r>
            <a:r>
              <a:rPr lang="en-GB" sz="2400" dirty="0" err="1" smtClean="0"/>
              <a:t>estrification</a:t>
            </a:r>
            <a:r>
              <a:rPr lang="en-GB" sz="2400" dirty="0" smtClean="0"/>
              <a:t> of epinephrine and </a:t>
            </a:r>
            <a:r>
              <a:rPr lang="en-GB" sz="2400" dirty="0" err="1" smtClean="0"/>
              <a:t>pivalic</a:t>
            </a:r>
            <a:r>
              <a:rPr lang="en-GB" sz="2400" dirty="0" smtClean="0"/>
              <a:t> acid. This enhances the lipophilic character of the drug, and a consequence its penetration into the anterior chamber of the eye is 17 times that of epinephrine. Within the eye, </a:t>
            </a:r>
            <a:r>
              <a:rPr lang="en-GB" sz="2400" dirty="0" err="1" smtClean="0"/>
              <a:t>dipiverfrin</a:t>
            </a:r>
            <a:r>
              <a:rPr lang="en-GB" sz="2400" dirty="0" smtClean="0"/>
              <a:t> </a:t>
            </a:r>
            <a:r>
              <a:rPr lang="en-GB" sz="2400" dirty="0" err="1" smtClean="0"/>
              <a:t>HCl</a:t>
            </a:r>
            <a:r>
              <a:rPr lang="en-GB" sz="2400" dirty="0" smtClean="0"/>
              <a:t> is converted by enzymatic hydrolysis to epinephrine. </a:t>
            </a:r>
          </a:p>
          <a:p>
            <a:pPr algn="just"/>
            <a:r>
              <a:rPr lang="en-GB" sz="2400" dirty="0">
                <a:solidFill>
                  <a:srgbClr val="FF0000"/>
                </a:solidFill>
              </a:rPr>
              <a:t>The metabolism of a drug to inactive products is usually an </a:t>
            </a:r>
            <a:r>
              <a:rPr lang="en-GB" sz="2400" u="sng" dirty="0">
                <a:solidFill>
                  <a:srgbClr val="FF0000"/>
                </a:solidFill>
              </a:rPr>
              <a:t>irreversible</a:t>
            </a:r>
            <a:r>
              <a:rPr lang="en-GB" sz="2400" dirty="0">
                <a:solidFill>
                  <a:srgbClr val="FF0000"/>
                </a:solidFill>
              </a:rPr>
              <a:t> process </a:t>
            </a:r>
            <a:r>
              <a:rPr lang="en-GB" sz="2400" dirty="0"/>
              <a:t>that culminates (terminates) in the excretion of the drug from the body, usually via the urine. </a:t>
            </a:r>
          </a:p>
          <a:p>
            <a:pPr algn="just"/>
            <a:r>
              <a:rPr lang="en-GB" sz="2400" dirty="0">
                <a:solidFill>
                  <a:srgbClr val="FF0000"/>
                </a:solidFill>
              </a:rPr>
              <a:t>The term elimination refers to both  </a:t>
            </a:r>
            <a:r>
              <a:rPr lang="en-GB" sz="2400" u="sng" dirty="0">
                <a:solidFill>
                  <a:srgbClr val="FF0000"/>
                </a:solidFill>
              </a:rPr>
              <a:t>metabolism</a:t>
            </a:r>
            <a:r>
              <a:rPr lang="en-GB" sz="2400" dirty="0">
                <a:solidFill>
                  <a:srgbClr val="FF0000"/>
                </a:solidFill>
              </a:rPr>
              <a:t> and </a:t>
            </a:r>
            <a:r>
              <a:rPr lang="en-GB" sz="2400" u="sng" dirty="0">
                <a:solidFill>
                  <a:srgbClr val="FF0000"/>
                </a:solidFill>
              </a:rPr>
              <a:t>excretion</a:t>
            </a:r>
            <a:r>
              <a:rPr lang="en-GB" sz="2400" dirty="0"/>
              <a:t>. </a:t>
            </a:r>
          </a:p>
          <a:p>
            <a:pPr algn="just"/>
            <a:r>
              <a:rPr lang="en-GB" sz="2400" dirty="0"/>
              <a:t>Except with intravenous administration absorption and elimination occur simultaneously but at a different rates. </a:t>
            </a:r>
            <a:endParaRPr lang="ar-IQ" sz="2400" dirty="0" smtClean="0"/>
          </a:p>
          <a:p>
            <a:pPr algn="just"/>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k</a:t>
            </a:r>
            <a:r>
              <a:rPr lang="en-US" sz="2400" baseline="-25000" dirty="0" err="1" smtClean="0">
                <a:latin typeface="Times New Roman" pitchFamily="18" charset="0"/>
                <a:cs typeface="Times New Roman" pitchFamily="18" charset="0"/>
              </a:rPr>
              <a:t>el</a:t>
            </a:r>
            <a:r>
              <a:rPr lang="en-US" sz="2400" dirty="0" smtClean="0">
                <a:latin typeface="Times New Roman" pitchFamily="18" charset="0"/>
                <a:cs typeface="Times New Roman" pitchFamily="18" charset="0"/>
              </a:rPr>
              <a:t>) : elimination rate constant for drug describe its rate of elimination from body.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50106"/>
          </a:xfrm>
        </p:spPr>
        <p:txBody>
          <a:bodyPr>
            <a:normAutofit/>
          </a:bodyPr>
          <a:lstStyle/>
          <a:p>
            <a:pPr algn="ctr" rtl="0"/>
            <a:r>
              <a:rPr lang="en-GB" sz="4000" u="sng" dirty="0" smtClean="0">
                <a:effectLst/>
              </a:rPr>
              <a:t>Principle of drug absorption</a:t>
            </a:r>
            <a:endParaRPr lang="ar-IQ" sz="4000" u="sng" dirty="0">
              <a:effectLst/>
            </a:endParaRPr>
          </a:p>
        </p:txBody>
      </p:sp>
      <p:sp>
        <p:nvSpPr>
          <p:cNvPr id="2" name="Content Placeholder 1"/>
          <p:cNvSpPr>
            <a:spLocks noGrp="1"/>
          </p:cNvSpPr>
          <p:nvPr>
            <p:ph idx="1"/>
          </p:nvPr>
        </p:nvSpPr>
        <p:spPr>
          <a:xfrm>
            <a:off x="179512" y="1052736"/>
            <a:ext cx="8712968" cy="4954555"/>
          </a:xfrm>
        </p:spPr>
        <p:txBody>
          <a:bodyPr>
            <a:noAutofit/>
          </a:bodyPr>
          <a:lstStyle/>
          <a:p>
            <a:pPr algn="just" rtl="0"/>
            <a:r>
              <a:rPr lang="en-GB" sz="2800" dirty="0" smtClean="0"/>
              <a:t>There are barriers before an administered drug can arrive at its site of action.</a:t>
            </a:r>
          </a:p>
          <a:p>
            <a:pPr algn="just" rtl="0"/>
            <a:r>
              <a:rPr lang="en-GB" sz="2800" dirty="0" smtClean="0"/>
              <a:t>These barriers are chiefly a succession ( a sequence) of biologic membranes such as those of the GI epithelium, lungs, blood, and brain.</a:t>
            </a:r>
            <a:endParaRPr lang="ar-IQ" sz="2800" dirty="0" smtClean="0"/>
          </a:p>
          <a:p>
            <a:pPr algn="just"/>
            <a:r>
              <a:rPr lang="en-GB" sz="2800" dirty="0" smtClean="0"/>
              <a:t>Drugs are thought to penetrate these biologic membrane in </a:t>
            </a:r>
            <a:r>
              <a:rPr lang="en-GB" sz="2800" b="1" u="sng" dirty="0" smtClean="0">
                <a:solidFill>
                  <a:srgbClr val="FF0000"/>
                </a:solidFill>
              </a:rPr>
              <a:t>three ways</a:t>
            </a:r>
            <a:r>
              <a:rPr lang="en-GB" sz="2800" dirty="0" smtClean="0"/>
              <a:t>;</a:t>
            </a:r>
          </a:p>
          <a:p>
            <a:pPr marL="624078" indent="-514350" algn="just">
              <a:buAutoNum type="alphaUcPeriod"/>
            </a:pPr>
            <a:r>
              <a:rPr lang="en-GB" sz="2800" dirty="0" smtClean="0"/>
              <a:t>Passive diffusion </a:t>
            </a:r>
          </a:p>
          <a:p>
            <a:pPr marL="624078" indent="-514350" algn="just">
              <a:buAutoNum type="alphaUcPeriod"/>
            </a:pPr>
            <a:r>
              <a:rPr lang="en-GB" sz="2800" dirty="0" smtClean="0"/>
              <a:t>Facilitated passive diffusion </a:t>
            </a:r>
            <a:endParaRPr lang="en-US" sz="2800" dirty="0" smtClean="0"/>
          </a:p>
          <a:p>
            <a:pPr marL="624078" indent="-514350" algn="just">
              <a:buAutoNum type="alphaUcPeriod"/>
            </a:pPr>
            <a:r>
              <a:rPr lang="en-US" sz="2800" dirty="0" smtClean="0"/>
              <a:t>Active transport</a:t>
            </a:r>
            <a:r>
              <a:rPr lang="en-GB" sz="2800" dirty="0" smtClean="0"/>
              <a:t> </a:t>
            </a:r>
            <a:endParaRPr lang="ar-IQ" sz="2800" dirty="0" smtClean="0"/>
          </a:p>
          <a:p>
            <a:pPr algn="just" rtl="0"/>
            <a:endParaRPr lang="en-GB" sz="2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42009" y="260648"/>
            <a:ext cx="8229600" cy="507171"/>
          </a:xfrm>
        </p:spPr>
        <p:txBody>
          <a:bodyPr>
            <a:normAutofit fontScale="90000"/>
          </a:bodyPr>
          <a:lstStyle/>
          <a:p>
            <a:pPr rtl="0"/>
            <a:r>
              <a:rPr lang="en-GB" sz="4000" b="0" dirty="0" smtClean="0">
                <a:effectLst/>
              </a:rPr>
              <a:t>Passive Diffusion</a:t>
            </a:r>
            <a:endParaRPr lang="ar-IQ" sz="4000" b="0" dirty="0">
              <a:effectLst/>
            </a:endParaRPr>
          </a:p>
        </p:txBody>
      </p:sp>
      <p:sp>
        <p:nvSpPr>
          <p:cNvPr id="2" name="Content Placeholder 1"/>
          <p:cNvSpPr>
            <a:spLocks noGrp="1"/>
          </p:cNvSpPr>
          <p:nvPr>
            <p:ph idx="1"/>
          </p:nvPr>
        </p:nvSpPr>
        <p:spPr>
          <a:xfrm>
            <a:off x="242009" y="1124744"/>
            <a:ext cx="8712968" cy="4882547"/>
          </a:xfrm>
        </p:spPr>
        <p:txBody>
          <a:bodyPr>
            <a:noAutofit/>
          </a:bodyPr>
          <a:lstStyle/>
          <a:p>
            <a:pPr algn="just" rtl="0"/>
            <a:r>
              <a:rPr lang="en-GB" sz="2400" dirty="0" smtClean="0"/>
              <a:t>The term passive diffusion is used to describe the passage of a (drug) molecules through a membrane that does not actively participate in the process.</a:t>
            </a:r>
          </a:p>
          <a:p>
            <a:pPr algn="just" rtl="0"/>
            <a:r>
              <a:rPr lang="en-GB" sz="2400" dirty="0" smtClean="0"/>
              <a:t>The absorption process is driven by the </a:t>
            </a:r>
            <a:r>
              <a:rPr lang="en-GB" sz="2400" u="sng" dirty="0" smtClean="0"/>
              <a:t>concentration gradient </a:t>
            </a:r>
            <a:r>
              <a:rPr lang="en-GB" sz="2400" dirty="0" smtClean="0"/>
              <a:t>(i.e., the differences in concentration) across the membrane, with passage of drug molecules occurring primarily from the side of high concentration. </a:t>
            </a:r>
          </a:p>
          <a:p>
            <a:pPr>
              <a:buNone/>
            </a:pPr>
            <a:r>
              <a:rPr lang="en-US" sz="2400" b="1" dirty="0" smtClean="0">
                <a:latin typeface="Times New Roman" pitchFamily="18" charset="0"/>
                <a:cs typeface="Times New Roman" pitchFamily="18" charset="0"/>
              </a:rPr>
              <a:t>Passive Diffusion:</a:t>
            </a:r>
            <a:r>
              <a:rPr lang="en-US" sz="2400" dirty="0" smtClean="0">
                <a:latin typeface="Times New Roman" pitchFamily="18" charset="0"/>
                <a:cs typeface="Times New Roman" pitchFamily="18" charset="0"/>
              </a:rPr>
              <a:t> </a:t>
            </a:r>
          </a:p>
          <a:p>
            <a:pPr marL="624078" indent="-514350">
              <a:buFont typeface="+mj-lt"/>
              <a:buAutoNum type="arabicPeriod"/>
            </a:pPr>
            <a:r>
              <a:rPr lang="en-US" sz="2400" dirty="0" smtClean="0">
                <a:latin typeface="Times New Roman" pitchFamily="18" charset="0"/>
                <a:cs typeface="Times New Roman" pitchFamily="18" charset="0"/>
              </a:rPr>
              <a:t>From high to low concentration</a:t>
            </a:r>
          </a:p>
          <a:p>
            <a:pPr marL="624078" indent="-514350">
              <a:buFont typeface="+mj-lt"/>
              <a:buAutoNum type="arabicPeriod"/>
            </a:pPr>
            <a:r>
              <a:rPr lang="en-US" sz="2400" dirty="0" smtClean="0">
                <a:latin typeface="Times New Roman" pitchFamily="18" charset="0"/>
                <a:cs typeface="Times New Roman" pitchFamily="18" charset="0"/>
              </a:rPr>
              <a:t>Depends on the molecule's </a:t>
            </a:r>
            <a:r>
              <a:rPr lang="en-US" sz="2400" b="1" dirty="0" smtClean="0">
                <a:solidFill>
                  <a:srgbClr val="FF0000"/>
                </a:solidFill>
                <a:latin typeface="Times New Roman" pitchFamily="18" charset="0"/>
                <a:cs typeface="Times New Roman" pitchFamily="18" charset="0"/>
              </a:rPr>
              <a:t>lipid solubility</a:t>
            </a:r>
            <a:r>
              <a:rPr lang="en-US" sz="2400" dirty="0" smtClean="0">
                <a:latin typeface="Times New Roman" pitchFamily="18" charset="0"/>
                <a:cs typeface="Times New Roman" pitchFamily="18" charset="0"/>
              </a:rPr>
              <a:t>, particle </a:t>
            </a:r>
            <a:r>
              <a:rPr lang="en-US" sz="2400" b="1" dirty="0" smtClean="0">
                <a:solidFill>
                  <a:schemeClr val="tx2"/>
                </a:solidFill>
                <a:latin typeface="Times New Roman" pitchFamily="18" charset="0"/>
                <a:cs typeface="Times New Roman" pitchFamily="18" charset="0"/>
              </a:rPr>
              <a:t>size</a:t>
            </a:r>
            <a:r>
              <a:rPr lang="en-US" sz="2400" dirty="0" smtClean="0">
                <a:latin typeface="Times New Roman" pitchFamily="18" charset="0"/>
                <a:cs typeface="Times New Roman" pitchFamily="18" charset="0"/>
              </a:rPr>
              <a:t>, </a:t>
            </a:r>
            <a:r>
              <a:rPr lang="en-US" sz="2400" b="1" dirty="0" smtClean="0">
                <a:solidFill>
                  <a:srgbClr val="00B050"/>
                </a:solidFill>
                <a:latin typeface="Times New Roman" pitchFamily="18" charset="0"/>
                <a:cs typeface="Times New Roman" pitchFamily="18" charset="0"/>
              </a:rPr>
              <a:t>degree of ionization</a:t>
            </a:r>
            <a:r>
              <a:rPr lang="en-US" sz="2400" dirty="0" smtClean="0">
                <a:latin typeface="Times New Roman" pitchFamily="18" charset="0"/>
                <a:cs typeface="Times New Roman" pitchFamily="18" charset="0"/>
              </a:rPr>
              <a:t>, and </a:t>
            </a:r>
            <a:r>
              <a:rPr lang="en-US" sz="2400" b="1" dirty="0" smtClean="0">
                <a:solidFill>
                  <a:schemeClr val="accent4">
                    <a:lumMod val="50000"/>
                  </a:schemeClr>
                </a:solidFill>
                <a:latin typeface="Times New Roman" pitchFamily="18" charset="0"/>
                <a:cs typeface="Times New Roman" pitchFamily="18" charset="0"/>
              </a:rPr>
              <a:t>area </a:t>
            </a:r>
            <a:r>
              <a:rPr lang="en-US" sz="2400" dirty="0" smtClean="0">
                <a:latin typeface="Times New Roman" pitchFamily="18" charset="0"/>
                <a:cs typeface="Times New Roman" pitchFamily="18" charset="0"/>
              </a:rPr>
              <a:t>of absorptive surface. </a:t>
            </a:r>
          </a:p>
          <a:p>
            <a:pPr marL="624078" indent="-514350">
              <a:buFont typeface="+mj-lt"/>
              <a:buAutoNum type="arabicPeriod"/>
            </a:pPr>
            <a:r>
              <a:rPr lang="en-US" sz="2400" dirty="0" smtClean="0">
                <a:latin typeface="Times New Roman" pitchFamily="18" charset="0"/>
                <a:cs typeface="Times New Roman" pitchFamily="18" charset="0"/>
              </a:rPr>
              <a:t>Primary mechanism for most drugs</a:t>
            </a:r>
          </a:p>
          <a:p>
            <a:pPr marL="624078" indent="-514350">
              <a:buFont typeface="+mj-lt"/>
              <a:buAutoNum type="arabicPeriod"/>
            </a:pPr>
            <a:r>
              <a:rPr lang="en-US" sz="2400" dirty="0" smtClean="0">
                <a:latin typeface="Times New Roman" pitchFamily="18" charset="0"/>
                <a:cs typeface="Times New Roman" pitchFamily="18" charset="0"/>
              </a:rPr>
              <a:t>No need for energy or carrier.</a:t>
            </a:r>
          </a:p>
          <a:p>
            <a:pPr algn="just" rtl="0"/>
            <a:endParaRPr lang="ar-IQ"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4399</TotalTime>
  <Words>3364</Words>
  <Application>Microsoft Office PowerPoint</Application>
  <PresentationFormat>On-screen Show (4:3)</PresentationFormat>
  <Paragraphs>213</Paragraphs>
  <Slides>32</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Arial</vt:lpstr>
      <vt:lpstr>Calibri</vt:lpstr>
      <vt:lpstr>Calibri Light</vt:lpstr>
      <vt:lpstr>Times New Roman</vt:lpstr>
      <vt:lpstr>Wingdings</vt:lpstr>
      <vt:lpstr>Wingdings 3</vt:lpstr>
      <vt:lpstr>Office Theme</vt:lpstr>
      <vt:lpstr>Equation</vt:lpstr>
      <vt:lpstr>Dosage Form Design</vt:lpstr>
      <vt:lpstr>Biological response of drug</vt:lpstr>
      <vt:lpstr>Biopharmaceutics </vt:lpstr>
      <vt:lpstr> ADME</vt:lpstr>
      <vt:lpstr>PowerPoint Presentation</vt:lpstr>
      <vt:lpstr>Metabolism </vt:lpstr>
      <vt:lpstr>PowerPoint Presentation</vt:lpstr>
      <vt:lpstr>Principle of drug absorption</vt:lpstr>
      <vt:lpstr>Passive Diffusion</vt:lpstr>
      <vt:lpstr>PowerPoint Presentation</vt:lpstr>
      <vt:lpstr>PowerPoint Presentation</vt:lpstr>
      <vt:lpstr>PowerPoint Presentation</vt:lpstr>
      <vt:lpstr>How are water and water-soluble substances pass biologic membrane?</vt:lpstr>
      <vt:lpstr>2-Facilitated Passive Diffusion: </vt:lpstr>
      <vt:lpstr>3-Active Transport:   This type of transfer seems to account for substances, many naturally occurring as amino acids and glucose, that are too lipid insoluble to dissolve in boundary and too large to flow or filter through the pores.  </vt:lpstr>
      <vt:lpstr>Specialized Transport Mechanisms</vt:lpstr>
      <vt:lpstr>What is the difference between Specialized transport and passive transfer </vt:lpstr>
      <vt:lpstr>Dissolution and drug absorption</vt:lpstr>
      <vt:lpstr>PowerPoint Presentation</vt:lpstr>
      <vt:lpstr>PowerPoint Presentation</vt:lpstr>
      <vt:lpstr>PowerPoint Presentation</vt:lpstr>
      <vt:lpstr>PowerPoint Presentation</vt:lpstr>
      <vt:lpstr>The rate of dissolution</vt:lpstr>
      <vt:lpstr>Henderson–Hasselbalch equation:</vt:lpstr>
      <vt:lpstr>PowerPoint Presentation</vt:lpstr>
      <vt:lpstr>PowerPoint Presentation</vt:lpstr>
      <vt:lpstr>PowerPoint Presentation</vt:lpstr>
      <vt:lpstr>PowerPoint Presentation</vt:lpstr>
      <vt:lpstr>PowerPoint Presentation</vt:lpstr>
      <vt:lpstr> Polymorphism</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14-15</dc:title>
  <dc:creator>hp pavilion</dc:creator>
  <cp:lastModifiedBy>Windows User</cp:lastModifiedBy>
  <cp:revision>361</cp:revision>
  <dcterms:created xsi:type="dcterms:W3CDTF">2013-04-27T19:49:50Z</dcterms:created>
  <dcterms:modified xsi:type="dcterms:W3CDTF">2019-05-06T18:38:11Z</dcterms:modified>
</cp:coreProperties>
</file>