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9" r:id="rId4"/>
    <p:sldId id="300" r:id="rId5"/>
    <p:sldId id="301" r:id="rId6"/>
    <p:sldId id="302" r:id="rId7"/>
    <p:sldId id="304" r:id="rId8"/>
    <p:sldId id="305" r:id="rId9"/>
    <p:sldId id="306" r:id="rId10"/>
    <p:sldId id="316" r:id="rId11"/>
    <p:sldId id="317" r:id="rId12"/>
    <p:sldId id="318" r:id="rId13"/>
    <p:sldId id="325" r:id="rId14"/>
    <p:sldId id="319" r:id="rId15"/>
    <p:sldId id="320" r:id="rId16"/>
    <p:sldId id="321" r:id="rId17"/>
    <p:sldId id="322" r:id="rId18"/>
    <p:sldId id="323" r:id="rId19"/>
    <p:sldId id="324" r:id="rId20"/>
    <p:sldId id="309" r:id="rId21"/>
    <p:sldId id="310" r:id="rId22"/>
    <p:sldId id="270" r:id="rId23"/>
    <p:sldId id="313" r:id="rId24"/>
    <p:sldId id="314" r:id="rId25"/>
    <p:sldId id="315" r:id="rId26"/>
    <p:sldId id="274" r:id="rId27"/>
    <p:sldId id="275" r:id="rId28"/>
    <p:sldId id="276" r:id="rId29"/>
    <p:sldId id="277" r:id="rId30"/>
    <p:sldId id="278" r:id="rId31"/>
    <p:sldId id="279" r:id="rId32"/>
    <p:sldId id="280" r:id="rId33"/>
    <p:sldId id="281" r:id="rId34"/>
    <p:sldId id="282" r:id="rId35"/>
    <p:sldId id="283" r:id="rId36"/>
    <p:sldId id="285" r:id="rId37"/>
    <p:sldId id="298" r:id="rId38"/>
    <p:sldId id="284" r:id="rId39"/>
    <p:sldId id="286" r:id="rId40"/>
    <p:sldId id="287" r:id="rId41"/>
    <p:sldId id="288" r:id="rId42"/>
    <p:sldId id="289" r:id="rId43"/>
    <p:sldId id="291" r:id="rId44"/>
    <p:sldId id="292" r:id="rId45"/>
    <p:sldId id="290" r:id="rId46"/>
    <p:sldId id="293" r:id="rId47"/>
    <p:sldId id="294" r:id="rId48"/>
    <p:sldId id="29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77" d="100"/>
          <a:sy n="77" d="100"/>
        </p:scale>
        <p:origin x="-66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gif"/></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3076" name="Picture 4" descr="https://www.mdpi.com/img/journals/antibiotics-logo.png?c24202b8b77e1280"/>
          <p:cNvPicPr>
            <a:picLocks noChangeAspect="1" noChangeArrowheads="1"/>
          </p:cNvPicPr>
          <p:nvPr/>
        </p:nvPicPr>
        <p:blipFill>
          <a:blip r:embed="rId2" cstate="print"/>
          <a:srcRect/>
          <a:stretch>
            <a:fillRect/>
          </a:stretch>
        </p:blipFill>
        <p:spPr bwMode="auto">
          <a:xfrm>
            <a:off x="381000" y="1524000"/>
            <a:ext cx="8420089" cy="3505200"/>
          </a:xfrm>
          <a:prstGeom prst="rect">
            <a:avLst/>
          </a:prstGeom>
          <a:noFill/>
        </p:spPr>
      </p:pic>
      <p:sp>
        <p:nvSpPr>
          <p:cNvPr id="3" name="Rectangle 2"/>
          <p:cNvSpPr/>
          <p:nvPr/>
        </p:nvSpPr>
        <p:spPr>
          <a:xfrm>
            <a:off x="3962400" y="4267200"/>
            <a:ext cx="28956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6000" b="1" i="1" dirty="0" smtClean="0">
                <a:solidFill>
                  <a:schemeClr val="bg2">
                    <a:lumMod val="25000"/>
                  </a:schemeClr>
                </a:solidFill>
                <a:latin typeface="Tahoma" pitchFamily="34" charset="0"/>
                <a:ea typeface="Tahoma" pitchFamily="34" charset="0"/>
                <a:cs typeface="Tahoma" pitchFamily="34" charset="0"/>
              </a:rPr>
              <a:t>part I</a:t>
            </a:r>
            <a:endParaRPr lang="ar-IQ" sz="6000" b="1" i="1" dirty="0">
              <a:solidFill>
                <a:schemeClr val="bg2">
                  <a:lumMod val="25000"/>
                </a:schemeClr>
              </a:solidFill>
              <a:latin typeface="Tahoma" pitchFamily="34" charset="0"/>
              <a:ea typeface="Tahoma" pitchFamily="34" charset="0"/>
              <a:cs typeface="Tahom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http://www.pharmanabolics.net/images/products/amoxil.jpg"/>
          <p:cNvPicPr>
            <a:picLocks noChangeAspect="1" noChangeArrowheads="1"/>
          </p:cNvPicPr>
          <p:nvPr/>
        </p:nvPicPr>
        <p:blipFill>
          <a:blip r:embed="rId2" cstate="print"/>
          <a:srcRect/>
          <a:stretch>
            <a:fillRect/>
          </a:stretch>
        </p:blipFill>
        <p:spPr bwMode="auto">
          <a:xfrm>
            <a:off x="973015" y="0"/>
            <a:ext cx="7479325" cy="6858000"/>
          </a:xfrm>
          <a:prstGeom prst="rect">
            <a:avLst/>
          </a:prstGeom>
          <a:noFill/>
        </p:spPr>
      </p:pic>
    </p:spTree>
    <p:extLst>
      <p:ext uri="{BB962C8B-B14F-4D97-AF65-F5344CB8AC3E}">
        <p14:creationId xmlns:p14="http://schemas.microsoft.com/office/powerpoint/2010/main" val="2277196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eif-online.com/image/cache/3332-500x500.jpg"/>
          <p:cNvPicPr>
            <a:picLocks noChangeAspect="1" noChangeArrowheads="1"/>
          </p:cNvPicPr>
          <p:nvPr/>
        </p:nvPicPr>
        <p:blipFill>
          <a:blip r:embed="rId2" cstate="print"/>
          <a:srcRect/>
          <a:stretch>
            <a:fillRect/>
          </a:stretch>
        </p:blipFill>
        <p:spPr bwMode="auto">
          <a:xfrm>
            <a:off x="0" y="533400"/>
            <a:ext cx="4724400" cy="5113636"/>
          </a:xfrm>
          <a:prstGeom prst="rect">
            <a:avLst/>
          </a:prstGeom>
          <a:noFill/>
        </p:spPr>
      </p:pic>
      <p:pic>
        <p:nvPicPr>
          <p:cNvPr id="3" name="Picture 2" descr="http://seif-online.com/image/cache/3393-500x500.jpg"/>
          <p:cNvPicPr>
            <a:picLocks noChangeAspect="1" noChangeArrowheads="1"/>
          </p:cNvPicPr>
          <p:nvPr/>
        </p:nvPicPr>
        <p:blipFill>
          <a:blip r:embed="rId3" cstate="print"/>
          <a:srcRect/>
          <a:stretch>
            <a:fillRect/>
          </a:stretch>
        </p:blipFill>
        <p:spPr bwMode="auto">
          <a:xfrm>
            <a:off x="4724400" y="609600"/>
            <a:ext cx="4419600" cy="4808913"/>
          </a:xfrm>
          <a:prstGeom prst="rect">
            <a:avLst/>
          </a:prstGeom>
          <a:noFill/>
        </p:spPr>
      </p:pic>
    </p:spTree>
    <p:extLst>
      <p:ext uri="{BB962C8B-B14F-4D97-AF65-F5344CB8AC3E}">
        <p14:creationId xmlns:p14="http://schemas.microsoft.com/office/powerpoint/2010/main" val="2823469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steyuanpharm.com/uploadfile/2011/0216/20110216103344527.jpg"/>
          <p:cNvPicPr>
            <a:picLocks noChangeAspect="1" noChangeArrowheads="1"/>
          </p:cNvPicPr>
          <p:nvPr/>
        </p:nvPicPr>
        <p:blipFill>
          <a:blip r:embed="rId2" cstate="print"/>
          <a:srcRect/>
          <a:stretch>
            <a:fillRect/>
          </a:stretch>
        </p:blipFill>
        <p:spPr bwMode="auto">
          <a:xfrm>
            <a:off x="762000" y="0"/>
            <a:ext cx="7772400" cy="6858000"/>
          </a:xfrm>
          <a:prstGeom prst="rect">
            <a:avLst/>
          </a:prstGeom>
          <a:noFill/>
        </p:spPr>
      </p:pic>
    </p:spTree>
    <p:extLst>
      <p:ext uri="{BB962C8B-B14F-4D97-AF65-F5344CB8AC3E}">
        <p14:creationId xmlns:p14="http://schemas.microsoft.com/office/powerpoint/2010/main" val="478053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A64B32-BCD6-4A0E-978A-7ABE4F908797}"/>
              </a:ext>
            </a:extLst>
          </p:cNvPr>
          <p:cNvSpPr>
            <a:spLocks noGrp="1"/>
          </p:cNvSpPr>
          <p:nvPr>
            <p:ph type="title"/>
          </p:nvPr>
        </p:nvSpPr>
        <p:spPr/>
        <p:txBody>
          <a:bodyPr/>
          <a:lstStyle/>
          <a:p>
            <a:r>
              <a:rPr lang="en-US" b="1" dirty="0"/>
              <a:t>Broad-spectrum penicillins</a:t>
            </a:r>
            <a:endParaRPr lang="ar-SA" b="1" dirty="0"/>
          </a:p>
        </p:txBody>
      </p:sp>
      <p:sp>
        <p:nvSpPr>
          <p:cNvPr id="3" name="Content Placeholder 2">
            <a:extLst>
              <a:ext uri="{FF2B5EF4-FFF2-40B4-BE49-F238E27FC236}">
                <a16:creationId xmlns="" xmlns:a16="http://schemas.microsoft.com/office/drawing/2014/main" id="{86E0EE90-509D-4879-874E-ECEE53A473D5}"/>
              </a:ext>
            </a:extLst>
          </p:cNvPr>
          <p:cNvSpPr>
            <a:spLocks noGrp="1"/>
          </p:cNvSpPr>
          <p:nvPr>
            <p:ph idx="1"/>
          </p:nvPr>
        </p:nvSpPr>
        <p:spPr>
          <a:xfrm>
            <a:off x="228600" y="1219200"/>
            <a:ext cx="8001000" cy="5486400"/>
          </a:xfrm>
        </p:spPr>
        <p:txBody>
          <a:bodyPr>
            <a:normAutofit fontScale="92500" lnSpcReduction="20000"/>
          </a:bodyPr>
          <a:lstStyle/>
          <a:p>
            <a:pPr algn="just" rtl="0"/>
            <a:r>
              <a:rPr lang="en-US" b="1" dirty="0">
                <a:solidFill>
                  <a:srgbClr val="FF0000"/>
                </a:solidFill>
              </a:rPr>
              <a:t>Co-amoxiclav</a:t>
            </a:r>
            <a:r>
              <a:rPr lang="en-US" dirty="0"/>
              <a:t> consists of amoxicillin with the </a:t>
            </a:r>
            <a:r>
              <a:rPr lang="en-US" b="1" dirty="0">
                <a:solidFill>
                  <a:srgbClr val="FF0000"/>
                </a:solidFill>
              </a:rPr>
              <a:t>beta-lactamase inhibitor clavulanic acid</a:t>
            </a:r>
            <a:r>
              <a:rPr lang="en-US" dirty="0"/>
              <a:t>. Clavulanic acid itself has no significant antibacterial activity but, by inactivating beta-lactamases, it makes the combination active against beta-lactamase-producing bacteria that are resistant to amoxicillin. </a:t>
            </a:r>
            <a:r>
              <a:rPr lang="en-US" b="1" dirty="0">
                <a:solidFill>
                  <a:srgbClr val="00B0F0"/>
                </a:solidFill>
              </a:rPr>
              <a:t>These include resistant strains of Staph. aureus, E. coli, and H. influenzae, as well as many Bacteroides and Klebsiella spp.</a:t>
            </a:r>
          </a:p>
          <a:p>
            <a:pPr marL="0" indent="0" algn="just" rtl="0">
              <a:buNone/>
            </a:pPr>
            <a:endParaRPr lang="en-US" b="1" dirty="0">
              <a:solidFill>
                <a:srgbClr val="00B0F0"/>
              </a:solidFill>
            </a:endParaRPr>
          </a:p>
          <a:p>
            <a:pPr algn="just" rtl="0"/>
            <a:r>
              <a:rPr lang="en-US" dirty="0"/>
              <a:t>Co-amoxiclav should be reserved for infections likely, or known, to be caused by </a:t>
            </a:r>
            <a:r>
              <a:rPr lang="en-US" b="1" dirty="0">
                <a:solidFill>
                  <a:srgbClr val="FF0000"/>
                </a:solidFill>
              </a:rPr>
              <a:t>amoxicillin-resistant</a:t>
            </a:r>
            <a:r>
              <a:rPr lang="en-US" dirty="0"/>
              <a:t> beta-lactamase-producing strains.</a:t>
            </a:r>
          </a:p>
          <a:p>
            <a:pPr marL="0" indent="0" algn="just" rtl="0">
              <a:buNone/>
            </a:pPr>
            <a:endParaRPr lang="en-US" dirty="0"/>
          </a:p>
        </p:txBody>
      </p:sp>
    </p:spTree>
    <p:extLst>
      <p:ext uri="{BB962C8B-B14F-4D97-AF65-F5344CB8AC3E}">
        <p14:creationId xmlns:p14="http://schemas.microsoft.com/office/powerpoint/2010/main" val="2470595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1.bp.blogspot.com/-A2GeC9EH_7E/Ui2MUU6TK_I/AAAAAAAABQI/OhUHCMgwigU/s1600/2013-09-08+22.28.16.jpg"/>
          <p:cNvPicPr>
            <a:picLocks noChangeAspect="1" noChangeArrowheads="1"/>
          </p:cNvPicPr>
          <p:nvPr/>
        </p:nvPicPr>
        <p:blipFill>
          <a:blip r:embed="rId2" cstate="print"/>
          <a:srcRect/>
          <a:stretch>
            <a:fillRect/>
          </a:stretch>
        </p:blipFill>
        <p:spPr bwMode="auto">
          <a:xfrm>
            <a:off x="1676400" y="0"/>
            <a:ext cx="5715000" cy="6858000"/>
          </a:xfrm>
          <a:prstGeom prst="rect">
            <a:avLst/>
          </a:prstGeom>
          <a:noFill/>
        </p:spPr>
      </p:pic>
    </p:spTree>
    <p:extLst>
      <p:ext uri="{BB962C8B-B14F-4D97-AF65-F5344CB8AC3E}">
        <p14:creationId xmlns:p14="http://schemas.microsoft.com/office/powerpoint/2010/main" val="2545569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www.consumer.org.hk/website/images/recalls_and_alerts/2011061001/P201106100341_photo_1027801.jpeg"/>
          <p:cNvPicPr>
            <a:picLocks noChangeAspect="1" noChangeArrowheads="1"/>
          </p:cNvPicPr>
          <p:nvPr/>
        </p:nvPicPr>
        <p:blipFill>
          <a:blip r:embed="rId2" cstate="print"/>
          <a:srcRect/>
          <a:stretch>
            <a:fillRect/>
          </a:stretch>
        </p:blipFill>
        <p:spPr bwMode="auto">
          <a:xfrm>
            <a:off x="1524000" y="381000"/>
            <a:ext cx="7620000" cy="5715000"/>
          </a:xfrm>
          <a:prstGeom prst="rect">
            <a:avLst/>
          </a:prstGeom>
          <a:noFill/>
        </p:spPr>
      </p:pic>
      <p:pic>
        <p:nvPicPr>
          <p:cNvPr id="4" name="Picture 2" descr="http://www.hkapi.hk/images/drugs_images/Augmentin%20Powder%20for%20Syrup%20(156mg)%2001.jpg"/>
          <p:cNvPicPr>
            <a:picLocks noChangeAspect="1" noChangeArrowheads="1"/>
          </p:cNvPicPr>
          <p:nvPr/>
        </p:nvPicPr>
        <p:blipFill>
          <a:blip r:embed="rId3" cstate="print"/>
          <a:srcRect/>
          <a:stretch>
            <a:fillRect/>
          </a:stretch>
        </p:blipFill>
        <p:spPr bwMode="auto">
          <a:xfrm>
            <a:off x="152400" y="172340"/>
            <a:ext cx="3276600" cy="6124486"/>
          </a:xfrm>
          <a:prstGeom prst="rect">
            <a:avLst/>
          </a:prstGeom>
          <a:noFill/>
        </p:spPr>
      </p:pic>
    </p:spTree>
    <p:extLst>
      <p:ext uri="{BB962C8B-B14F-4D97-AF65-F5344CB8AC3E}">
        <p14:creationId xmlns:p14="http://schemas.microsoft.com/office/powerpoint/2010/main" val="3023998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http://www.mims.com/resources/drugs/Hongkong/pic/Augmentin%201.2%20g%20IV%20powd%20for%20inj72fb374f-ac7c-40ca-b0bf-9fab010a3978.GIF"/>
          <p:cNvPicPr>
            <a:picLocks noChangeAspect="1" noChangeArrowheads="1"/>
          </p:cNvPicPr>
          <p:nvPr/>
        </p:nvPicPr>
        <p:blipFill>
          <a:blip r:embed="rId2" cstate="print"/>
          <a:srcRect/>
          <a:stretch>
            <a:fillRect/>
          </a:stretch>
        </p:blipFill>
        <p:spPr bwMode="auto">
          <a:xfrm>
            <a:off x="2439430" y="609600"/>
            <a:ext cx="2781300" cy="5562600"/>
          </a:xfrm>
          <a:prstGeom prst="rect">
            <a:avLst/>
          </a:prstGeom>
          <a:noFill/>
        </p:spPr>
      </p:pic>
    </p:spTree>
    <p:extLst>
      <p:ext uri="{BB962C8B-B14F-4D97-AF65-F5344CB8AC3E}">
        <p14:creationId xmlns:p14="http://schemas.microsoft.com/office/powerpoint/2010/main" val="1589276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9CF980-4969-4684-BBAF-841D951F63E4}"/>
              </a:ext>
            </a:extLst>
          </p:cNvPr>
          <p:cNvSpPr>
            <a:spLocks noGrp="1"/>
          </p:cNvSpPr>
          <p:nvPr>
            <p:ph type="title"/>
          </p:nvPr>
        </p:nvSpPr>
        <p:spPr/>
        <p:txBody>
          <a:bodyPr>
            <a:normAutofit/>
          </a:bodyPr>
          <a:lstStyle/>
          <a:p>
            <a:pPr rtl="0"/>
            <a:r>
              <a:rPr lang="en-US" sz="4000" b="1" dirty="0"/>
              <a:t>Penicillinase-resistant penicillins</a:t>
            </a:r>
            <a:endParaRPr lang="ar-SA" sz="4000" b="1" dirty="0"/>
          </a:p>
        </p:txBody>
      </p:sp>
      <p:sp>
        <p:nvSpPr>
          <p:cNvPr id="3" name="Content Placeholder 2">
            <a:extLst>
              <a:ext uri="{FF2B5EF4-FFF2-40B4-BE49-F238E27FC236}">
                <a16:creationId xmlns="" xmlns:a16="http://schemas.microsoft.com/office/drawing/2014/main" id="{28D535C8-913E-43EB-AC11-6B7281322A48}"/>
              </a:ext>
            </a:extLst>
          </p:cNvPr>
          <p:cNvSpPr>
            <a:spLocks noGrp="1"/>
          </p:cNvSpPr>
          <p:nvPr>
            <p:ph idx="1"/>
          </p:nvPr>
        </p:nvSpPr>
        <p:spPr>
          <a:xfrm>
            <a:off x="228600" y="1143000"/>
            <a:ext cx="8610600" cy="5715000"/>
          </a:xfrm>
        </p:spPr>
        <p:txBody>
          <a:bodyPr>
            <a:normAutofit fontScale="77500" lnSpcReduction="20000"/>
          </a:bodyPr>
          <a:lstStyle/>
          <a:p>
            <a:pPr algn="just" rtl="0"/>
            <a:r>
              <a:rPr lang="en-US" dirty="0"/>
              <a:t>Most staphylococci are now resistant to benzylpenicillin because they produce </a:t>
            </a:r>
            <a:r>
              <a:rPr lang="en-US" dirty="0">
                <a:solidFill>
                  <a:srgbClr val="FF0000"/>
                </a:solidFill>
              </a:rPr>
              <a:t>penicillinases</a:t>
            </a:r>
            <a:r>
              <a:rPr lang="en-US" dirty="0"/>
              <a:t>. </a:t>
            </a:r>
            <a:endParaRPr lang="en-US" dirty="0" smtClean="0"/>
          </a:p>
          <a:p>
            <a:pPr algn="just" rtl="0"/>
            <a:r>
              <a:rPr lang="en-US" b="1" dirty="0" err="1" smtClean="0">
                <a:solidFill>
                  <a:srgbClr val="FF0000"/>
                </a:solidFill>
              </a:rPr>
              <a:t>Flucloxacillin</a:t>
            </a:r>
            <a:r>
              <a:rPr lang="en-US" dirty="0"/>
              <a:t>, however, is not inactivated by these enzymes and is thus effective in infections caused by penicillin-resistant staphylococci, which is the sole indication for its use (250–500 mg 4 times a day; maximum 8 g).</a:t>
            </a:r>
          </a:p>
          <a:p>
            <a:pPr marL="0" indent="0" algn="just" rtl="0">
              <a:buNone/>
            </a:pPr>
            <a:endParaRPr lang="en-US" dirty="0"/>
          </a:p>
          <a:p>
            <a:pPr algn="just" rtl="0"/>
            <a:r>
              <a:rPr lang="en-US" dirty="0"/>
              <a:t>Flucloxacillin is </a:t>
            </a:r>
            <a:r>
              <a:rPr lang="en-US" dirty="0">
                <a:solidFill>
                  <a:srgbClr val="FF0000"/>
                </a:solidFill>
              </a:rPr>
              <a:t>acid-stable</a:t>
            </a:r>
            <a:r>
              <a:rPr lang="en-US" dirty="0"/>
              <a:t> and can, therefore, be given by mouth as well as by injection. Flucloxacillin is well absorbed from the gut.</a:t>
            </a:r>
          </a:p>
          <a:p>
            <a:pPr marL="0" indent="0" algn="just" rtl="0">
              <a:buNone/>
            </a:pPr>
            <a:endParaRPr lang="en-US" dirty="0"/>
          </a:p>
          <a:p>
            <a:pPr algn="just" rtl="0"/>
            <a:r>
              <a:rPr lang="en-US" b="1" dirty="0">
                <a:solidFill>
                  <a:srgbClr val="FF0000"/>
                </a:solidFill>
              </a:rPr>
              <a:t>Temocillin</a:t>
            </a:r>
            <a:r>
              <a:rPr lang="en-US" dirty="0"/>
              <a:t> is active against Gram-negative bacteria and is stable against a wide range of beta-lactamases. It should be reserved for the treatment of infections caused by beta-lactamase-producing strains of </a:t>
            </a:r>
            <a:r>
              <a:rPr lang="en-US" dirty="0">
                <a:solidFill>
                  <a:srgbClr val="FF0000"/>
                </a:solidFill>
              </a:rPr>
              <a:t>Gram-negative bacteria</a:t>
            </a:r>
            <a:r>
              <a:rPr lang="en-US" dirty="0"/>
              <a:t>, including </a:t>
            </a:r>
            <a:r>
              <a:rPr lang="en-US" dirty="0">
                <a:solidFill>
                  <a:srgbClr val="FF0000"/>
                </a:solidFill>
              </a:rPr>
              <a:t>those resistant to third-generation cephalosporins</a:t>
            </a:r>
            <a:r>
              <a:rPr lang="en-US" dirty="0"/>
              <a:t>.</a:t>
            </a:r>
            <a:endParaRPr lang="ar-SA" dirty="0"/>
          </a:p>
        </p:txBody>
      </p:sp>
    </p:spTree>
    <p:extLst>
      <p:ext uri="{BB962C8B-B14F-4D97-AF65-F5344CB8AC3E}">
        <p14:creationId xmlns:p14="http://schemas.microsoft.com/office/powerpoint/2010/main" val="3109803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www.actavis.ch/images/praeparate/de_ch/large/37_1.jpg"/>
          <p:cNvPicPr>
            <a:picLocks noChangeAspect="1" noChangeArrowheads="1"/>
          </p:cNvPicPr>
          <p:nvPr/>
        </p:nvPicPr>
        <p:blipFill>
          <a:blip r:embed="rId2" cstate="print"/>
          <a:srcRect/>
          <a:stretch>
            <a:fillRect/>
          </a:stretch>
        </p:blipFill>
        <p:spPr bwMode="auto">
          <a:xfrm>
            <a:off x="0" y="0"/>
            <a:ext cx="5930258" cy="3429000"/>
          </a:xfrm>
          <a:prstGeom prst="rect">
            <a:avLst/>
          </a:prstGeom>
          <a:noFill/>
        </p:spPr>
      </p:pic>
      <p:pic>
        <p:nvPicPr>
          <p:cNvPr id="4" name="Picture 2" descr="http://www.actavis.ie/NR/rdonlyres/BFAF20F0-1B05-482F-95C1-394E89871066/11840/FloxapenSyrup1.jpg"/>
          <p:cNvPicPr>
            <a:picLocks noChangeAspect="1" noChangeArrowheads="1"/>
          </p:cNvPicPr>
          <p:nvPr/>
        </p:nvPicPr>
        <p:blipFill>
          <a:blip r:embed="rId3" cstate="print"/>
          <a:srcRect/>
          <a:stretch>
            <a:fillRect/>
          </a:stretch>
        </p:blipFill>
        <p:spPr bwMode="auto">
          <a:xfrm>
            <a:off x="4419600" y="2609786"/>
            <a:ext cx="4624772" cy="4248213"/>
          </a:xfrm>
          <a:prstGeom prst="rect">
            <a:avLst/>
          </a:prstGeom>
          <a:noFill/>
        </p:spPr>
      </p:pic>
      <p:pic>
        <p:nvPicPr>
          <p:cNvPr id="16390" name="Picture 6" descr="http://www.farmaplus.com.ve/images/product/product_1879.jpg"/>
          <p:cNvPicPr>
            <a:picLocks noChangeAspect="1" noChangeArrowheads="1"/>
          </p:cNvPicPr>
          <p:nvPr/>
        </p:nvPicPr>
        <p:blipFill>
          <a:blip r:embed="rId4" cstate="print"/>
          <a:srcRect/>
          <a:stretch>
            <a:fillRect/>
          </a:stretch>
        </p:blipFill>
        <p:spPr bwMode="auto">
          <a:xfrm>
            <a:off x="1828800" y="3124200"/>
            <a:ext cx="2286000" cy="3325093"/>
          </a:xfrm>
          <a:prstGeom prst="rect">
            <a:avLst/>
          </a:prstGeom>
          <a:noFill/>
        </p:spPr>
      </p:pic>
      <p:pic>
        <p:nvPicPr>
          <p:cNvPr id="16392" name="Picture 8" descr="http://www.farmaplus.com.ve/images/product/product_1871.jpg"/>
          <p:cNvPicPr>
            <a:picLocks noChangeAspect="1" noChangeArrowheads="1"/>
          </p:cNvPicPr>
          <p:nvPr/>
        </p:nvPicPr>
        <p:blipFill>
          <a:blip r:embed="rId5" cstate="print"/>
          <a:srcRect/>
          <a:stretch>
            <a:fillRect/>
          </a:stretch>
        </p:blipFill>
        <p:spPr bwMode="auto">
          <a:xfrm>
            <a:off x="5624626" y="593408"/>
            <a:ext cx="3290773" cy="1768792"/>
          </a:xfrm>
          <a:prstGeom prst="rect">
            <a:avLst/>
          </a:prstGeom>
          <a:noFill/>
        </p:spPr>
      </p:pic>
    </p:spTree>
    <p:extLst>
      <p:ext uri="{BB962C8B-B14F-4D97-AF65-F5344CB8AC3E}">
        <p14:creationId xmlns:p14="http://schemas.microsoft.com/office/powerpoint/2010/main" val="388120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https://www.crescentpharma.com/wp-content/uploads/2016/01/Co-Fluampicil-250mg-28s.png"/>
          <p:cNvPicPr>
            <a:picLocks noChangeAspect="1" noChangeArrowheads="1"/>
          </p:cNvPicPr>
          <p:nvPr/>
        </p:nvPicPr>
        <p:blipFill>
          <a:blip r:embed="rId2" cstate="print"/>
          <a:srcRect/>
          <a:stretch>
            <a:fillRect/>
          </a:stretch>
        </p:blipFill>
        <p:spPr bwMode="auto">
          <a:xfrm>
            <a:off x="228600" y="2121016"/>
            <a:ext cx="8534400" cy="4736984"/>
          </a:xfrm>
          <a:prstGeom prst="rect">
            <a:avLst/>
          </a:prstGeom>
          <a:noFill/>
        </p:spPr>
      </p:pic>
      <p:sp>
        <p:nvSpPr>
          <p:cNvPr id="2" name="Rectangle 1"/>
          <p:cNvSpPr/>
          <p:nvPr/>
        </p:nvSpPr>
        <p:spPr>
          <a:xfrm>
            <a:off x="228600" y="457200"/>
            <a:ext cx="8458200" cy="1200329"/>
          </a:xfrm>
          <a:prstGeom prst="rect">
            <a:avLst/>
          </a:prstGeom>
        </p:spPr>
        <p:txBody>
          <a:bodyPr wrap="square">
            <a:spAutoFit/>
          </a:bodyPr>
          <a:lstStyle/>
          <a:p>
            <a:pPr algn="just"/>
            <a:r>
              <a:rPr lang="en-US" sz="2400" dirty="0"/>
              <a:t>A combination of ampicillin with </a:t>
            </a:r>
            <a:r>
              <a:rPr lang="en-US" sz="2400" dirty="0" err="1"/>
              <a:t>flucloxacillin</a:t>
            </a:r>
            <a:r>
              <a:rPr lang="en-US" sz="2400" dirty="0"/>
              <a:t> (as </a:t>
            </a:r>
            <a:r>
              <a:rPr lang="en-US" sz="2400" b="1" dirty="0">
                <a:solidFill>
                  <a:srgbClr val="FF0000"/>
                </a:solidFill>
              </a:rPr>
              <a:t>co-</a:t>
            </a:r>
            <a:r>
              <a:rPr lang="en-US" sz="2400" b="1" dirty="0" err="1">
                <a:solidFill>
                  <a:srgbClr val="FF0000"/>
                </a:solidFill>
              </a:rPr>
              <a:t>fluampicil</a:t>
            </a:r>
            <a:r>
              <a:rPr lang="en-US" sz="2400" dirty="0"/>
              <a:t>) is available to treat infections involving either streptococci or staphylococci (e.g. cellulitis).</a:t>
            </a:r>
            <a:endParaRPr lang="ar-SA" sz="2400" dirty="0"/>
          </a:p>
        </p:txBody>
      </p:sp>
    </p:spTree>
    <p:extLst>
      <p:ext uri="{BB962C8B-B14F-4D97-AF65-F5344CB8AC3E}">
        <p14:creationId xmlns:p14="http://schemas.microsoft.com/office/powerpoint/2010/main" val="2570591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descr="https://edc2.healthtap.com/ht-staging/user_answer/reference_image/18176/large/Principen.jpeg?1386672099"/>
          <p:cNvPicPr>
            <a:picLocks noChangeAspect="1" noChangeArrowheads="1"/>
          </p:cNvPicPr>
          <p:nvPr/>
        </p:nvPicPr>
        <p:blipFill>
          <a:blip r:embed="rId2" cstate="print"/>
          <a:srcRect/>
          <a:stretch>
            <a:fillRect/>
          </a:stretch>
        </p:blipFill>
        <p:spPr bwMode="auto">
          <a:xfrm>
            <a:off x="228600" y="1676400"/>
            <a:ext cx="8915400" cy="5181600"/>
          </a:xfrm>
          <a:prstGeom prst="rect">
            <a:avLst/>
          </a:prstGeom>
          <a:noFill/>
        </p:spPr>
      </p:pic>
      <p:sp>
        <p:nvSpPr>
          <p:cNvPr id="4" name="Rectangle 3"/>
          <p:cNvSpPr/>
          <p:nvPr/>
        </p:nvSpPr>
        <p:spPr>
          <a:xfrm>
            <a:off x="1981200" y="228600"/>
            <a:ext cx="5791200" cy="1631216"/>
          </a:xfrm>
          <a:prstGeom prst="rect">
            <a:avLst/>
          </a:prstGeom>
        </p:spPr>
        <p:txBody>
          <a:bodyPr wrap="square">
            <a:spAutoFit/>
          </a:bodyPr>
          <a:lstStyle/>
          <a:p>
            <a:r>
              <a:rPr lang="en-US" sz="10000" dirty="0" smtClean="0">
                <a:latin typeface="Mistral" pitchFamily="66" charset="0"/>
              </a:rPr>
              <a:t>PENICILLINS</a:t>
            </a:r>
            <a:endParaRPr lang="ar-IQ" sz="10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45B0BA-2CEB-4A74-9921-33045D6F2BEC}"/>
              </a:ext>
            </a:extLst>
          </p:cNvPr>
          <p:cNvSpPr>
            <a:spLocks noGrp="1"/>
          </p:cNvSpPr>
          <p:nvPr>
            <p:ph type="title"/>
          </p:nvPr>
        </p:nvSpPr>
        <p:spPr/>
        <p:txBody>
          <a:bodyPr/>
          <a:lstStyle/>
          <a:p>
            <a:r>
              <a:rPr lang="en-US" b="1" dirty="0"/>
              <a:t>Antipseudomonal penicillins</a:t>
            </a:r>
            <a:endParaRPr lang="ar-SA" b="1" dirty="0"/>
          </a:p>
        </p:txBody>
      </p:sp>
      <p:sp>
        <p:nvSpPr>
          <p:cNvPr id="3" name="Content Placeholder 2">
            <a:extLst>
              <a:ext uri="{FF2B5EF4-FFF2-40B4-BE49-F238E27FC236}">
                <a16:creationId xmlns="" xmlns:a16="http://schemas.microsoft.com/office/drawing/2014/main" id="{AA685446-D77E-416B-A5CD-3618D0DA0EBA}"/>
              </a:ext>
            </a:extLst>
          </p:cNvPr>
          <p:cNvSpPr>
            <a:spLocks noGrp="1"/>
          </p:cNvSpPr>
          <p:nvPr>
            <p:ph idx="1"/>
          </p:nvPr>
        </p:nvSpPr>
        <p:spPr>
          <a:xfrm>
            <a:off x="152400" y="1219200"/>
            <a:ext cx="8763000" cy="5334000"/>
          </a:xfrm>
        </p:spPr>
        <p:txBody>
          <a:bodyPr>
            <a:normAutofit fontScale="92500" lnSpcReduction="10000"/>
          </a:bodyPr>
          <a:lstStyle/>
          <a:p>
            <a:pPr algn="just" rtl="0"/>
            <a:r>
              <a:rPr lang="en-US" b="1" dirty="0">
                <a:solidFill>
                  <a:srgbClr val="FF0000"/>
                </a:solidFill>
              </a:rPr>
              <a:t>Piperacillin</a:t>
            </a:r>
            <a:r>
              <a:rPr lang="en-US" dirty="0"/>
              <a:t>, a ureidopenicillin, is only available in combination with the beta-lactamase inhibitor </a:t>
            </a:r>
            <a:r>
              <a:rPr lang="en-US" u="sng" dirty="0">
                <a:solidFill>
                  <a:srgbClr val="FF0000"/>
                </a:solidFill>
              </a:rPr>
              <a:t>tazobactam</a:t>
            </a:r>
            <a:r>
              <a:rPr lang="en-US" dirty="0"/>
              <a:t> (ratio of 8:1). </a:t>
            </a:r>
            <a:endParaRPr lang="en-US" dirty="0" smtClean="0"/>
          </a:p>
          <a:p>
            <a:pPr algn="just" rtl="0"/>
            <a:r>
              <a:rPr lang="en-US" dirty="0" smtClean="0"/>
              <a:t> Has </a:t>
            </a:r>
            <a:r>
              <a:rPr lang="en-US" dirty="0"/>
              <a:t>a broad spectrum of activity against a range of </a:t>
            </a:r>
            <a:r>
              <a:rPr lang="en-US" dirty="0">
                <a:solidFill>
                  <a:srgbClr val="FF0000"/>
                </a:solidFill>
              </a:rPr>
              <a:t>Gram-positive</a:t>
            </a:r>
            <a:r>
              <a:rPr lang="en-US" dirty="0"/>
              <a:t> and </a:t>
            </a:r>
            <a:r>
              <a:rPr lang="en-US" dirty="0">
                <a:solidFill>
                  <a:srgbClr val="FF0000"/>
                </a:solidFill>
              </a:rPr>
              <a:t>Gram-negative bacteria</a:t>
            </a:r>
            <a:r>
              <a:rPr lang="en-US" dirty="0"/>
              <a:t>, and </a:t>
            </a:r>
            <a:r>
              <a:rPr lang="en-US" dirty="0">
                <a:solidFill>
                  <a:srgbClr val="FF0000"/>
                </a:solidFill>
              </a:rPr>
              <a:t>anaerobes</a:t>
            </a:r>
            <a:r>
              <a:rPr lang="en-US" dirty="0"/>
              <a:t>.</a:t>
            </a:r>
          </a:p>
          <a:p>
            <a:pPr marL="0" indent="0" algn="just" rtl="0">
              <a:buNone/>
            </a:pPr>
            <a:endParaRPr lang="en-US" dirty="0"/>
          </a:p>
          <a:p>
            <a:pPr algn="just" rtl="0"/>
            <a:r>
              <a:rPr lang="en-US" b="1" dirty="0">
                <a:solidFill>
                  <a:srgbClr val="FF0000"/>
                </a:solidFill>
              </a:rPr>
              <a:t>Piperacillin with tazobactam </a:t>
            </a:r>
            <a:r>
              <a:rPr lang="en-US" dirty="0"/>
              <a:t>has </a:t>
            </a:r>
            <a:r>
              <a:rPr lang="en-US" u="sng" dirty="0">
                <a:solidFill>
                  <a:srgbClr val="FF0000"/>
                </a:solidFill>
              </a:rPr>
              <a:t>activity against a wider range </a:t>
            </a:r>
            <a:r>
              <a:rPr lang="en-US" dirty="0"/>
              <a:t>of Gram-negative organisms than ticarcillin with clavulanic acid and it is </a:t>
            </a:r>
            <a:r>
              <a:rPr lang="en-US" u="sng" dirty="0">
                <a:solidFill>
                  <a:srgbClr val="FF0000"/>
                </a:solidFill>
              </a:rPr>
              <a:t>more active against Pseudomonas aeruginosa</a:t>
            </a:r>
            <a:r>
              <a:rPr lang="en-US" dirty="0"/>
              <a:t>. </a:t>
            </a:r>
            <a:endParaRPr lang="ar-SA" dirty="0"/>
          </a:p>
        </p:txBody>
      </p:sp>
    </p:spTree>
    <p:extLst>
      <p:ext uri="{BB962C8B-B14F-4D97-AF65-F5344CB8AC3E}">
        <p14:creationId xmlns:p14="http://schemas.microsoft.com/office/powerpoint/2010/main" val="3205156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A2A277-74AD-4F05-B30F-054840636F92}"/>
              </a:ext>
            </a:extLst>
          </p:cNvPr>
          <p:cNvSpPr>
            <a:spLocks noGrp="1"/>
          </p:cNvSpPr>
          <p:nvPr>
            <p:ph type="title"/>
          </p:nvPr>
        </p:nvSpPr>
        <p:spPr/>
        <p:txBody>
          <a:bodyPr/>
          <a:lstStyle/>
          <a:p>
            <a:r>
              <a:rPr lang="en-US" b="1" dirty="0"/>
              <a:t>Antipseudomonal penicillins</a:t>
            </a:r>
            <a:endParaRPr lang="ar-SA" b="1" dirty="0"/>
          </a:p>
        </p:txBody>
      </p:sp>
      <p:sp>
        <p:nvSpPr>
          <p:cNvPr id="3" name="Content Placeholder 2">
            <a:extLst>
              <a:ext uri="{FF2B5EF4-FFF2-40B4-BE49-F238E27FC236}">
                <a16:creationId xmlns="" xmlns:a16="http://schemas.microsoft.com/office/drawing/2014/main" id="{139FB7EA-10BC-4D0E-88AB-A7EFA0B1259E}"/>
              </a:ext>
            </a:extLst>
          </p:cNvPr>
          <p:cNvSpPr>
            <a:spLocks noGrp="1"/>
          </p:cNvSpPr>
          <p:nvPr>
            <p:ph idx="1"/>
          </p:nvPr>
        </p:nvSpPr>
        <p:spPr>
          <a:xfrm>
            <a:off x="152400" y="1295400"/>
            <a:ext cx="8534400" cy="5562600"/>
          </a:xfrm>
        </p:spPr>
        <p:txBody>
          <a:bodyPr>
            <a:normAutofit fontScale="77500" lnSpcReduction="20000"/>
          </a:bodyPr>
          <a:lstStyle/>
          <a:p>
            <a:pPr algn="just" rtl="0"/>
            <a:r>
              <a:rPr lang="en-US" dirty="0"/>
              <a:t>They are used in the treatment of septicemia, hospital-acquired pneumonia, and complicated infections involving the urinary tract, skin and soft tissues, or intra-abdomen (piperacillin with tazobactam 4.5 g every 8 hours).</a:t>
            </a:r>
          </a:p>
          <a:p>
            <a:pPr marL="0" indent="0" algn="just" rtl="0">
              <a:buNone/>
            </a:pPr>
            <a:endParaRPr lang="en-US" dirty="0"/>
          </a:p>
          <a:p>
            <a:pPr algn="just" rtl="0"/>
            <a:r>
              <a:rPr lang="en-US" dirty="0"/>
              <a:t>For severe pseudomonas infections these antipseudomonal penicillins </a:t>
            </a:r>
            <a:r>
              <a:rPr lang="en-US" b="1" dirty="0">
                <a:solidFill>
                  <a:srgbClr val="FF0000"/>
                </a:solidFill>
              </a:rPr>
              <a:t>can be given with an aminoglycoside </a:t>
            </a:r>
            <a:r>
              <a:rPr lang="en-US" dirty="0"/>
              <a:t>(e.g. gentamicin) since they have a </a:t>
            </a:r>
            <a:r>
              <a:rPr lang="en-US" u="sng" dirty="0">
                <a:solidFill>
                  <a:srgbClr val="FF0000"/>
                </a:solidFill>
              </a:rPr>
              <a:t>synergistic effect</a:t>
            </a:r>
            <a:r>
              <a:rPr lang="en-US" dirty="0"/>
              <a:t>.</a:t>
            </a:r>
          </a:p>
          <a:p>
            <a:pPr marL="0" indent="0" algn="just" rtl="0">
              <a:buNone/>
            </a:pPr>
            <a:endParaRPr lang="en-US" dirty="0"/>
          </a:p>
          <a:p>
            <a:pPr algn="just" rtl="0"/>
            <a:r>
              <a:rPr lang="en-US" dirty="0"/>
              <a:t>CAUTIONS: High doses may lead to </a:t>
            </a:r>
            <a:r>
              <a:rPr lang="en-US" dirty="0">
                <a:solidFill>
                  <a:srgbClr val="FF0000"/>
                </a:solidFill>
              </a:rPr>
              <a:t>hypernatremia</a:t>
            </a:r>
            <a:r>
              <a:rPr lang="en-US" dirty="0"/>
              <a:t> (owing to sodium content of preparations).</a:t>
            </a:r>
          </a:p>
          <a:p>
            <a:pPr marL="0" indent="0" algn="just" rtl="0">
              <a:buNone/>
            </a:pPr>
            <a:endParaRPr lang="en-US" dirty="0"/>
          </a:p>
          <a:p>
            <a:pPr algn="just" rtl="0"/>
            <a:r>
              <a:rPr lang="en-US" dirty="0"/>
              <a:t>EFFECT ON LABORATORY TESTS: </a:t>
            </a:r>
            <a:r>
              <a:rPr lang="en-US" dirty="0">
                <a:solidFill>
                  <a:srgbClr val="FF0000"/>
                </a:solidFill>
              </a:rPr>
              <a:t>False-positive urinary glucose</a:t>
            </a:r>
            <a:r>
              <a:rPr lang="en-US" dirty="0"/>
              <a:t> (if tested for reducing substances).</a:t>
            </a:r>
            <a:endParaRPr lang="ar-SA" dirty="0"/>
          </a:p>
        </p:txBody>
      </p:sp>
    </p:spTree>
    <p:extLst>
      <p:ext uri="{BB962C8B-B14F-4D97-AF65-F5344CB8AC3E}">
        <p14:creationId xmlns:p14="http://schemas.microsoft.com/office/powerpoint/2010/main" val="2771956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http://www.stragenuk.com/icono/piptaz_high.jpg"/>
          <p:cNvPicPr>
            <a:picLocks noChangeAspect="1" noChangeArrowheads="1"/>
          </p:cNvPicPr>
          <p:nvPr/>
        </p:nvPicPr>
        <p:blipFill>
          <a:blip r:embed="rId2" cstate="print"/>
          <a:srcRect/>
          <a:stretch>
            <a:fillRect/>
          </a:stretch>
        </p:blipFill>
        <p:spPr bwMode="auto">
          <a:xfrm>
            <a:off x="1" y="1371600"/>
            <a:ext cx="9144000" cy="5486400"/>
          </a:xfrm>
          <a:prstGeom prst="rect">
            <a:avLst/>
          </a:prstGeom>
          <a:noFill/>
        </p:spPr>
      </p:pic>
      <p:pic>
        <p:nvPicPr>
          <p:cNvPr id="27654" name="Picture 6" descr="http://cache.medicines2u.com/media/manufacturers/files/t/a/140X100/tazocin.jpg"/>
          <p:cNvPicPr>
            <a:picLocks noChangeAspect="1" noChangeArrowheads="1"/>
          </p:cNvPicPr>
          <p:nvPr/>
        </p:nvPicPr>
        <p:blipFill>
          <a:blip r:embed="rId3" cstate="print"/>
          <a:srcRect/>
          <a:stretch>
            <a:fillRect/>
          </a:stretch>
        </p:blipFill>
        <p:spPr bwMode="auto">
          <a:xfrm>
            <a:off x="685800" y="0"/>
            <a:ext cx="2819400" cy="201385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ADC3A8-1C0D-4BFD-9A77-C3822149989A}"/>
              </a:ext>
            </a:extLst>
          </p:cNvPr>
          <p:cNvSpPr>
            <a:spLocks noGrp="1"/>
          </p:cNvSpPr>
          <p:nvPr>
            <p:ph type="title"/>
          </p:nvPr>
        </p:nvSpPr>
        <p:spPr>
          <a:xfrm>
            <a:off x="381000" y="274638"/>
            <a:ext cx="8305800" cy="715962"/>
          </a:xfrm>
        </p:spPr>
        <p:txBody>
          <a:bodyPr>
            <a:normAutofit fontScale="90000"/>
          </a:bodyPr>
          <a:lstStyle/>
          <a:p>
            <a:r>
              <a:rPr lang="en-US" b="1" dirty="0"/>
              <a:t>Carbapenems</a:t>
            </a:r>
            <a:endParaRPr lang="ar-SA" b="1" dirty="0"/>
          </a:p>
        </p:txBody>
      </p:sp>
      <p:sp>
        <p:nvSpPr>
          <p:cNvPr id="3" name="Content Placeholder 2">
            <a:extLst>
              <a:ext uri="{FF2B5EF4-FFF2-40B4-BE49-F238E27FC236}">
                <a16:creationId xmlns="" xmlns:a16="http://schemas.microsoft.com/office/drawing/2014/main" id="{D9BA897A-936C-4D88-B5FF-8024DBF7A0DF}"/>
              </a:ext>
            </a:extLst>
          </p:cNvPr>
          <p:cNvSpPr>
            <a:spLocks noGrp="1"/>
          </p:cNvSpPr>
          <p:nvPr>
            <p:ph idx="1"/>
          </p:nvPr>
        </p:nvSpPr>
        <p:spPr>
          <a:xfrm>
            <a:off x="228600" y="838200"/>
            <a:ext cx="8534400" cy="5867400"/>
          </a:xfrm>
        </p:spPr>
        <p:txBody>
          <a:bodyPr>
            <a:normAutofit/>
          </a:bodyPr>
          <a:lstStyle/>
          <a:p>
            <a:pPr algn="just" rtl="0"/>
            <a:r>
              <a:rPr lang="en-US" dirty="0" err="1" smtClean="0"/>
              <a:t>Meropenem</a:t>
            </a:r>
            <a:r>
              <a:rPr lang="en-US" dirty="0" smtClean="0"/>
              <a:t> </a:t>
            </a:r>
            <a:r>
              <a:rPr lang="en-US" dirty="0"/>
              <a:t>(0.5–1 g every 8 hours) and ertapenem are </a:t>
            </a:r>
            <a:r>
              <a:rPr lang="en-US" dirty="0">
                <a:solidFill>
                  <a:srgbClr val="FF0000"/>
                </a:solidFill>
              </a:rPr>
              <a:t>stable</a:t>
            </a:r>
            <a:r>
              <a:rPr lang="en-US" dirty="0"/>
              <a:t> to the renal enzyme which inactivates imipenem and therefore can be given without cilastatin.</a:t>
            </a:r>
          </a:p>
          <a:p>
            <a:pPr marL="0" indent="0" algn="just" rtl="0">
              <a:buNone/>
            </a:pPr>
            <a:endParaRPr lang="en-US" dirty="0"/>
          </a:p>
          <a:p>
            <a:pPr algn="just" rtl="0"/>
            <a:r>
              <a:rPr lang="en-US" dirty="0"/>
              <a:t>Side-effects </a:t>
            </a:r>
            <a:endParaRPr lang="en-US" dirty="0" smtClean="0"/>
          </a:p>
          <a:p>
            <a:pPr algn="just" rtl="0"/>
            <a:r>
              <a:rPr lang="en-US" dirty="0" err="1" smtClean="0"/>
              <a:t>Meropenem</a:t>
            </a:r>
            <a:r>
              <a:rPr lang="en-US" dirty="0" smtClean="0"/>
              <a:t> </a:t>
            </a:r>
            <a:r>
              <a:rPr lang="en-US" dirty="0"/>
              <a:t>has </a:t>
            </a:r>
            <a:r>
              <a:rPr lang="en-US" u="sng" dirty="0">
                <a:solidFill>
                  <a:srgbClr val="FF0000"/>
                </a:solidFill>
              </a:rPr>
              <a:t>less seizure-inducing potential </a:t>
            </a:r>
            <a:r>
              <a:rPr lang="en-US" dirty="0"/>
              <a:t>and can be used to treat central nervous system infection.</a:t>
            </a:r>
            <a:endParaRPr lang="ar-SA" dirty="0"/>
          </a:p>
        </p:txBody>
      </p:sp>
    </p:spTree>
    <p:extLst>
      <p:ext uri="{BB962C8B-B14F-4D97-AF65-F5344CB8AC3E}">
        <p14:creationId xmlns:p14="http://schemas.microsoft.com/office/powerpoint/2010/main" val="2881488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8E737C-7CE4-443E-A0A2-7190F0B7F490}"/>
              </a:ext>
            </a:extLst>
          </p:cNvPr>
          <p:cNvSpPr>
            <a:spLocks noGrp="1"/>
          </p:cNvSpPr>
          <p:nvPr>
            <p:ph type="title"/>
          </p:nvPr>
        </p:nvSpPr>
        <p:spPr/>
        <p:txBody>
          <a:bodyPr/>
          <a:lstStyle/>
          <a:p>
            <a:r>
              <a:rPr lang="en-US" b="1" dirty="0"/>
              <a:t>Meropenem</a:t>
            </a:r>
            <a:endParaRPr lang="ar-SA" b="1" dirty="0"/>
          </a:p>
        </p:txBody>
      </p:sp>
      <p:sp>
        <p:nvSpPr>
          <p:cNvPr id="3" name="Content Placeholder 2">
            <a:extLst>
              <a:ext uri="{FF2B5EF4-FFF2-40B4-BE49-F238E27FC236}">
                <a16:creationId xmlns="" xmlns:a16="http://schemas.microsoft.com/office/drawing/2014/main" id="{65541812-F019-4975-8E5E-0274BBA19B11}"/>
              </a:ext>
            </a:extLst>
          </p:cNvPr>
          <p:cNvSpPr>
            <a:spLocks noGrp="1"/>
          </p:cNvSpPr>
          <p:nvPr>
            <p:ph idx="1"/>
          </p:nvPr>
        </p:nvSpPr>
        <p:spPr>
          <a:xfrm>
            <a:off x="304800" y="1447800"/>
            <a:ext cx="8534400" cy="5410200"/>
          </a:xfrm>
        </p:spPr>
        <p:txBody>
          <a:bodyPr>
            <a:normAutofit fontScale="70000" lnSpcReduction="20000"/>
          </a:bodyPr>
          <a:lstStyle/>
          <a:p>
            <a:pPr algn="just" rtl="0"/>
            <a:r>
              <a:rPr lang="en-US" dirty="0"/>
              <a:t>SIDE-EFFECTS Common or very common: Abdominal pain . diarrhoea . disturbances in liver function tests . headache . nausea . pruritus . rash . Thrombocythemia (overproduction of platelets) . Vomiting .</a:t>
            </a:r>
          </a:p>
          <a:p>
            <a:pPr marL="0" indent="0" algn="just" rtl="0">
              <a:buNone/>
            </a:pPr>
            <a:endParaRPr lang="en-US" dirty="0"/>
          </a:p>
          <a:p>
            <a:pPr algn="just" rtl="0"/>
            <a:r>
              <a:rPr lang="en-US" dirty="0"/>
              <a:t>ALLERGY AND CROSS-SENSITIVITY: </a:t>
            </a:r>
            <a:r>
              <a:rPr lang="en-US" b="1" dirty="0">
                <a:solidFill>
                  <a:srgbClr val="FF0000"/>
                </a:solidFill>
              </a:rPr>
              <a:t>Avoid</a:t>
            </a:r>
            <a:r>
              <a:rPr lang="en-US" dirty="0"/>
              <a:t> if history of </a:t>
            </a:r>
            <a:r>
              <a:rPr lang="en-US" b="1" dirty="0">
                <a:solidFill>
                  <a:srgbClr val="FF0000"/>
                </a:solidFill>
              </a:rPr>
              <a:t>immediate hypersensitivity </a:t>
            </a:r>
            <a:r>
              <a:rPr lang="en-US" dirty="0"/>
              <a:t>reaction to beta-lactam antibacterials. </a:t>
            </a:r>
            <a:r>
              <a:rPr lang="en-US" dirty="0">
                <a:solidFill>
                  <a:srgbClr val="FF0000"/>
                </a:solidFill>
              </a:rPr>
              <a:t>Use with caution </a:t>
            </a:r>
            <a:r>
              <a:rPr lang="en-US" dirty="0"/>
              <a:t>in patients with </a:t>
            </a:r>
            <a:r>
              <a:rPr lang="en-US" dirty="0">
                <a:solidFill>
                  <a:srgbClr val="FF0000"/>
                </a:solidFill>
              </a:rPr>
              <a:t>sensitivity</a:t>
            </a:r>
            <a:r>
              <a:rPr lang="en-US" dirty="0"/>
              <a:t> to beta-lactam antibacterials.</a:t>
            </a:r>
          </a:p>
          <a:p>
            <a:pPr marL="0" indent="0" algn="just" rtl="0">
              <a:buNone/>
            </a:pPr>
            <a:endParaRPr lang="en-US" dirty="0"/>
          </a:p>
          <a:p>
            <a:pPr algn="just" rtl="0"/>
            <a:r>
              <a:rPr lang="en-US" dirty="0"/>
              <a:t>EFFECT ON LABORATORY TESTS: </a:t>
            </a:r>
            <a:r>
              <a:rPr lang="en-US" dirty="0">
                <a:solidFill>
                  <a:srgbClr val="FF0000"/>
                </a:solidFill>
              </a:rPr>
              <a:t>Positive Coombs’ test</a:t>
            </a:r>
            <a:r>
              <a:rPr lang="en-US" dirty="0"/>
              <a:t>.</a:t>
            </a:r>
          </a:p>
          <a:p>
            <a:pPr marL="0" indent="0" algn="just" rtl="0">
              <a:buNone/>
            </a:pPr>
            <a:endParaRPr lang="en-US" dirty="0"/>
          </a:p>
          <a:p>
            <a:pPr algn="just" rtl="0"/>
            <a:r>
              <a:rPr lang="en-US" dirty="0"/>
              <a:t>DIRECTIONS FOR ADMINISTRATION: </a:t>
            </a:r>
            <a:r>
              <a:rPr lang="en-US" dirty="0">
                <a:solidFill>
                  <a:srgbClr val="FF0000"/>
                </a:solidFill>
              </a:rPr>
              <a:t>Intravenous injection </a:t>
            </a:r>
            <a:r>
              <a:rPr lang="en-US" dirty="0"/>
              <a:t>to be administered </a:t>
            </a:r>
            <a:r>
              <a:rPr lang="en-US" b="1" dirty="0">
                <a:solidFill>
                  <a:srgbClr val="FF0000"/>
                </a:solidFill>
              </a:rPr>
              <a:t>over 5 minutes</a:t>
            </a:r>
            <a:r>
              <a:rPr lang="en-US" dirty="0"/>
              <a:t>. For </a:t>
            </a:r>
            <a:r>
              <a:rPr lang="en-US" dirty="0">
                <a:solidFill>
                  <a:srgbClr val="FF0000"/>
                </a:solidFill>
              </a:rPr>
              <a:t>intravenous infusion </a:t>
            </a:r>
            <a:r>
              <a:rPr lang="en-US" dirty="0"/>
              <a:t>(Meronem</a:t>
            </a:r>
            <a:r>
              <a:rPr lang="en-US" baseline="30000" dirty="0"/>
              <a:t>®</a:t>
            </a:r>
            <a:r>
              <a:rPr lang="en-US" dirty="0"/>
              <a:t>), give intermittently in Glucose 5% or Sodium chloride 0.9%. Dilute dose in infusion fluid to a final concentration of 1–20 mg/mL; give </a:t>
            </a:r>
            <a:r>
              <a:rPr lang="en-US" b="1" dirty="0">
                <a:solidFill>
                  <a:srgbClr val="FF0000"/>
                </a:solidFill>
              </a:rPr>
              <a:t>over 15–30 minutes</a:t>
            </a:r>
            <a:r>
              <a:rPr lang="en-US" dirty="0"/>
              <a:t>.</a:t>
            </a:r>
            <a:endParaRPr lang="ar-SA" dirty="0"/>
          </a:p>
        </p:txBody>
      </p:sp>
    </p:spTree>
    <p:extLst>
      <p:ext uri="{BB962C8B-B14F-4D97-AF65-F5344CB8AC3E}">
        <p14:creationId xmlns:p14="http://schemas.microsoft.com/office/powerpoint/2010/main" val="2494955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mims.com/resources/drugs/Malaysia/pic/Meronem%20inj%20500%20mg1d03d0e4-1b27-4bf3-9ce8-9faa000936be.GIF"/>
          <p:cNvPicPr>
            <a:picLocks noChangeAspect="1" noChangeArrowheads="1"/>
          </p:cNvPicPr>
          <p:nvPr/>
        </p:nvPicPr>
        <p:blipFill>
          <a:blip r:embed="rId2" cstate="print"/>
          <a:srcRect/>
          <a:stretch>
            <a:fillRect/>
          </a:stretch>
        </p:blipFill>
        <p:spPr bwMode="auto">
          <a:xfrm>
            <a:off x="6172200" y="344510"/>
            <a:ext cx="2667000" cy="5909972"/>
          </a:xfrm>
          <a:prstGeom prst="rect">
            <a:avLst/>
          </a:prstGeom>
          <a:noFill/>
        </p:spPr>
      </p:pic>
      <p:pic>
        <p:nvPicPr>
          <p:cNvPr id="40964" name="Picture 4" descr="https://www.mims.com/resources/drugs/Singapore/packshot/Meronem%20powd%20for%20inj%201%20g6002PPS0.JPG"/>
          <p:cNvPicPr>
            <a:picLocks noChangeAspect="1" noChangeArrowheads="1"/>
          </p:cNvPicPr>
          <p:nvPr/>
        </p:nvPicPr>
        <p:blipFill>
          <a:blip r:embed="rId3" cstate="print"/>
          <a:srcRect/>
          <a:stretch>
            <a:fillRect/>
          </a:stretch>
        </p:blipFill>
        <p:spPr bwMode="auto">
          <a:xfrm>
            <a:off x="0" y="228600"/>
            <a:ext cx="5972175" cy="6377069"/>
          </a:xfrm>
          <a:prstGeom prst="rect">
            <a:avLst/>
          </a:prstGeom>
          <a:noFill/>
        </p:spPr>
      </p:pic>
    </p:spTree>
    <p:extLst>
      <p:ext uri="{BB962C8B-B14F-4D97-AF65-F5344CB8AC3E}">
        <p14:creationId xmlns:p14="http://schemas.microsoft.com/office/powerpoint/2010/main" val="4192984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alegriphotos.com/images/Medicine-vials53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3810000" y="152400"/>
            <a:ext cx="53340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0" dirty="0" smtClean="0">
                <a:solidFill>
                  <a:schemeClr val="tx1"/>
                </a:solidFill>
                <a:latin typeface="Mistral" pitchFamily="66" charset="0"/>
              </a:rPr>
              <a:t>Cephalosporines</a:t>
            </a:r>
            <a:endParaRPr lang="ar-IQ" sz="8000" dirty="0">
              <a:solidFill>
                <a:schemeClr val="tx1"/>
              </a:solidFill>
              <a:latin typeface="Mistral" pitchFamily="66"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6" descr="http://www.mexicanpharmacy.com.mx/images/products/secondary/cephalexin--1.jpg"/>
          <p:cNvPicPr>
            <a:picLocks noChangeAspect="1" noChangeArrowheads="1"/>
          </p:cNvPicPr>
          <p:nvPr/>
        </p:nvPicPr>
        <p:blipFill>
          <a:blip r:embed="rId2" cstate="print"/>
          <a:srcRect/>
          <a:stretch>
            <a:fillRect/>
          </a:stretch>
        </p:blipFill>
        <p:spPr bwMode="auto">
          <a:xfrm>
            <a:off x="1295400" y="119743"/>
            <a:ext cx="6477000" cy="666206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www.medicinesmexico.com/images/Ceftin_500mg10tabs.jpg"/>
          <p:cNvPicPr>
            <a:picLocks noChangeAspect="1" noChangeArrowheads="1"/>
          </p:cNvPicPr>
          <p:nvPr/>
        </p:nvPicPr>
        <p:blipFill>
          <a:blip r:embed="rId2" cstate="print"/>
          <a:srcRect/>
          <a:stretch>
            <a:fillRect/>
          </a:stretch>
        </p:blipFill>
        <p:spPr bwMode="auto">
          <a:xfrm>
            <a:off x="1153723" y="638700"/>
            <a:ext cx="6923477" cy="54243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diamondpharma.com/image.php?t=page_item11012542723&amp;s=200"/>
          <p:cNvPicPr>
            <a:picLocks noChangeAspect="1" noChangeArrowheads="1"/>
          </p:cNvPicPr>
          <p:nvPr/>
        </p:nvPicPr>
        <p:blipFill>
          <a:blip r:embed="rId2" cstate="print"/>
          <a:srcRect/>
          <a:stretch>
            <a:fillRect/>
          </a:stretch>
        </p:blipFill>
        <p:spPr bwMode="auto">
          <a:xfrm>
            <a:off x="609601" y="1645159"/>
            <a:ext cx="4604138" cy="3384041"/>
          </a:xfrm>
          <a:prstGeom prst="rect">
            <a:avLst/>
          </a:prstGeom>
          <a:noFill/>
        </p:spPr>
      </p:pic>
      <p:pic>
        <p:nvPicPr>
          <p:cNvPr id="3" name="Picture 6" descr="http://diamondpharma.com/image.php?t=page_item11012542705&amp;s=200"/>
          <p:cNvPicPr>
            <a:picLocks noChangeAspect="1" noChangeArrowheads="1"/>
          </p:cNvPicPr>
          <p:nvPr/>
        </p:nvPicPr>
        <p:blipFill>
          <a:blip r:embed="rId3" cstate="print"/>
          <a:srcRect/>
          <a:stretch>
            <a:fillRect/>
          </a:stretch>
        </p:blipFill>
        <p:spPr bwMode="auto">
          <a:xfrm>
            <a:off x="5791200" y="746431"/>
            <a:ext cx="2590800" cy="557161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889A24-A097-4903-A424-D97486DDA03C}"/>
              </a:ext>
            </a:extLst>
          </p:cNvPr>
          <p:cNvSpPr>
            <a:spLocks noGrp="1"/>
          </p:cNvSpPr>
          <p:nvPr>
            <p:ph type="title"/>
          </p:nvPr>
        </p:nvSpPr>
        <p:spPr/>
        <p:txBody>
          <a:bodyPr/>
          <a:lstStyle/>
          <a:p>
            <a:r>
              <a:rPr lang="en-US" b="1" dirty="0"/>
              <a:t>Penicillins</a:t>
            </a:r>
            <a:endParaRPr lang="ar-SA" b="1" dirty="0"/>
          </a:p>
        </p:txBody>
      </p:sp>
      <p:sp>
        <p:nvSpPr>
          <p:cNvPr id="3" name="Content Placeholder 2">
            <a:extLst>
              <a:ext uri="{FF2B5EF4-FFF2-40B4-BE49-F238E27FC236}">
                <a16:creationId xmlns="" xmlns:a16="http://schemas.microsoft.com/office/drawing/2014/main" id="{BF2D3BE4-261C-4C5A-B409-947CE6444766}"/>
              </a:ext>
            </a:extLst>
          </p:cNvPr>
          <p:cNvSpPr>
            <a:spLocks noGrp="1"/>
          </p:cNvSpPr>
          <p:nvPr>
            <p:ph idx="1"/>
          </p:nvPr>
        </p:nvSpPr>
        <p:spPr>
          <a:xfrm>
            <a:off x="152400" y="1143000"/>
            <a:ext cx="8458200" cy="5334000"/>
          </a:xfrm>
        </p:spPr>
        <p:txBody>
          <a:bodyPr>
            <a:normAutofit fontScale="85000" lnSpcReduction="20000"/>
          </a:bodyPr>
          <a:lstStyle/>
          <a:p>
            <a:pPr algn="just" rtl="0"/>
            <a:r>
              <a:rPr lang="en-US" dirty="0"/>
              <a:t>DRUG ACTION: The penicillins are </a:t>
            </a:r>
            <a:r>
              <a:rPr lang="en-US" b="1" dirty="0">
                <a:solidFill>
                  <a:srgbClr val="FF0000"/>
                </a:solidFill>
              </a:rPr>
              <a:t>bactericidal</a:t>
            </a:r>
            <a:r>
              <a:rPr lang="en-US" dirty="0"/>
              <a:t> and act by interfering with bacterial cell wall synthesis. They diffuse well into body tissues and fluids, but penetration into the cerebrospinal fluid is poor except when the meninges are inflamed. They are excreted in the urine in therapeutic concentrations.</a:t>
            </a:r>
          </a:p>
          <a:p>
            <a:pPr marL="0" indent="0" algn="just" rtl="0">
              <a:buNone/>
            </a:pPr>
            <a:endParaRPr lang="en-US" dirty="0"/>
          </a:p>
          <a:p>
            <a:pPr algn="just" rtl="0"/>
            <a:r>
              <a:rPr lang="en-US" dirty="0"/>
              <a:t>SIDE-EFFECTS Common or very common: Anaphylaxis . angioedema . diarrhoea . fever . hypersensitivity reactions . joint pains . rashes . serum sickness-like reaction . urticaria .</a:t>
            </a:r>
          </a:p>
          <a:p>
            <a:pPr marL="0" indent="0" algn="just" rtl="0">
              <a:buNone/>
            </a:pPr>
            <a:endParaRPr lang="en-US" dirty="0"/>
          </a:p>
          <a:p>
            <a:pPr algn="just" rtl="0"/>
            <a:r>
              <a:rPr lang="en-US" dirty="0"/>
              <a:t>SIDE-EFFECTS Frequency not known: Antibiotic-associated colitis .</a:t>
            </a:r>
            <a:endParaRPr lang="ar-SA" dirty="0"/>
          </a:p>
        </p:txBody>
      </p:sp>
    </p:spTree>
    <p:extLst>
      <p:ext uri="{BB962C8B-B14F-4D97-AF65-F5344CB8AC3E}">
        <p14:creationId xmlns:p14="http://schemas.microsoft.com/office/powerpoint/2010/main" val="2448405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4" name="Picture 8" descr="http://www.omahope.com/uploadfile/2012/1114/20121114040049251.jpg"/>
          <p:cNvPicPr>
            <a:picLocks noChangeAspect="1" noChangeArrowheads="1"/>
          </p:cNvPicPr>
          <p:nvPr/>
        </p:nvPicPr>
        <p:blipFill>
          <a:blip r:embed="rId2" cstate="print"/>
          <a:srcRect/>
          <a:stretch>
            <a:fillRect/>
          </a:stretch>
        </p:blipFill>
        <p:spPr bwMode="auto">
          <a:xfrm>
            <a:off x="0" y="0"/>
            <a:ext cx="6991350" cy="6887994"/>
          </a:xfrm>
          <a:prstGeom prst="rect">
            <a:avLst/>
          </a:prstGeom>
          <a:noFill/>
        </p:spPr>
      </p:pic>
      <p:pic>
        <p:nvPicPr>
          <p:cNvPr id="34826" name="Picture 10" descr="http://www.gsk.com.hk/files/products/prescription/images/zinacef_inj.png"/>
          <p:cNvPicPr>
            <a:picLocks noChangeAspect="1" noChangeArrowheads="1"/>
          </p:cNvPicPr>
          <p:nvPr/>
        </p:nvPicPr>
        <p:blipFill>
          <a:blip r:embed="rId3" cstate="print"/>
          <a:srcRect/>
          <a:stretch>
            <a:fillRect/>
          </a:stretch>
        </p:blipFill>
        <p:spPr bwMode="auto">
          <a:xfrm>
            <a:off x="7010400" y="1597152"/>
            <a:ext cx="2133600" cy="358444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mexicanpharmacy.com.mx/images/products/secondary/suprax-1.jpg"/>
          <p:cNvPicPr>
            <a:picLocks noChangeAspect="1" noChangeArrowheads="1"/>
          </p:cNvPicPr>
          <p:nvPr/>
        </p:nvPicPr>
        <p:blipFill>
          <a:blip r:embed="rId2" cstate="print"/>
          <a:srcRect/>
          <a:stretch>
            <a:fillRect/>
          </a:stretch>
        </p:blipFill>
        <p:spPr bwMode="auto">
          <a:xfrm>
            <a:off x="304800" y="0"/>
            <a:ext cx="4128654" cy="2595155"/>
          </a:xfrm>
          <a:prstGeom prst="rect">
            <a:avLst/>
          </a:prstGeom>
          <a:noFill/>
        </p:spPr>
      </p:pic>
      <p:pic>
        <p:nvPicPr>
          <p:cNvPr id="36868" name="Picture 4" descr="http://www.hikma.com/~/media/Images/H/Hikma/Images/content/products/product-images/Suprax%20200.jpg"/>
          <p:cNvPicPr>
            <a:picLocks noChangeAspect="1" noChangeArrowheads="1"/>
          </p:cNvPicPr>
          <p:nvPr/>
        </p:nvPicPr>
        <p:blipFill>
          <a:blip r:embed="rId3" cstate="print"/>
          <a:srcRect/>
          <a:stretch>
            <a:fillRect/>
          </a:stretch>
        </p:blipFill>
        <p:spPr bwMode="auto">
          <a:xfrm>
            <a:off x="5486400" y="2765724"/>
            <a:ext cx="2895600" cy="3915436"/>
          </a:xfrm>
          <a:prstGeom prst="rect">
            <a:avLst/>
          </a:prstGeom>
          <a:noFill/>
        </p:spPr>
      </p:pic>
      <p:pic>
        <p:nvPicPr>
          <p:cNvPr id="36870" name="Picture 6" descr="http://www.hikma.com/~/media/Images/H/Hikma/Images/content/products/product-images/Suprax%2060%20ml%20a_0.jpg"/>
          <p:cNvPicPr>
            <a:picLocks noChangeAspect="1" noChangeArrowheads="1"/>
          </p:cNvPicPr>
          <p:nvPr/>
        </p:nvPicPr>
        <p:blipFill>
          <a:blip r:embed="rId4" cstate="print"/>
          <a:srcRect/>
          <a:stretch>
            <a:fillRect/>
          </a:stretch>
        </p:blipFill>
        <p:spPr bwMode="auto">
          <a:xfrm>
            <a:off x="1066799" y="2441222"/>
            <a:ext cx="3681699" cy="4188178"/>
          </a:xfrm>
          <a:prstGeom prst="rect">
            <a:avLst/>
          </a:prstGeom>
          <a:noFill/>
        </p:spPr>
      </p:pic>
      <p:pic>
        <p:nvPicPr>
          <p:cNvPr id="36872" name="Picture 8" descr="http://www.thedrugcompany.com/i/product/suprax.jpg"/>
          <p:cNvPicPr>
            <a:picLocks noChangeAspect="1" noChangeArrowheads="1"/>
          </p:cNvPicPr>
          <p:nvPr/>
        </p:nvPicPr>
        <p:blipFill>
          <a:blip r:embed="rId5" cstate="print"/>
          <a:srcRect/>
          <a:stretch>
            <a:fillRect/>
          </a:stretch>
        </p:blipFill>
        <p:spPr bwMode="auto">
          <a:xfrm>
            <a:off x="5029200" y="0"/>
            <a:ext cx="3505200" cy="28194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eif-online.com/image/cache/641-500x500.jpg"/>
          <p:cNvPicPr>
            <a:picLocks noChangeAspect="1" noChangeArrowheads="1"/>
          </p:cNvPicPr>
          <p:nvPr/>
        </p:nvPicPr>
        <p:blipFill>
          <a:blip r:embed="rId2" cstate="print"/>
          <a:srcRect/>
          <a:stretch>
            <a:fillRect/>
          </a:stretch>
        </p:blipFill>
        <p:spPr bwMode="auto">
          <a:xfrm>
            <a:off x="-1" y="152400"/>
            <a:ext cx="5400541" cy="6172200"/>
          </a:xfrm>
          <a:prstGeom prst="rect">
            <a:avLst/>
          </a:prstGeom>
          <a:noFill/>
        </p:spPr>
      </p:pic>
      <p:pic>
        <p:nvPicPr>
          <p:cNvPr id="37894" name="Picture 6" descr="http://2.bp.blogspot.com/-pNuqfQTRBcE/UxO4Zfen3lI/AAAAAAAAA6Q/h2kl65rs9Vo/s1600/%D9%83%D9%84%D8%A7%D9%81%D9%88%D8%B1%D8%A7%D9%86+500+%D9%85%D8%AC%D9%85.jpg"/>
          <p:cNvPicPr>
            <a:picLocks noChangeAspect="1" noChangeArrowheads="1"/>
          </p:cNvPicPr>
          <p:nvPr/>
        </p:nvPicPr>
        <p:blipFill>
          <a:blip r:embed="rId3" cstate="print"/>
          <a:srcRect/>
          <a:stretch>
            <a:fillRect/>
          </a:stretch>
        </p:blipFill>
        <p:spPr bwMode="auto">
          <a:xfrm>
            <a:off x="4724400" y="516402"/>
            <a:ext cx="4419600" cy="532051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fouda.com/sites/default/files/styles/product_detail/public/field/product/5581_7457e03364f92c18-fd_0.jpg?itok=Xal3BTP8"/>
          <p:cNvPicPr>
            <a:picLocks noChangeAspect="1" noChangeArrowheads="1"/>
          </p:cNvPicPr>
          <p:nvPr/>
        </p:nvPicPr>
        <p:blipFill>
          <a:blip r:embed="rId2" cstate="print"/>
          <a:srcRect/>
          <a:stretch>
            <a:fillRect/>
          </a:stretch>
        </p:blipFill>
        <p:spPr bwMode="auto">
          <a:xfrm>
            <a:off x="609600" y="3276600"/>
            <a:ext cx="3276600" cy="3276600"/>
          </a:xfrm>
          <a:prstGeom prst="rect">
            <a:avLst/>
          </a:prstGeom>
          <a:noFill/>
        </p:spPr>
      </p:pic>
      <p:pic>
        <p:nvPicPr>
          <p:cNvPr id="38918" name="Picture 6" descr="http://www.agp.com.pk/products/images/Brand/42-1.jpg"/>
          <p:cNvPicPr>
            <a:picLocks noChangeAspect="1" noChangeArrowheads="1"/>
          </p:cNvPicPr>
          <p:nvPr/>
        </p:nvPicPr>
        <p:blipFill>
          <a:blip r:embed="rId3" cstate="print"/>
          <a:srcRect/>
          <a:stretch>
            <a:fillRect/>
          </a:stretch>
        </p:blipFill>
        <p:spPr bwMode="auto">
          <a:xfrm>
            <a:off x="457200" y="57442"/>
            <a:ext cx="3581400" cy="3416106"/>
          </a:xfrm>
          <a:prstGeom prst="rect">
            <a:avLst/>
          </a:prstGeom>
          <a:noFill/>
        </p:spPr>
      </p:pic>
      <p:pic>
        <p:nvPicPr>
          <p:cNvPr id="38920" name="Picture 8" descr="http://www.procto.ro/wp-content/uploads/Kefadim.gif"/>
          <p:cNvPicPr>
            <a:picLocks noChangeAspect="1" noChangeArrowheads="1"/>
          </p:cNvPicPr>
          <p:nvPr/>
        </p:nvPicPr>
        <p:blipFill>
          <a:blip r:embed="rId4" cstate="print"/>
          <a:srcRect/>
          <a:stretch>
            <a:fillRect/>
          </a:stretch>
        </p:blipFill>
        <p:spPr bwMode="auto">
          <a:xfrm>
            <a:off x="5334000" y="533400"/>
            <a:ext cx="2971800" cy="591403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ng.all.biz/img/ng/catalog/497.jpeg"/>
          <p:cNvPicPr>
            <a:picLocks noChangeAspect="1" noChangeArrowheads="1"/>
          </p:cNvPicPr>
          <p:nvPr/>
        </p:nvPicPr>
        <p:blipFill>
          <a:blip r:embed="rId2" cstate="print"/>
          <a:srcRect/>
          <a:stretch>
            <a:fillRect/>
          </a:stretch>
        </p:blipFill>
        <p:spPr bwMode="auto">
          <a:xfrm>
            <a:off x="0" y="990600"/>
            <a:ext cx="5052162" cy="5029200"/>
          </a:xfrm>
          <a:prstGeom prst="rect">
            <a:avLst/>
          </a:prstGeom>
          <a:noFill/>
        </p:spPr>
      </p:pic>
      <p:pic>
        <p:nvPicPr>
          <p:cNvPr id="39940" name="Picture 4" descr="http://www.apotheekvandenbrouckegeluwe.be/UserFiles/Uploads/images/Products/0073924.jpg"/>
          <p:cNvPicPr>
            <a:picLocks noChangeAspect="1" noChangeArrowheads="1"/>
          </p:cNvPicPr>
          <p:nvPr/>
        </p:nvPicPr>
        <p:blipFill>
          <a:blip r:embed="rId3" cstate="print"/>
          <a:srcRect/>
          <a:stretch>
            <a:fillRect/>
          </a:stretch>
        </p:blipFill>
        <p:spPr bwMode="auto">
          <a:xfrm>
            <a:off x="5008071" y="3505200"/>
            <a:ext cx="3776283" cy="3200400"/>
          </a:xfrm>
          <a:prstGeom prst="rect">
            <a:avLst/>
          </a:prstGeom>
          <a:noFill/>
        </p:spPr>
      </p:pic>
      <p:pic>
        <p:nvPicPr>
          <p:cNvPr id="39942" name="Picture 6" descr="https://www.mims.com/resources/drugs/Philippines/pic/Rocephin%20powd%20for%20inj%20500%20mg3901166f-f707-459a-9dee-a11d009b40b8.GIF"/>
          <p:cNvPicPr>
            <a:picLocks noChangeAspect="1" noChangeArrowheads="1"/>
          </p:cNvPicPr>
          <p:nvPr/>
        </p:nvPicPr>
        <p:blipFill>
          <a:blip r:embed="rId4" cstate="print"/>
          <a:srcRect/>
          <a:stretch>
            <a:fillRect/>
          </a:stretch>
        </p:blipFill>
        <p:spPr bwMode="auto">
          <a:xfrm>
            <a:off x="5410200" y="80387"/>
            <a:ext cx="2590800" cy="3359499"/>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luckypharmacy-liberia.com/media/catalog/product/cache/1/image/9df78eab33525d08d6e5fb8d27136e95/o/r/orelox_22-8111.jpg"/>
          <p:cNvPicPr>
            <a:picLocks noChangeAspect="1" noChangeArrowheads="1"/>
          </p:cNvPicPr>
          <p:nvPr/>
        </p:nvPicPr>
        <p:blipFill>
          <a:blip r:embed="rId2" cstate="print"/>
          <a:srcRect/>
          <a:stretch>
            <a:fillRect/>
          </a:stretch>
        </p:blipFill>
        <p:spPr bwMode="auto">
          <a:xfrm>
            <a:off x="146162" y="1600200"/>
            <a:ext cx="4294174" cy="2438400"/>
          </a:xfrm>
          <a:prstGeom prst="rect">
            <a:avLst/>
          </a:prstGeom>
          <a:noFill/>
        </p:spPr>
      </p:pic>
      <p:pic>
        <p:nvPicPr>
          <p:cNvPr id="41988" name="Picture 4" descr="http://seif-online.com/image/cache/14058-500x500.jpg"/>
          <p:cNvPicPr>
            <a:picLocks noChangeAspect="1" noChangeArrowheads="1"/>
          </p:cNvPicPr>
          <p:nvPr/>
        </p:nvPicPr>
        <p:blipFill>
          <a:blip r:embed="rId3" cstate="print"/>
          <a:srcRect/>
          <a:stretch>
            <a:fillRect/>
          </a:stretch>
        </p:blipFill>
        <p:spPr bwMode="auto">
          <a:xfrm>
            <a:off x="4533900" y="990600"/>
            <a:ext cx="4610100" cy="46101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www.muathuoc.vn/data/products/vtw1329989652.png"/>
          <p:cNvPicPr>
            <a:picLocks noChangeAspect="1" noChangeArrowheads="1"/>
          </p:cNvPicPr>
          <p:nvPr/>
        </p:nvPicPr>
        <p:blipFill>
          <a:blip r:embed="rId2" cstate="print"/>
          <a:srcRect/>
          <a:stretch>
            <a:fillRect/>
          </a:stretch>
        </p:blipFill>
        <p:spPr bwMode="auto">
          <a:xfrm>
            <a:off x="482265" y="457200"/>
            <a:ext cx="8153400" cy="57912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pic-jo.com/Images/129520124369731250.jpg"/>
          <p:cNvPicPr>
            <a:picLocks noChangeAspect="1" noChangeArrowheads="1"/>
          </p:cNvPicPr>
          <p:nvPr/>
        </p:nvPicPr>
        <p:blipFill>
          <a:blip r:embed="rId2" cstate="print"/>
          <a:srcRect/>
          <a:stretch>
            <a:fillRect/>
          </a:stretch>
        </p:blipFill>
        <p:spPr bwMode="auto">
          <a:xfrm>
            <a:off x="762000" y="381000"/>
            <a:ext cx="7620000" cy="6096001"/>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mims.com/resources/drugs/Malaysia/pic/Meronem%20inj%20500%20mg1d03d0e4-1b27-4bf3-9ce8-9faa000936be.GIF"/>
          <p:cNvPicPr>
            <a:picLocks noChangeAspect="1" noChangeArrowheads="1"/>
          </p:cNvPicPr>
          <p:nvPr/>
        </p:nvPicPr>
        <p:blipFill>
          <a:blip r:embed="rId2" cstate="print"/>
          <a:srcRect/>
          <a:stretch>
            <a:fillRect/>
          </a:stretch>
        </p:blipFill>
        <p:spPr bwMode="auto">
          <a:xfrm>
            <a:off x="6172200" y="344510"/>
            <a:ext cx="2667000" cy="5909972"/>
          </a:xfrm>
          <a:prstGeom prst="rect">
            <a:avLst/>
          </a:prstGeom>
          <a:noFill/>
        </p:spPr>
      </p:pic>
      <p:pic>
        <p:nvPicPr>
          <p:cNvPr id="40964" name="Picture 4" descr="https://www.mims.com/resources/drugs/Singapore/packshot/Meronem%20powd%20for%20inj%201%20g6002PPS0.JPG"/>
          <p:cNvPicPr>
            <a:picLocks noChangeAspect="1" noChangeArrowheads="1"/>
          </p:cNvPicPr>
          <p:nvPr/>
        </p:nvPicPr>
        <p:blipFill>
          <a:blip r:embed="rId3" cstate="print"/>
          <a:srcRect/>
          <a:stretch>
            <a:fillRect/>
          </a:stretch>
        </p:blipFill>
        <p:spPr bwMode="auto">
          <a:xfrm>
            <a:off x="0" y="228600"/>
            <a:ext cx="5972175" cy="6377069"/>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medwind.ru/images/Aztreonam.jpg"/>
          <p:cNvPicPr>
            <a:picLocks noChangeAspect="1" noChangeArrowheads="1"/>
          </p:cNvPicPr>
          <p:nvPr/>
        </p:nvPicPr>
        <p:blipFill>
          <a:blip r:embed="rId2" cstate="print"/>
          <a:srcRect/>
          <a:stretch>
            <a:fillRect/>
          </a:stretch>
        </p:blipFill>
        <p:spPr bwMode="auto">
          <a:xfrm>
            <a:off x="381000" y="762000"/>
            <a:ext cx="8535827" cy="519466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7A5D49-6680-43FB-A2C5-4CA69FE1AADB}"/>
              </a:ext>
            </a:extLst>
          </p:cNvPr>
          <p:cNvSpPr>
            <a:spLocks noGrp="1"/>
          </p:cNvSpPr>
          <p:nvPr>
            <p:ph type="title"/>
          </p:nvPr>
        </p:nvSpPr>
        <p:spPr/>
        <p:txBody>
          <a:bodyPr/>
          <a:lstStyle/>
          <a:p>
            <a:r>
              <a:rPr lang="en-US" b="1" dirty="0"/>
              <a:t>Penicillins</a:t>
            </a:r>
            <a:endParaRPr lang="ar-SA" b="1" dirty="0"/>
          </a:p>
        </p:txBody>
      </p:sp>
      <p:sp>
        <p:nvSpPr>
          <p:cNvPr id="3" name="Content Placeholder 2">
            <a:extLst>
              <a:ext uri="{FF2B5EF4-FFF2-40B4-BE49-F238E27FC236}">
                <a16:creationId xmlns="" xmlns:a16="http://schemas.microsoft.com/office/drawing/2014/main" id="{8422BC31-0A50-485C-BAF2-6455C325E04B}"/>
              </a:ext>
            </a:extLst>
          </p:cNvPr>
          <p:cNvSpPr>
            <a:spLocks noGrp="1"/>
          </p:cNvSpPr>
          <p:nvPr>
            <p:ph idx="1"/>
          </p:nvPr>
        </p:nvSpPr>
        <p:spPr>
          <a:xfrm>
            <a:off x="533400" y="1295400"/>
            <a:ext cx="7696200" cy="5181600"/>
          </a:xfrm>
        </p:spPr>
        <p:txBody>
          <a:bodyPr>
            <a:normAutofit fontScale="85000" lnSpcReduction="20000"/>
          </a:bodyPr>
          <a:lstStyle/>
          <a:p>
            <a:pPr algn="just" rtl="0"/>
            <a:r>
              <a:rPr lang="en-US" dirty="0"/>
              <a:t>Diarrhoea frequently occurs during oral penicillin therapy. It is most common with </a:t>
            </a:r>
            <a:r>
              <a:rPr lang="en-US" b="1" dirty="0">
                <a:solidFill>
                  <a:srgbClr val="FF0000"/>
                </a:solidFill>
              </a:rPr>
              <a:t>broad spectrum penicillins</a:t>
            </a:r>
            <a:r>
              <a:rPr lang="en-US" dirty="0"/>
              <a:t>, which can also cause antibiotic associated colitis.</a:t>
            </a:r>
          </a:p>
          <a:p>
            <a:pPr marL="0" indent="0" algn="just" rtl="0">
              <a:buNone/>
            </a:pPr>
            <a:endParaRPr lang="en-US" dirty="0"/>
          </a:p>
          <a:p>
            <a:pPr algn="just" rtl="0"/>
            <a:r>
              <a:rPr lang="en-US" dirty="0"/>
              <a:t>CNS toxicity: A </a:t>
            </a:r>
            <a:r>
              <a:rPr lang="en-US" b="1" dirty="0">
                <a:solidFill>
                  <a:srgbClr val="FF0000"/>
                </a:solidFill>
              </a:rPr>
              <a:t>rare</a:t>
            </a:r>
            <a:r>
              <a:rPr lang="en-US" dirty="0"/>
              <a:t> but serious toxic effect of the penicillins is </a:t>
            </a:r>
            <a:r>
              <a:rPr lang="en-US" b="1" dirty="0">
                <a:solidFill>
                  <a:srgbClr val="FF0000"/>
                </a:solidFill>
              </a:rPr>
              <a:t>encephalopathy</a:t>
            </a:r>
            <a:r>
              <a:rPr lang="en-US" dirty="0"/>
              <a:t> due to cerebral irritation. This may result from excessively </a:t>
            </a:r>
            <a:r>
              <a:rPr lang="en-US" dirty="0">
                <a:solidFill>
                  <a:srgbClr val="FF0000"/>
                </a:solidFill>
              </a:rPr>
              <a:t>high doses </a:t>
            </a:r>
            <a:r>
              <a:rPr lang="en-US" dirty="0"/>
              <a:t>or in patients with </a:t>
            </a:r>
            <a:r>
              <a:rPr lang="en-US" dirty="0">
                <a:solidFill>
                  <a:srgbClr val="FF0000"/>
                </a:solidFill>
              </a:rPr>
              <a:t>severe renal failure</a:t>
            </a:r>
            <a:r>
              <a:rPr lang="en-US" dirty="0"/>
              <a:t>. The penicillins should not be given by intrathecal injection because they can cause encephalopathy which may be fatal.</a:t>
            </a:r>
          </a:p>
          <a:p>
            <a:pPr marL="0" indent="0" algn="just" rtl="0">
              <a:buNone/>
            </a:pPr>
            <a:endParaRPr lang="en-US" dirty="0"/>
          </a:p>
          <a:p>
            <a:pPr algn="just" rtl="0"/>
            <a:r>
              <a:rPr lang="en-US" dirty="0"/>
              <a:t>CAUTIONS: </a:t>
            </a:r>
            <a:r>
              <a:rPr lang="en-US" dirty="0">
                <a:solidFill>
                  <a:srgbClr val="FF0000"/>
                </a:solidFill>
              </a:rPr>
              <a:t>History of allergy </a:t>
            </a:r>
            <a:r>
              <a:rPr lang="en-US" dirty="0"/>
              <a:t>.</a:t>
            </a:r>
            <a:endParaRPr lang="ar-SA" dirty="0"/>
          </a:p>
        </p:txBody>
      </p:sp>
    </p:spTree>
    <p:extLst>
      <p:ext uri="{BB962C8B-B14F-4D97-AF65-F5344CB8AC3E}">
        <p14:creationId xmlns:p14="http://schemas.microsoft.com/office/powerpoint/2010/main" val="2724049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http://dansensor.com/~/media/Images/Solutions/Vials.ashx?bc=ffffff&amp;mw=226"/>
          <p:cNvPicPr>
            <a:picLocks noChangeAspect="1" noChangeArrowheads="1"/>
          </p:cNvPicPr>
          <p:nvPr/>
        </p:nvPicPr>
        <p:blipFill>
          <a:blip r:embed="rId2" cstate="print"/>
          <a:srcRect/>
          <a:stretch>
            <a:fillRect/>
          </a:stretch>
        </p:blipFill>
        <p:spPr bwMode="auto">
          <a:xfrm>
            <a:off x="1219200" y="1066800"/>
            <a:ext cx="6850742" cy="5791200"/>
          </a:xfrm>
          <a:prstGeom prst="rect">
            <a:avLst/>
          </a:prstGeom>
          <a:noFill/>
        </p:spPr>
      </p:pic>
      <p:sp>
        <p:nvSpPr>
          <p:cNvPr id="7" name="Rectangle 6"/>
          <p:cNvSpPr/>
          <p:nvPr/>
        </p:nvSpPr>
        <p:spPr>
          <a:xfrm>
            <a:off x="685800" y="228600"/>
            <a:ext cx="73152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000" dirty="0" smtClean="0">
                <a:solidFill>
                  <a:schemeClr val="tx1"/>
                </a:solidFill>
                <a:latin typeface="Mistral" pitchFamily="66" charset="0"/>
              </a:rPr>
              <a:t>Aminoglycoside</a:t>
            </a:r>
            <a:endParaRPr lang="ar-IQ" sz="9000" dirty="0">
              <a:solidFill>
                <a:schemeClr val="tx1"/>
              </a:solidFill>
              <a:latin typeface="Mistral" pitchFamily="66"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images-its.chemistdirect.co.uk/Genticin-Injection-Ampoule-2ml-14596.jpg?o=mHbxp2kK206OXA6C4qxw3Eo2nMwj&amp;V=8lX1&amp;w=297&amp;h=297&amp;q=75"/>
          <p:cNvPicPr>
            <a:picLocks noChangeAspect="1" noChangeArrowheads="1"/>
          </p:cNvPicPr>
          <p:nvPr/>
        </p:nvPicPr>
        <p:blipFill>
          <a:blip r:embed="rId2" cstate="print"/>
          <a:srcRect/>
          <a:stretch>
            <a:fillRect/>
          </a:stretch>
        </p:blipFill>
        <p:spPr bwMode="auto">
          <a:xfrm>
            <a:off x="228600" y="0"/>
            <a:ext cx="3657600" cy="3657600"/>
          </a:xfrm>
          <a:prstGeom prst="rect">
            <a:avLst/>
          </a:prstGeom>
          <a:noFill/>
        </p:spPr>
      </p:pic>
      <p:pic>
        <p:nvPicPr>
          <p:cNvPr id="45060" name="Picture 4" descr="http://img.hisupplier.com/var/userImages/2011-05/24/182209231_Gentamicin_Sulfate_Injection_20mg_120mg_Antibiotic_s.jpg"/>
          <p:cNvPicPr>
            <a:picLocks noChangeAspect="1" noChangeArrowheads="1"/>
          </p:cNvPicPr>
          <p:nvPr/>
        </p:nvPicPr>
        <p:blipFill>
          <a:blip r:embed="rId3" cstate="print"/>
          <a:srcRect/>
          <a:stretch>
            <a:fillRect/>
          </a:stretch>
        </p:blipFill>
        <p:spPr bwMode="auto">
          <a:xfrm>
            <a:off x="1981200" y="3307405"/>
            <a:ext cx="5562600" cy="3550595"/>
          </a:xfrm>
          <a:prstGeom prst="rect">
            <a:avLst/>
          </a:prstGeom>
          <a:noFill/>
        </p:spPr>
      </p:pic>
      <p:pic>
        <p:nvPicPr>
          <p:cNvPr id="45062" name="Picture 6" descr="http://www.clinicalpharmacology.com/apps/images/photo_us_h/027/gent004g.jpg"/>
          <p:cNvPicPr>
            <a:picLocks noChangeAspect="1" noChangeArrowheads="1"/>
          </p:cNvPicPr>
          <p:nvPr/>
        </p:nvPicPr>
        <p:blipFill>
          <a:blip r:embed="rId4" cstate="print"/>
          <a:srcRect/>
          <a:stretch>
            <a:fillRect/>
          </a:stretch>
        </p:blipFill>
        <p:spPr bwMode="auto">
          <a:xfrm>
            <a:off x="4419600" y="228600"/>
            <a:ext cx="4419600" cy="308635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drug3k.com/img4/amikin_11875_10_(big)_.jpeg"/>
          <p:cNvPicPr>
            <a:picLocks noChangeAspect="1" noChangeArrowheads="1"/>
          </p:cNvPicPr>
          <p:nvPr/>
        </p:nvPicPr>
        <p:blipFill>
          <a:blip r:embed="rId2" cstate="print"/>
          <a:srcRect/>
          <a:stretch>
            <a:fillRect/>
          </a:stretch>
        </p:blipFill>
        <p:spPr bwMode="auto">
          <a:xfrm>
            <a:off x="457200" y="533400"/>
            <a:ext cx="3429000" cy="5746927"/>
          </a:xfrm>
          <a:prstGeom prst="rect">
            <a:avLst/>
          </a:prstGeom>
          <a:noFill/>
        </p:spPr>
      </p:pic>
      <p:pic>
        <p:nvPicPr>
          <p:cNvPr id="47108" name="Picture 4" descr="http://www.fouda.com/sites/default/files/styles/product_detail/public/field/product/5060_28221b912c38db14-fd_0.jpg?itok=ODD4Q3rQ"/>
          <p:cNvPicPr>
            <a:picLocks noChangeAspect="1" noChangeArrowheads="1"/>
          </p:cNvPicPr>
          <p:nvPr/>
        </p:nvPicPr>
        <p:blipFill>
          <a:blip r:embed="rId3" cstate="print"/>
          <a:srcRect/>
          <a:stretch>
            <a:fillRect/>
          </a:stretch>
        </p:blipFill>
        <p:spPr bwMode="auto">
          <a:xfrm>
            <a:off x="3886200" y="762000"/>
            <a:ext cx="5105400" cy="51054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waterjel.com/assets/images/products/large_265px/creams-ointments/ointments/neomycin/neomycin-144-packs.jpg"/>
          <p:cNvPicPr>
            <a:picLocks noChangeAspect="1" noChangeArrowheads="1"/>
          </p:cNvPicPr>
          <p:nvPr/>
        </p:nvPicPr>
        <p:blipFill>
          <a:blip r:embed="rId2" cstate="print"/>
          <a:srcRect/>
          <a:stretch>
            <a:fillRect/>
          </a:stretch>
        </p:blipFill>
        <p:spPr bwMode="auto">
          <a:xfrm>
            <a:off x="609600" y="533400"/>
            <a:ext cx="4572000" cy="5779700"/>
          </a:xfrm>
          <a:prstGeom prst="rect">
            <a:avLst/>
          </a:prstGeom>
          <a:noFill/>
        </p:spPr>
      </p:pic>
      <p:pic>
        <p:nvPicPr>
          <p:cNvPr id="48132" name="Picture 4" descr="http://www.ccmberhad.com/GUI/images/products_pharma/ethical/dermatological/neomycin.jpg"/>
          <p:cNvPicPr>
            <a:picLocks noChangeAspect="1" noChangeArrowheads="1"/>
          </p:cNvPicPr>
          <p:nvPr/>
        </p:nvPicPr>
        <p:blipFill>
          <a:blip r:embed="rId3" cstate="print"/>
          <a:srcRect/>
          <a:stretch>
            <a:fillRect/>
          </a:stretch>
        </p:blipFill>
        <p:spPr bwMode="auto">
          <a:xfrm>
            <a:off x="5486400" y="0"/>
            <a:ext cx="3200400" cy="2653183"/>
          </a:xfrm>
          <a:prstGeom prst="rect">
            <a:avLst/>
          </a:prstGeom>
          <a:noFill/>
        </p:spPr>
      </p:pic>
      <p:pic>
        <p:nvPicPr>
          <p:cNvPr id="48134" name="Picture 6" descr="http://2.imimg.com/data2/QW/RO/MY-3601498/neomycin-250x250.jpg"/>
          <p:cNvPicPr>
            <a:picLocks noChangeAspect="1" noChangeArrowheads="1"/>
          </p:cNvPicPr>
          <p:nvPr/>
        </p:nvPicPr>
        <p:blipFill>
          <a:blip r:embed="rId4" cstate="print"/>
          <a:srcRect/>
          <a:stretch>
            <a:fillRect/>
          </a:stretch>
        </p:blipFill>
        <p:spPr bwMode="auto">
          <a:xfrm>
            <a:off x="5334000" y="2362200"/>
            <a:ext cx="3638550" cy="363855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http://www.shopmedvet.com/images/uploads/5754_29860_thumb.jpg"/>
          <p:cNvPicPr>
            <a:picLocks noChangeAspect="1" noChangeArrowheads="1"/>
          </p:cNvPicPr>
          <p:nvPr/>
        </p:nvPicPr>
        <p:blipFill>
          <a:blip r:embed="rId2" cstate="print"/>
          <a:srcRect/>
          <a:stretch>
            <a:fillRect/>
          </a:stretch>
        </p:blipFill>
        <p:spPr bwMode="auto">
          <a:xfrm>
            <a:off x="1371600" y="228600"/>
            <a:ext cx="6400800" cy="64008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dailymed.nlm.nih.gov/dailymed/archives/image.cfm?archiveid=13035&amp;type=img&amp;name=tobi-06.jpg"/>
          <p:cNvPicPr>
            <a:picLocks noChangeAspect="1" noChangeArrowheads="1"/>
          </p:cNvPicPr>
          <p:nvPr/>
        </p:nvPicPr>
        <p:blipFill>
          <a:blip r:embed="rId2" cstate="print"/>
          <a:srcRect/>
          <a:stretch>
            <a:fillRect/>
          </a:stretch>
        </p:blipFill>
        <p:spPr bwMode="auto">
          <a:xfrm>
            <a:off x="1676400" y="132406"/>
            <a:ext cx="6019800" cy="652642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uthorstream.s3.amazonaws.com/content/2092388_635297379434001250.jpg"/>
          <p:cNvPicPr>
            <a:picLocks noChangeAspect="1" noChangeArrowheads="1"/>
          </p:cNvPicPr>
          <p:nvPr/>
        </p:nvPicPr>
        <p:blipFill>
          <a:blip r:embed="rId2" cstate="print"/>
          <a:srcRect/>
          <a:stretch>
            <a:fillRect/>
          </a:stretch>
        </p:blipFill>
        <p:spPr bwMode="auto">
          <a:xfrm>
            <a:off x="0" y="-19050"/>
            <a:ext cx="9169400" cy="6877050"/>
          </a:xfrm>
          <a:prstGeom prst="rect">
            <a:avLst/>
          </a:prstGeom>
          <a:noFill/>
        </p:spPr>
      </p:pic>
      <p:pic>
        <p:nvPicPr>
          <p:cNvPr id="3078" name="Picture 6" descr="http://pavilioncompounding.com/blog/wp-content/uploads/2012/07/2008-03-06-at-05-49-43-e1341678498457-300x199.jpg"/>
          <p:cNvPicPr>
            <a:picLocks noChangeAspect="1" noChangeArrowheads="1"/>
          </p:cNvPicPr>
          <p:nvPr/>
        </p:nvPicPr>
        <p:blipFill>
          <a:blip r:embed="rId3" cstate="print"/>
          <a:srcRect/>
          <a:stretch>
            <a:fillRect/>
          </a:stretch>
        </p:blipFill>
        <p:spPr bwMode="auto">
          <a:xfrm>
            <a:off x="1752600" y="4495800"/>
            <a:ext cx="5715000" cy="1895476"/>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product-image.tradeindia.com/00745040/b/1/Tetracycline-Capsules-BP-250-m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rugline.info/img/drug/vibramycin-100-mg-kapseln-33903_3.jpg"/>
          <p:cNvPicPr>
            <a:picLocks noChangeAspect="1" noChangeArrowheads="1"/>
          </p:cNvPicPr>
          <p:nvPr/>
        </p:nvPicPr>
        <p:blipFill>
          <a:blip r:embed="rId2" cstate="print"/>
          <a:srcRect/>
          <a:stretch>
            <a:fillRect/>
          </a:stretch>
        </p:blipFill>
        <p:spPr bwMode="auto">
          <a:xfrm>
            <a:off x="152400" y="152400"/>
            <a:ext cx="4422320" cy="2971800"/>
          </a:xfrm>
          <a:prstGeom prst="rect">
            <a:avLst/>
          </a:prstGeom>
          <a:noFill/>
        </p:spPr>
      </p:pic>
      <p:pic>
        <p:nvPicPr>
          <p:cNvPr id="1028" name="Picture 4" descr="https://encrypted-tbn2.gstatic.com/images?q=tbn:ANd9GcRGamabpx4mPRf3bAsUP0cdyzxrEKmaldeMsO4EpgDzXcEGuu21"/>
          <p:cNvPicPr>
            <a:picLocks noChangeAspect="1" noChangeArrowheads="1"/>
          </p:cNvPicPr>
          <p:nvPr/>
        </p:nvPicPr>
        <p:blipFill>
          <a:blip r:embed="rId3" cstate="print"/>
          <a:srcRect/>
          <a:stretch>
            <a:fillRect/>
          </a:stretch>
        </p:blipFill>
        <p:spPr bwMode="auto">
          <a:xfrm>
            <a:off x="228600" y="3276600"/>
            <a:ext cx="4114800" cy="3308299"/>
          </a:xfrm>
          <a:prstGeom prst="rect">
            <a:avLst/>
          </a:prstGeom>
          <a:noFill/>
        </p:spPr>
      </p:pic>
      <p:pic>
        <p:nvPicPr>
          <p:cNvPr id="1030" name="Picture 6" descr="http://2.bp.blogspot.com/-3ALkxf9ejKA/UB7ebj9vX7I/AAAAAAAAAv0/IVMaEWg4KJQ/s1600/Vibramycin.jpg"/>
          <p:cNvPicPr>
            <a:picLocks noChangeAspect="1" noChangeArrowheads="1"/>
          </p:cNvPicPr>
          <p:nvPr/>
        </p:nvPicPr>
        <p:blipFill>
          <a:blip r:embed="rId4" cstate="print"/>
          <a:srcRect/>
          <a:stretch>
            <a:fillRect/>
          </a:stretch>
        </p:blipFill>
        <p:spPr bwMode="auto">
          <a:xfrm>
            <a:off x="4614575" y="1178412"/>
            <a:ext cx="4529425" cy="400318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A5CD25-1047-4AF6-A78C-DB7E8405C2DD}"/>
              </a:ext>
            </a:extLst>
          </p:cNvPr>
          <p:cNvSpPr>
            <a:spLocks noGrp="1"/>
          </p:cNvSpPr>
          <p:nvPr>
            <p:ph type="title"/>
          </p:nvPr>
        </p:nvSpPr>
        <p:spPr>
          <a:xfrm>
            <a:off x="1028700" y="685800"/>
            <a:ext cx="7200900" cy="1485900"/>
          </a:xfrm>
        </p:spPr>
        <p:txBody>
          <a:bodyPr>
            <a:normAutofit/>
          </a:bodyPr>
          <a:lstStyle/>
          <a:p>
            <a:pPr rtl="0"/>
            <a:r>
              <a:rPr lang="en-US" b="1" dirty="0"/>
              <a:t>Allergy &amp; Cross-Sensitivity</a:t>
            </a:r>
            <a:endParaRPr lang="ar-SA" b="1" dirty="0"/>
          </a:p>
        </p:txBody>
      </p:sp>
      <p:sp>
        <p:nvSpPr>
          <p:cNvPr id="3" name="Content Placeholder 2">
            <a:extLst>
              <a:ext uri="{FF2B5EF4-FFF2-40B4-BE49-F238E27FC236}">
                <a16:creationId xmlns="" xmlns:a16="http://schemas.microsoft.com/office/drawing/2014/main" id="{AE104C3B-F8EE-4ED2-8353-6A59F5AA6035}"/>
              </a:ext>
            </a:extLst>
          </p:cNvPr>
          <p:cNvSpPr>
            <a:spLocks noGrp="1"/>
          </p:cNvSpPr>
          <p:nvPr>
            <p:ph idx="1"/>
          </p:nvPr>
        </p:nvSpPr>
        <p:spPr>
          <a:xfrm>
            <a:off x="1028700" y="2171700"/>
            <a:ext cx="7200900" cy="4457700"/>
          </a:xfrm>
        </p:spPr>
        <p:txBody>
          <a:bodyPr>
            <a:normAutofit fontScale="85000" lnSpcReduction="20000"/>
          </a:bodyPr>
          <a:lstStyle/>
          <a:p>
            <a:pPr algn="just" rtl="0"/>
            <a:r>
              <a:rPr lang="en-US" dirty="0"/>
              <a:t>The most important side-effect of the penicillins is </a:t>
            </a:r>
            <a:r>
              <a:rPr lang="en-US" dirty="0">
                <a:solidFill>
                  <a:srgbClr val="FF0000"/>
                </a:solidFill>
              </a:rPr>
              <a:t>hypersensitivity</a:t>
            </a:r>
            <a:r>
              <a:rPr lang="en-US" dirty="0"/>
              <a:t> which causes </a:t>
            </a:r>
            <a:r>
              <a:rPr lang="en-US" b="1" dirty="0">
                <a:solidFill>
                  <a:srgbClr val="FF0000"/>
                </a:solidFill>
              </a:rPr>
              <a:t>rashes</a:t>
            </a:r>
            <a:r>
              <a:rPr lang="en-US" dirty="0"/>
              <a:t> and </a:t>
            </a:r>
            <a:r>
              <a:rPr lang="en-US" b="1" dirty="0">
                <a:solidFill>
                  <a:srgbClr val="FF0000"/>
                </a:solidFill>
              </a:rPr>
              <a:t>anaphylaxis</a:t>
            </a:r>
            <a:r>
              <a:rPr lang="en-US" dirty="0"/>
              <a:t> and can be </a:t>
            </a:r>
            <a:r>
              <a:rPr lang="en-US" u="sng" dirty="0">
                <a:solidFill>
                  <a:srgbClr val="FF0000"/>
                </a:solidFill>
              </a:rPr>
              <a:t>fatal</a:t>
            </a:r>
            <a:r>
              <a:rPr lang="en-US" dirty="0"/>
              <a:t>.</a:t>
            </a:r>
          </a:p>
          <a:p>
            <a:pPr marL="0" indent="0" algn="just" rtl="0">
              <a:buNone/>
            </a:pPr>
            <a:endParaRPr lang="en-US" dirty="0"/>
          </a:p>
          <a:p>
            <a:pPr algn="just" rtl="0"/>
            <a:r>
              <a:rPr lang="en-US" dirty="0"/>
              <a:t>Allergic reactions to penicillins occur in </a:t>
            </a:r>
            <a:r>
              <a:rPr lang="en-US" b="1" dirty="0">
                <a:solidFill>
                  <a:srgbClr val="FF0000"/>
                </a:solidFill>
              </a:rPr>
              <a:t>1–10%</a:t>
            </a:r>
            <a:r>
              <a:rPr lang="en-US" dirty="0"/>
              <a:t> of exposed individuals; anaphylactic reactions occur in </a:t>
            </a:r>
            <a:r>
              <a:rPr lang="en-US" b="1" dirty="0">
                <a:solidFill>
                  <a:srgbClr val="FF0000"/>
                </a:solidFill>
              </a:rPr>
              <a:t>fewer than 0.05% </a:t>
            </a:r>
            <a:r>
              <a:rPr lang="en-US" dirty="0"/>
              <a:t>of treated patients.</a:t>
            </a:r>
          </a:p>
          <a:p>
            <a:pPr marL="0" indent="0" algn="just" rtl="0">
              <a:buNone/>
            </a:pPr>
            <a:endParaRPr lang="en-US" dirty="0"/>
          </a:p>
          <a:p>
            <a:pPr algn="just" rtl="0"/>
            <a:r>
              <a:rPr lang="en-US" dirty="0"/>
              <a:t>Patients with a history of </a:t>
            </a:r>
            <a:r>
              <a:rPr lang="en-US" dirty="0">
                <a:solidFill>
                  <a:srgbClr val="FF0000"/>
                </a:solidFill>
              </a:rPr>
              <a:t>atopic allergy </a:t>
            </a:r>
            <a:r>
              <a:rPr lang="en-US" dirty="0"/>
              <a:t>(e.g. asthma, eczema, hay fever) are at a </a:t>
            </a:r>
            <a:r>
              <a:rPr lang="en-US" b="1" dirty="0">
                <a:solidFill>
                  <a:srgbClr val="FF0000"/>
                </a:solidFill>
              </a:rPr>
              <a:t>higher risk </a:t>
            </a:r>
            <a:r>
              <a:rPr lang="en-US" dirty="0"/>
              <a:t>of anaphylactic reactions to penicillins.</a:t>
            </a:r>
            <a:endParaRPr lang="ar-SA" dirty="0"/>
          </a:p>
        </p:txBody>
      </p:sp>
    </p:spTree>
    <p:extLst>
      <p:ext uri="{BB962C8B-B14F-4D97-AF65-F5344CB8AC3E}">
        <p14:creationId xmlns:p14="http://schemas.microsoft.com/office/powerpoint/2010/main" val="1587996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F3FFC5-2FD9-4CEF-A9C9-1CA734EDDC16}"/>
              </a:ext>
            </a:extLst>
          </p:cNvPr>
          <p:cNvSpPr>
            <a:spLocks noGrp="1"/>
          </p:cNvSpPr>
          <p:nvPr>
            <p:ph type="title"/>
          </p:nvPr>
        </p:nvSpPr>
        <p:spPr/>
        <p:txBody>
          <a:bodyPr/>
          <a:lstStyle/>
          <a:p>
            <a:r>
              <a:rPr lang="en-US" b="1" dirty="0"/>
              <a:t>Allergy &amp; Cross-Sensitivity</a:t>
            </a:r>
            <a:endParaRPr lang="ar-SA" b="1" dirty="0"/>
          </a:p>
        </p:txBody>
      </p:sp>
      <p:sp>
        <p:nvSpPr>
          <p:cNvPr id="3" name="Content Placeholder 2">
            <a:extLst>
              <a:ext uri="{FF2B5EF4-FFF2-40B4-BE49-F238E27FC236}">
                <a16:creationId xmlns="" xmlns:a16="http://schemas.microsoft.com/office/drawing/2014/main" id="{AAFE9DC9-2235-412F-A28A-8EA6B3008C56}"/>
              </a:ext>
            </a:extLst>
          </p:cNvPr>
          <p:cNvSpPr>
            <a:spLocks noGrp="1"/>
          </p:cNvSpPr>
          <p:nvPr>
            <p:ph idx="1"/>
          </p:nvPr>
        </p:nvSpPr>
        <p:spPr>
          <a:xfrm>
            <a:off x="0" y="1219200"/>
            <a:ext cx="8839200" cy="5410200"/>
          </a:xfrm>
        </p:spPr>
        <p:txBody>
          <a:bodyPr>
            <a:normAutofit fontScale="85000" lnSpcReduction="20000"/>
          </a:bodyPr>
          <a:lstStyle/>
          <a:p>
            <a:pPr algn="just" rtl="0"/>
            <a:r>
              <a:rPr lang="en-US" dirty="0"/>
              <a:t>Patients who are </a:t>
            </a:r>
            <a:r>
              <a:rPr lang="en-US" b="1" dirty="0">
                <a:solidFill>
                  <a:srgbClr val="FF0000"/>
                </a:solidFill>
              </a:rPr>
              <a:t>allergic to one </a:t>
            </a:r>
            <a:r>
              <a:rPr lang="en-US" dirty="0"/>
              <a:t>penicillin will be </a:t>
            </a:r>
            <a:r>
              <a:rPr lang="en-US" b="1" dirty="0">
                <a:solidFill>
                  <a:srgbClr val="FF0000"/>
                </a:solidFill>
              </a:rPr>
              <a:t>allergic to all </a:t>
            </a:r>
            <a:r>
              <a:rPr lang="en-US" dirty="0"/>
              <a:t>because the hypersensitivity is related to the basic penicillin structure.</a:t>
            </a:r>
          </a:p>
          <a:p>
            <a:pPr marL="0" indent="0" algn="just" rtl="0">
              <a:buNone/>
            </a:pPr>
            <a:endParaRPr lang="en-US" dirty="0"/>
          </a:p>
          <a:p>
            <a:pPr algn="just" rtl="0"/>
            <a:r>
              <a:rPr lang="en-US" dirty="0"/>
              <a:t>Patients with a history of </a:t>
            </a:r>
            <a:r>
              <a:rPr lang="en-US" b="1" dirty="0">
                <a:solidFill>
                  <a:srgbClr val="FF0000"/>
                </a:solidFill>
              </a:rPr>
              <a:t>immediate hypersensitivity </a:t>
            </a:r>
            <a:r>
              <a:rPr lang="en-US" dirty="0"/>
              <a:t>to penicillins may also react to the cephalosporins and other beta-lactam antibiotics, they </a:t>
            </a:r>
            <a:r>
              <a:rPr lang="en-US" b="1" u="sng" dirty="0"/>
              <a:t>should not receive </a:t>
            </a:r>
            <a:r>
              <a:rPr lang="en-US" dirty="0"/>
              <a:t>these antibiotics.</a:t>
            </a:r>
          </a:p>
          <a:p>
            <a:pPr marL="0" indent="0" algn="just" rtl="0">
              <a:buNone/>
            </a:pPr>
            <a:endParaRPr lang="en-US" dirty="0"/>
          </a:p>
          <a:p>
            <a:pPr algn="just" rtl="0"/>
            <a:r>
              <a:rPr lang="en-US" dirty="0"/>
              <a:t>If a penicillin (or another beta-lactam antibiotic) is </a:t>
            </a:r>
            <a:r>
              <a:rPr lang="en-US" b="1" u="sng" dirty="0">
                <a:solidFill>
                  <a:srgbClr val="FF0000"/>
                </a:solidFill>
              </a:rPr>
              <a:t>essential</a:t>
            </a:r>
            <a:r>
              <a:rPr lang="en-US" dirty="0"/>
              <a:t> in an individual with immediate hypersensitivity to penicillin then specialist advice should be sought on </a:t>
            </a:r>
            <a:r>
              <a:rPr lang="en-US" b="1" dirty="0">
                <a:solidFill>
                  <a:srgbClr val="FF0000"/>
                </a:solidFill>
              </a:rPr>
              <a:t>hypersensitivity testing </a:t>
            </a:r>
            <a:r>
              <a:rPr lang="en-US" b="1" dirty="0">
                <a:solidFill>
                  <a:srgbClr val="00B0F0"/>
                </a:solidFill>
              </a:rPr>
              <a:t>or</a:t>
            </a:r>
            <a:r>
              <a:rPr lang="en-US" dirty="0"/>
              <a:t> using a beta-lactam antibiotic with a </a:t>
            </a:r>
            <a:r>
              <a:rPr lang="en-US" b="1" dirty="0">
                <a:solidFill>
                  <a:srgbClr val="FF0000"/>
                </a:solidFill>
              </a:rPr>
              <a:t>different structure </a:t>
            </a:r>
            <a:r>
              <a:rPr lang="en-US" dirty="0"/>
              <a:t>to the penicillin that caused the hypersensitivity.</a:t>
            </a:r>
            <a:endParaRPr lang="ar-SA" dirty="0"/>
          </a:p>
        </p:txBody>
      </p:sp>
    </p:spTree>
    <p:extLst>
      <p:ext uri="{BB962C8B-B14F-4D97-AF65-F5344CB8AC3E}">
        <p14:creationId xmlns:p14="http://schemas.microsoft.com/office/powerpoint/2010/main" val="3048840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2B254B-1ADE-4A7D-9B32-D42803583AA9}"/>
              </a:ext>
            </a:extLst>
          </p:cNvPr>
          <p:cNvSpPr>
            <a:spLocks noGrp="1"/>
          </p:cNvSpPr>
          <p:nvPr>
            <p:ph type="title"/>
          </p:nvPr>
        </p:nvSpPr>
        <p:spPr>
          <a:xfrm>
            <a:off x="533400" y="274638"/>
            <a:ext cx="8153400" cy="487362"/>
          </a:xfrm>
        </p:spPr>
        <p:txBody>
          <a:bodyPr>
            <a:normAutofit fontScale="90000"/>
          </a:bodyPr>
          <a:lstStyle/>
          <a:p>
            <a:r>
              <a:rPr lang="en-US" b="1" dirty="0"/>
              <a:t>Broad-spectrum penicillins</a:t>
            </a:r>
            <a:endParaRPr lang="ar-SA" b="1" dirty="0"/>
          </a:p>
        </p:txBody>
      </p:sp>
      <p:sp>
        <p:nvSpPr>
          <p:cNvPr id="3" name="Content Placeholder 2">
            <a:extLst>
              <a:ext uri="{FF2B5EF4-FFF2-40B4-BE49-F238E27FC236}">
                <a16:creationId xmlns="" xmlns:a16="http://schemas.microsoft.com/office/drawing/2014/main" id="{03AD1B1D-E4F8-4B83-8916-96986584DC30}"/>
              </a:ext>
            </a:extLst>
          </p:cNvPr>
          <p:cNvSpPr>
            <a:spLocks noGrp="1"/>
          </p:cNvSpPr>
          <p:nvPr>
            <p:ph idx="1"/>
          </p:nvPr>
        </p:nvSpPr>
        <p:spPr>
          <a:xfrm>
            <a:off x="228600" y="838200"/>
            <a:ext cx="8610600" cy="5562600"/>
          </a:xfrm>
        </p:spPr>
        <p:txBody>
          <a:bodyPr>
            <a:normAutofit fontScale="92500" lnSpcReduction="20000"/>
          </a:bodyPr>
          <a:lstStyle/>
          <a:p>
            <a:pPr algn="just" rtl="0"/>
            <a:r>
              <a:rPr lang="en-US" dirty="0"/>
              <a:t>Ampicillin is active against certain </a:t>
            </a:r>
            <a:r>
              <a:rPr lang="en-US" dirty="0">
                <a:solidFill>
                  <a:srgbClr val="FF0000"/>
                </a:solidFill>
              </a:rPr>
              <a:t>Gram-positive</a:t>
            </a:r>
            <a:r>
              <a:rPr lang="en-US" dirty="0"/>
              <a:t> and </a:t>
            </a:r>
            <a:r>
              <a:rPr lang="en-US" dirty="0">
                <a:solidFill>
                  <a:srgbClr val="FF0000"/>
                </a:solidFill>
              </a:rPr>
              <a:t>Gram-negative</a:t>
            </a:r>
            <a:r>
              <a:rPr lang="en-US" dirty="0"/>
              <a:t> organisms but is </a:t>
            </a:r>
            <a:r>
              <a:rPr lang="en-US" u="sng" dirty="0">
                <a:solidFill>
                  <a:srgbClr val="FF0000"/>
                </a:solidFill>
              </a:rPr>
              <a:t>inactivated by penicillinases </a:t>
            </a:r>
            <a:r>
              <a:rPr lang="en-US" dirty="0"/>
              <a:t>including those produced by Staphylococcus aureus and by common Gram-negative bacilli such as Escherichia coli. Almost all staphylococci, approx. </a:t>
            </a:r>
            <a:r>
              <a:rPr lang="en-US" b="1" dirty="0">
                <a:solidFill>
                  <a:srgbClr val="FF0000"/>
                </a:solidFill>
              </a:rPr>
              <a:t>60% of E. coli strains </a:t>
            </a:r>
            <a:r>
              <a:rPr lang="en-US" dirty="0"/>
              <a:t>and approx. </a:t>
            </a:r>
            <a:r>
              <a:rPr lang="en-US" b="1" dirty="0">
                <a:solidFill>
                  <a:srgbClr val="FF0000"/>
                </a:solidFill>
              </a:rPr>
              <a:t>20% of Haemophilus influenzae strains </a:t>
            </a:r>
            <a:r>
              <a:rPr lang="en-US" dirty="0"/>
              <a:t>are now </a:t>
            </a:r>
            <a:r>
              <a:rPr lang="en-US" b="1" dirty="0">
                <a:solidFill>
                  <a:srgbClr val="FF0000"/>
                </a:solidFill>
              </a:rPr>
              <a:t>resistant</a:t>
            </a:r>
            <a:r>
              <a:rPr lang="en-US" dirty="0"/>
              <a:t>.</a:t>
            </a:r>
          </a:p>
          <a:p>
            <a:pPr marL="0" indent="0" algn="just" rtl="0">
              <a:buNone/>
            </a:pPr>
            <a:endParaRPr lang="en-US" dirty="0"/>
          </a:p>
          <a:p>
            <a:pPr algn="just" rtl="0"/>
            <a:r>
              <a:rPr lang="en-US" dirty="0"/>
              <a:t>The likelihood of resistance should therefore be considered before using ampicillin for the ‘blind’ treatment of infections; in particular, </a:t>
            </a:r>
            <a:r>
              <a:rPr lang="en-US" b="1" dirty="0">
                <a:solidFill>
                  <a:srgbClr val="FF0000"/>
                </a:solidFill>
              </a:rPr>
              <a:t>it</a:t>
            </a:r>
            <a:r>
              <a:rPr lang="en-US" dirty="0"/>
              <a:t> </a:t>
            </a:r>
            <a:r>
              <a:rPr lang="en-US" b="1" dirty="0">
                <a:solidFill>
                  <a:srgbClr val="FF0000"/>
                </a:solidFill>
              </a:rPr>
              <a:t>should not be used for hospital patients </a:t>
            </a:r>
            <a:r>
              <a:rPr lang="en-US" dirty="0"/>
              <a:t>without checking sensitivity.</a:t>
            </a:r>
            <a:endParaRPr lang="ar-SA" dirty="0"/>
          </a:p>
        </p:txBody>
      </p:sp>
    </p:spTree>
    <p:extLst>
      <p:ext uri="{BB962C8B-B14F-4D97-AF65-F5344CB8AC3E}">
        <p14:creationId xmlns:p14="http://schemas.microsoft.com/office/powerpoint/2010/main" val="14611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FC22B0-9BD9-46A9-A745-CCE075138F25}"/>
              </a:ext>
            </a:extLst>
          </p:cNvPr>
          <p:cNvSpPr>
            <a:spLocks noGrp="1"/>
          </p:cNvSpPr>
          <p:nvPr>
            <p:ph type="title"/>
          </p:nvPr>
        </p:nvSpPr>
        <p:spPr/>
        <p:txBody>
          <a:bodyPr/>
          <a:lstStyle/>
          <a:p>
            <a:r>
              <a:rPr lang="en-US" b="1" dirty="0"/>
              <a:t>Broad-spectrum penicillins</a:t>
            </a:r>
            <a:endParaRPr lang="ar-SA" b="1" dirty="0"/>
          </a:p>
        </p:txBody>
      </p:sp>
      <p:sp>
        <p:nvSpPr>
          <p:cNvPr id="3" name="Content Placeholder 2">
            <a:extLst>
              <a:ext uri="{FF2B5EF4-FFF2-40B4-BE49-F238E27FC236}">
                <a16:creationId xmlns="" xmlns:a16="http://schemas.microsoft.com/office/drawing/2014/main" id="{1E090B71-37D8-46CD-8E65-65FE4BB8893C}"/>
              </a:ext>
            </a:extLst>
          </p:cNvPr>
          <p:cNvSpPr>
            <a:spLocks noGrp="1"/>
          </p:cNvSpPr>
          <p:nvPr>
            <p:ph idx="1"/>
          </p:nvPr>
        </p:nvSpPr>
        <p:spPr/>
        <p:txBody>
          <a:bodyPr>
            <a:normAutofit fontScale="92500" lnSpcReduction="20000"/>
          </a:bodyPr>
          <a:lstStyle/>
          <a:p>
            <a:pPr algn="just" rtl="0"/>
            <a:r>
              <a:rPr lang="en-US" dirty="0"/>
              <a:t>Ampicillin is well excreted in the bile and urine. It is principally indicated for the treatment of exacerbations of </a:t>
            </a:r>
            <a:r>
              <a:rPr lang="en-US" dirty="0">
                <a:solidFill>
                  <a:srgbClr val="FF0000"/>
                </a:solidFill>
              </a:rPr>
              <a:t>chronic bronchitis </a:t>
            </a:r>
            <a:r>
              <a:rPr lang="en-US" dirty="0"/>
              <a:t>and </a:t>
            </a:r>
            <a:r>
              <a:rPr lang="en-US" dirty="0">
                <a:solidFill>
                  <a:srgbClr val="FF0000"/>
                </a:solidFill>
              </a:rPr>
              <a:t>middle ear infections</a:t>
            </a:r>
            <a:r>
              <a:rPr lang="en-US" dirty="0"/>
              <a:t>, both of which may be due to Streptococcus pneumoniae and H. influenzae, and for </a:t>
            </a:r>
            <a:r>
              <a:rPr lang="en-US" dirty="0">
                <a:solidFill>
                  <a:srgbClr val="FF0000"/>
                </a:solidFill>
              </a:rPr>
              <a:t>urinary-tract infections</a:t>
            </a:r>
            <a:r>
              <a:rPr lang="en-US" dirty="0"/>
              <a:t>.</a:t>
            </a:r>
          </a:p>
          <a:p>
            <a:pPr marL="0" indent="0" algn="just" rtl="0">
              <a:buNone/>
            </a:pPr>
            <a:endParaRPr lang="en-US" dirty="0"/>
          </a:p>
          <a:p>
            <a:pPr algn="just" rtl="0"/>
            <a:r>
              <a:rPr lang="en-US" dirty="0"/>
              <a:t>Ampicillin can be given by mouth but less than half the dose is absorbed, and </a:t>
            </a:r>
            <a:r>
              <a:rPr lang="en-US" dirty="0">
                <a:solidFill>
                  <a:srgbClr val="FF0000"/>
                </a:solidFill>
              </a:rPr>
              <a:t>absorption is further decreased by the presence of food</a:t>
            </a:r>
            <a:r>
              <a:rPr lang="en-US" dirty="0"/>
              <a:t> in the gut.</a:t>
            </a:r>
            <a:endParaRPr lang="ar-SA" dirty="0"/>
          </a:p>
        </p:txBody>
      </p:sp>
    </p:spTree>
    <p:extLst>
      <p:ext uri="{BB962C8B-B14F-4D97-AF65-F5344CB8AC3E}">
        <p14:creationId xmlns:p14="http://schemas.microsoft.com/office/powerpoint/2010/main" val="2282409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BA4CE8-4B02-4190-9C6F-9FEE253DCA18}"/>
              </a:ext>
            </a:extLst>
          </p:cNvPr>
          <p:cNvSpPr>
            <a:spLocks noGrp="1"/>
          </p:cNvSpPr>
          <p:nvPr>
            <p:ph type="title"/>
          </p:nvPr>
        </p:nvSpPr>
        <p:spPr/>
        <p:txBody>
          <a:bodyPr/>
          <a:lstStyle/>
          <a:p>
            <a:r>
              <a:rPr lang="en-US" b="1" dirty="0"/>
              <a:t>Broad-spectrum penicillins</a:t>
            </a:r>
            <a:endParaRPr lang="ar-SA" b="1" dirty="0"/>
          </a:p>
        </p:txBody>
      </p:sp>
      <p:sp>
        <p:nvSpPr>
          <p:cNvPr id="3" name="Content Placeholder 2">
            <a:extLst>
              <a:ext uri="{FF2B5EF4-FFF2-40B4-BE49-F238E27FC236}">
                <a16:creationId xmlns="" xmlns:a16="http://schemas.microsoft.com/office/drawing/2014/main" id="{3AA5799B-A2D7-4103-85AC-C47C0DDE42D0}"/>
              </a:ext>
            </a:extLst>
          </p:cNvPr>
          <p:cNvSpPr>
            <a:spLocks noGrp="1"/>
          </p:cNvSpPr>
          <p:nvPr>
            <p:ph idx="1"/>
          </p:nvPr>
        </p:nvSpPr>
        <p:spPr>
          <a:xfrm>
            <a:off x="76200" y="1143000"/>
            <a:ext cx="8839200" cy="5486400"/>
          </a:xfrm>
        </p:spPr>
        <p:txBody>
          <a:bodyPr>
            <a:noAutofit/>
          </a:bodyPr>
          <a:lstStyle/>
          <a:p>
            <a:pPr algn="just" rtl="0"/>
            <a:r>
              <a:rPr lang="en-US" sz="2400" b="1" dirty="0">
                <a:solidFill>
                  <a:srgbClr val="FF0000"/>
                </a:solidFill>
              </a:rPr>
              <a:t>Maculopapular rashes </a:t>
            </a:r>
            <a:r>
              <a:rPr lang="en-US" sz="2400" dirty="0"/>
              <a:t>commonly occur with ampicillin (and amoxicillin) but are </a:t>
            </a:r>
            <a:r>
              <a:rPr lang="en-US" sz="2400" b="1" dirty="0">
                <a:solidFill>
                  <a:srgbClr val="FF0000"/>
                </a:solidFill>
              </a:rPr>
              <a:t>not usually related to true penicillin allergy</a:t>
            </a:r>
            <a:r>
              <a:rPr lang="en-US" sz="2400" dirty="0"/>
              <a:t>. They almost always occur in patients with </a:t>
            </a:r>
            <a:r>
              <a:rPr lang="en-US" sz="2400" u="sng" dirty="0">
                <a:solidFill>
                  <a:srgbClr val="FF0000"/>
                </a:solidFill>
              </a:rPr>
              <a:t>glandular fever</a:t>
            </a:r>
            <a:r>
              <a:rPr lang="en-US" sz="2400" dirty="0"/>
              <a:t>; broad-spectrum penicillins should not therefore be used for ‘blind’ treatment of a sore throat. </a:t>
            </a:r>
            <a:endParaRPr lang="en-US" sz="2400" dirty="0" smtClean="0"/>
          </a:p>
          <a:p>
            <a:pPr algn="just" rtl="0"/>
            <a:r>
              <a:rPr lang="en-US" sz="2400" dirty="0" smtClean="0"/>
              <a:t>The </a:t>
            </a:r>
            <a:r>
              <a:rPr lang="en-US" sz="2400" dirty="0"/>
              <a:t>risk of rash is also increased in patients with </a:t>
            </a:r>
            <a:r>
              <a:rPr lang="en-US" sz="2400" u="sng" dirty="0">
                <a:solidFill>
                  <a:srgbClr val="FF0000"/>
                </a:solidFill>
              </a:rPr>
              <a:t>acute or chronic lymphocytic leukemia</a:t>
            </a:r>
            <a:r>
              <a:rPr lang="en-US" sz="2400" dirty="0"/>
              <a:t> or in </a:t>
            </a:r>
            <a:r>
              <a:rPr lang="en-US" sz="2400" u="sng" dirty="0">
                <a:solidFill>
                  <a:srgbClr val="FF0000"/>
                </a:solidFill>
              </a:rPr>
              <a:t>cytomegalovirus infection</a:t>
            </a:r>
            <a:r>
              <a:rPr lang="en-US" sz="2400" dirty="0" smtClean="0"/>
              <a:t>.</a:t>
            </a:r>
            <a:endParaRPr lang="en-US" sz="2400" dirty="0"/>
          </a:p>
          <a:p>
            <a:pPr algn="just" rtl="0"/>
            <a:r>
              <a:rPr lang="en-US" sz="2400" b="1" dirty="0">
                <a:solidFill>
                  <a:srgbClr val="FF0000"/>
                </a:solidFill>
              </a:rPr>
              <a:t>Amoxicillin</a:t>
            </a:r>
            <a:r>
              <a:rPr lang="en-US" sz="2400" dirty="0"/>
              <a:t> is a </a:t>
            </a:r>
            <a:r>
              <a:rPr lang="en-US" sz="2400" dirty="0">
                <a:solidFill>
                  <a:srgbClr val="FF0000"/>
                </a:solidFill>
              </a:rPr>
              <a:t>derivative of ampicillin </a:t>
            </a:r>
            <a:r>
              <a:rPr lang="en-US" sz="2400" dirty="0"/>
              <a:t>and has a </a:t>
            </a:r>
            <a:r>
              <a:rPr lang="en-US" sz="2400" dirty="0">
                <a:solidFill>
                  <a:srgbClr val="FF0000"/>
                </a:solidFill>
              </a:rPr>
              <a:t>similar antibacterial spectrum</a:t>
            </a:r>
            <a:r>
              <a:rPr lang="en-US" sz="2400" dirty="0"/>
              <a:t>. It is better absorbed than ampicillin when given by mouth, producing higher plasma and tissue concentrations; unlike ampicillin, absorption is not affected by the presence of food in the stomach (500 mg every 8 hours, increased if necessary to 1 g every 8 hours; maximum 12 g).</a:t>
            </a:r>
            <a:endParaRPr lang="ar-SA" sz="2400" dirty="0"/>
          </a:p>
        </p:txBody>
      </p:sp>
    </p:spTree>
    <p:extLst>
      <p:ext uri="{BB962C8B-B14F-4D97-AF65-F5344CB8AC3E}">
        <p14:creationId xmlns:p14="http://schemas.microsoft.com/office/powerpoint/2010/main" val="1586620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1215</Words>
  <Application>Microsoft Office PowerPoint</Application>
  <PresentationFormat>On-screen Show (4:3)</PresentationFormat>
  <Paragraphs>78</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PowerPoint Presentation</vt:lpstr>
      <vt:lpstr>Penicillins</vt:lpstr>
      <vt:lpstr>Penicillins</vt:lpstr>
      <vt:lpstr>Allergy &amp; Cross-Sensitivity</vt:lpstr>
      <vt:lpstr>Allergy &amp; Cross-Sensitivity</vt:lpstr>
      <vt:lpstr>Broad-spectrum penicillins</vt:lpstr>
      <vt:lpstr>Broad-spectrum penicillins</vt:lpstr>
      <vt:lpstr>Broad-spectrum penicillins</vt:lpstr>
      <vt:lpstr>PowerPoint Presentation</vt:lpstr>
      <vt:lpstr>PowerPoint Presentation</vt:lpstr>
      <vt:lpstr>PowerPoint Presentation</vt:lpstr>
      <vt:lpstr>Broad-spectrum penicillins</vt:lpstr>
      <vt:lpstr>PowerPoint Presentation</vt:lpstr>
      <vt:lpstr>PowerPoint Presentation</vt:lpstr>
      <vt:lpstr>PowerPoint Presentation</vt:lpstr>
      <vt:lpstr>Penicillinase-resistant penicillins</vt:lpstr>
      <vt:lpstr>PowerPoint Presentation</vt:lpstr>
      <vt:lpstr>PowerPoint Presentation</vt:lpstr>
      <vt:lpstr>Antipseudomonal penicillins</vt:lpstr>
      <vt:lpstr>Antipseudomonal penicillins</vt:lpstr>
      <vt:lpstr>PowerPoint Presentation</vt:lpstr>
      <vt:lpstr>Carbapenems</vt:lpstr>
      <vt:lpstr>Meropenem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toto</dc:creator>
  <cp:lastModifiedBy>za</cp:lastModifiedBy>
  <cp:revision>33</cp:revision>
  <dcterms:created xsi:type="dcterms:W3CDTF">2006-08-16T00:00:00Z</dcterms:created>
  <dcterms:modified xsi:type="dcterms:W3CDTF">2019-04-20T22:33:15Z</dcterms:modified>
</cp:coreProperties>
</file>