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265" r:id="rId3"/>
    <p:sldId id="268" r:id="rId4"/>
    <p:sldId id="269" r:id="rId5"/>
    <p:sldId id="275" r:id="rId6"/>
    <p:sldId id="276" r:id="rId7"/>
    <p:sldId id="277" r:id="rId8"/>
    <p:sldId id="278" r:id="rId9"/>
    <p:sldId id="287" r:id="rId10"/>
    <p:sldId id="288" r:id="rId11"/>
    <p:sldId id="290" r:id="rId12"/>
    <p:sldId id="293" r:id="rId13"/>
    <p:sldId id="297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2" r:id="rId22"/>
    <p:sldId id="313" r:id="rId23"/>
    <p:sldId id="321" r:id="rId24"/>
    <p:sldId id="325" r:id="rId25"/>
    <p:sldId id="326" r:id="rId26"/>
    <p:sldId id="335" r:id="rId27"/>
    <p:sldId id="327" r:id="rId28"/>
    <p:sldId id="330" r:id="rId29"/>
    <p:sldId id="33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6C9A5-9181-4A81-B747-8720648E60EC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AB1A7-B7F8-41E5-A116-AEF9492FF8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B1A7-B7F8-41E5-A116-AEF9492FF8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4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5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1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1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5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6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3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7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9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8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959EA-5758-4F97-9734-6B610EAD3FF1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64F6A-317D-487A-87EE-B2D0E366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Chapter 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Extra materials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a hygroscopic or deliquescent powder is being weighed on a balance, the powder may absorb moisture from air and weigh heavier than it should. Therefore,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weighings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should be made quickly after opening the bulk chemical containers and then resealing them.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Solvates and hydrates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must be packaged in “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tight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containers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 the loss or gain of moisture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fact, it is best to have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all chemicals stored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“tight” containers and to keep them closed at all times except for the short time when a weighing step is involved. Storage at the indicated temperatures is also important and to minimize any exposure to very high humidity levels.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886700" cy="547689"/>
          </a:xfrm>
        </p:spPr>
        <p:txBody>
          <a:bodyPr/>
          <a:lstStyle/>
          <a:p>
            <a:r>
              <a:rPr lang="en-US" dirty="0" smtClean="0"/>
              <a:t>organic Salt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638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many drugs are either weak acids or weak bases and have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limited water solubility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they are often used as their “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their aqueous solubility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sodium salicylate is salt of weak acid, salicylic acid, and sodium hydroxide).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ephedrine hydrochloride can be prepared between a weak base, ephedrine, and hydrochloric acid.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Generally, the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unionized” portion of drug in solution that will be absorbed for systemic effect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Active pharmaceutical ingredient (API) in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salt form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100% active drug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it is important to know whether or not the dose of drug is based upon drug salt or drug base form.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purpose of “salt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form is usually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enhance solubility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drug; but it may also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enhance stability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change other attributes of the drug that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it easier to handle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manipulate for producing dosage forms.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Potency-Designated active </a:t>
            </a:r>
            <a:r>
              <a:rPr lang="en-US" dirty="0" smtClean="0"/>
              <a:t>Pharmaceutical </a:t>
            </a:r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3820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API, is not 100% active drug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all cases. It is important to know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assayed potency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designation of the ingredient so that appropriate allowances can be made to obtain the correct amount. This may be on the label or on the Certificate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APIs, including some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antibiotics, endocrine products, biotechnology-derived products, biologics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etc., have potencies that are based on “activity” and are expressed in terms of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units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activity,”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micrograms per milligram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,” or other standard terms of measurements. These are described for each API in USP.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686800" cy="5702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Chemically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oxidation is loss of electrons from atom or molecule. Each electron lost is accepted by some other atom or molecule, reducing the recipient.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inorganic chemistry, oxidation is accompanied by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increase in positive valence of an element: for example, ferrous (+ 2) oxidizing to ferric (+ 3).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organic chemistry, oxidation is frequently considered synonymous with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loss of hydrogen dehydrogenation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from molecule.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Zero-order rate reactions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880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the loss of drug is independent on concentration of reactants and constant with respect to time (i.e., 1 mg/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/h), the rate is called zero order. The mathematical expression 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338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units for zero rate constant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concentration per unit time such as: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Mole/liter/ second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mg/ml/min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meaningless to attempt to describe the time required for all material in a reaction to decompose that is infinity therefore reaction rate are commonly described by K  or by their half life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1/2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half life equation for a zero order reaction 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1/2 =</a:t>
            </a:r>
            <a:r>
              <a:rPr lang="en-US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½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0 changes the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1/2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 There is inverse relationship between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1/2 and 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8642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drug suspension (125 mg/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decays by zero-order kinetics with a reaction rate constant of 0.5 mg/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/h. What is the concentration of intact drug remaining after 3 days (72 hours), and what is its 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00400"/>
            <a:ext cx="8077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915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First order reactions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228600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loss of drug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directly proportional to concentration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remaining with respect to time, it is called a first-order reaction and has the units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reciprocal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that is, time−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mathematical expression is: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43200"/>
            <a:ext cx="891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can be easily derived from first-order equation by substituting values of C = 50% and C0  = 100%, representing a decrease in concentration by 50%.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3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ophthalmic solution of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mydriatic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drug at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5 mg/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exhibits first-order degradation with a rate of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0.0005/day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How much drug will remain after 120 days, and what is its half-life?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Heat of Vaporization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10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heat of vaporization of liquid: is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amount of heat absorbed when 1 g of  liquid vaporizes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measured in calories.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heat of vaporization of water at 100°C is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540 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/g</a:t>
            </a:r>
          </a:p>
          <a:p>
            <a:pPr algn="just"/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Ficks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low govern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absorption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through membrane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Noyes-Whitney equation govern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dissolution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latter stages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preformulation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testing or early formulation studies,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animals and humans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must be studied to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assess absorption efficiency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pharmaco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kinetic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parameters and to establish possible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 vitro and in vivo correlation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dissolution and bioavailability.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164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4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Example 3, how long will it take for drug to degrade to 90% of its original concentration?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45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114800"/>
            <a:ext cx="807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Buffer Capacity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4940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pH, buffers, and buffer capacity are especially important in drug product formulation, since they affect the drug’s solubility, activity, absorption, and stability and the patient’s comfort.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buffer is a system, usually an aqueous solution, that can resist changes in pH upon addition of acid or a base. Buffers are composed of a weak acid and its conjugate base or a weak base and its conjugate acid. Buffers are prepared by one of these processes: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 Mixing a weak acid and its conjugate base or a weak base and its conjugate acid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 Mixing a weak acid and a strong base to form the conjugate base or a weak base and a strong acid to form the conjugate acid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the Henderson-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Hasselbalch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equation: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Remember that acid is the proton donor and the base is the proton acceptor.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28600"/>
            <a:ext cx="3400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Example1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6762" y="1219200"/>
            <a:ext cx="7610475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5626291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stability of drug products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by: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long-term storage at room temperature and relative humidity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accelerated stability studies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indication of shelf life stability.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Product containers, closures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other packaging features must be considered in stability testing. For instance,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tablets or capsules packaged in glass or plastic bottles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different stability test protocols from those for blister packs or strip packaging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testing is to provide evidence on how the quality of a drug product varies with time under the influence of environmental factors, such as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humidity,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oxidation, light and microbial exposure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Stability testing is also used to establish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shelf life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a drug product and recommended storage conditions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494049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Drug product: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dosage form in the final immediate packaging intended for  marketing.</a:t>
            </a:r>
          </a:p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Drug substance: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unformulated drug substance that may subsequently be formulated with excipients to produce dosage form.</a:t>
            </a:r>
          </a:p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Excipient: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Anything other than the drug substance in dosage form.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Expiration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date placed on container label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drug product designating the time prior to which a batch of the product is expected to remain within approved shelf life specification, if stored under defined conditions, and after which it must not be used.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Shelf life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(also referred to as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expiration dating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period):The time period during which a drug product is expected to remain within the approved shelf life specification, provided that it is stored under the conditions defined on container label.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Stress testing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(drug substance):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Studies undertaken to elucidate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intrinsic stability of a drug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substance. Such testing is part of the drug development process and is normally carried out under more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severe conditions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 those used for accelerated testing.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Stress testing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(drug product):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Studies undertaken to assess the effect of severe conditions on drug product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Such studies include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photostability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testing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well as the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specific testing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certain product types (e.g., metered dose inhalers, creams, emulsions).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the drug substance, the testing should evaluate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susceptibility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hydrolysis across a wide range of pH values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solution or suspension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Photo stability testing should be an integral part of stress testing.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should be obtained from at least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three pilot-scale batches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drug substance, manufactured by the method and procedures that mirror the process to be used for final full-scale production batches. 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Stability studies also should be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conducted on drug substance packaged in the container closure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the same or simulates the packaging proposed for final product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at least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three batches of manufactured dosage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form, packaged in the container and closure system, including all secondary packaging (e.g., outer carton) proposed for marketing. 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studies should include testing product that susceptible to change during storage, thereby affecting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 and efficacy. 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8077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6021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Following FDA product approval and initial marketing, pharmaceutical manufacturers retain production samples of drug/drug product for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years or longer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continue studies for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 of degradation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 various conditions of storage. 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Pharmacy practitioners should also observe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signs of product instability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(e.g., color change, distorted capsules, softened tablets, etc.) and report such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findings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5112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USP guidelines on stability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534400" cy="516909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/>
              <a:t>USP guidelines on </a:t>
            </a:r>
            <a:r>
              <a:rPr lang="en-US" sz="2000" b="1" dirty="0" err="1"/>
              <a:t>stability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in the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absence of stability information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applicable to a specific drug and preparation, the following guidelines can be used: </a:t>
            </a:r>
          </a:p>
          <a:p>
            <a:pPr algn="just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aqueous liquids and solid formulations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manufactured drug is the source of the  active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ingredient,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later than 25% of the time remaining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until the product’s expiration date or 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months; non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aqueous liquids and solid formulations in which a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USP or National Formulary (NF)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substance is the source of active ingredient, a beyond-use date of 6 months;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water-containing formulations prepared from  ingredients in solid form, a beyond-use date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later than 14 days in storage at cold temperatures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all other formulations, a beyond-use date of intended duration  of therapy or 30 days. Thus, if oral aqueous liquid preparation is made from a tablet or capsule formulation, the pharmacist should make up only at most 14 days’ supply, and it must be stored in a refrigerator.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Furthermore, the pharmacist must dispense the medication in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container conducive to stability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use and must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advise the patient of proper method of use and conditions of storage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 the medication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Phase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711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Phase diagrams are used to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provide visual picture of the existence and extent of the presence of solid and liquid phases in binary, ternary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and other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mixtures.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895600"/>
            <a:ext cx="44100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886200"/>
            <a:ext cx="29813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Phase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78809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phase diagram, or temperature composition diagram, represents the melting point as a function of composition of two or three component systems.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figure is an example of such a representation for a two-component mixture. This phase diagram depicts a two component  mixture in which the components are completely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miscible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molten state and no solid solution or addition compound is formed in the solid state. As is evident, starting from the extremes of  either pure component A or pure component B, as the second component is added, the melting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pure component decreases.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 and Particle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7118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particle size </a:t>
            </a:r>
            <a:r>
              <a:rPr lang="en-US" dirty="0" smtClean="0"/>
              <a:t>and </a:t>
            </a:r>
            <a:r>
              <a:rPr lang="en-US" b="1" dirty="0" smtClean="0"/>
              <a:t>surface area </a:t>
            </a:r>
            <a:r>
              <a:rPr lang="en-US" dirty="0" smtClean="0"/>
              <a:t>of a drug exposed to a medium can affect actual solubility within reason, for example, in the following relationship: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0"/>
            <a:ext cx="8077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Solubility and 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7880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formulate liquid product,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adjust the pH of solvent to enhance solubility.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many drug substances, pH adjustment is not an effective means of improving solubility.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Weak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acidic or basic drugs may require extremes in pH that are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outside accepted physiologic limits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 that may cause stability problems with formulation ingredients.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Adjustment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pH usually has little effect on the solubility of substances other than electrolytes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In many cases, it is desirable to improve aqueous solubility by:</a:t>
            </a:r>
          </a:p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1-use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cosolvents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2-complexation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3-micronization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4-solid dispersion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dissociation constant, or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pKa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, is usually determined by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potentiometric titration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Dissolution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78809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dissolution rate, or the time it takes for the drug to dissolve in the fluids at the absorption site, is the rate-limiting step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absorption.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true for drugs administered orally 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solid forms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tablets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capsules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suspensions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those administered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intramuscularly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When the dissolution rate is the rate-limiting step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anything that affects it will also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affect absorption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Consequently,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dissolution rate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can affect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onset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intensity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duration of response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control the overall bioavailability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drug from the dosage form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Hydrates and Solvates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711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active pharmaceutical agents exist as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hydrates or solvates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some are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hygroscopic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deliquescent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and/or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efflorescen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t. </a:t>
            </a: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Hygroscopic powders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those that will tend to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absorb moisture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the air. </a:t>
            </a: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Deliquescent powders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those that will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absorb moisture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air and even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liquefy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Efflorescent powders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those that may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give up their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 of crystallization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may even become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damp and pasty.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working with these powders, extra care must be taken.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2088</Words>
  <Application>Microsoft Office PowerPoint</Application>
  <PresentationFormat>On-screen Show (4:3)</PresentationFormat>
  <Paragraphs>104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Chapter 4</vt:lpstr>
      <vt:lpstr>Heat of Vaporization</vt:lpstr>
      <vt:lpstr>The Phase Rule</vt:lpstr>
      <vt:lpstr>The Phase Rule</vt:lpstr>
      <vt:lpstr>Solubility and Particle size</vt:lpstr>
      <vt:lpstr>PowerPoint Presentation</vt:lpstr>
      <vt:lpstr>Solubility and pH</vt:lpstr>
      <vt:lpstr>Dissolution</vt:lpstr>
      <vt:lpstr>Hydrates and Solvates</vt:lpstr>
      <vt:lpstr>PowerPoint Presentation</vt:lpstr>
      <vt:lpstr>organic Salt considerations</vt:lpstr>
      <vt:lpstr>Potency-Designated active Pharmaceutical ingredients</vt:lpstr>
      <vt:lpstr>PowerPoint Presentation</vt:lpstr>
      <vt:lpstr>Zero-order rate reactions</vt:lpstr>
      <vt:lpstr>PowerPoint Presentation</vt:lpstr>
      <vt:lpstr>Example1 </vt:lpstr>
      <vt:lpstr>PowerPoint Presentation</vt:lpstr>
      <vt:lpstr>First order reactions</vt:lpstr>
      <vt:lpstr>PowerPoint Presentation</vt:lpstr>
      <vt:lpstr>PowerPoint Presentation</vt:lpstr>
      <vt:lpstr>Buffer Capacity</vt:lpstr>
      <vt:lpstr>Example1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USP guidelines on stability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part 2</dc:title>
  <dc:creator>acer</dc:creator>
  <cp:lastModifiedBy>Windows User</cp:lastModifiedBy>
  <cp:revision>138</cp:revision>
  <dcterms:created xsi:type="dcterms:W3CDTF">2017-04-02T18:27:24Z</dcterms:created>
  <dcterms:modified xsi:type="dcterms:W3CDTF">2019-04-29T14:41:18Z</dcterms:modified>
</cp:coreProperties>
</file>