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73" r:id="rId4"/>
    <p:sldId id="274" r:id="rId5"/>
    <p:sldId id="268" r:id="rId6"/>
    <p:sldId id="258" r:id="rId7"/>
    <p:sldId id="260" r:id="rId8"/>
    <p:sldId id="262" r:id="rId9"/>
    <p:sldId id="263" r:id="rId10"/>
    <p:sldId id="264" r:id="rId11"/>
    <p:sldId id="265" r:id="rId12"/>
    <p:sldId id="267" r:id="rId13"/>
    <p:sldId id="275" r:id="rId14"/>
    <p:sldId id="276" r:id="rId15"/>
    <p:sldId id="266" r:id="rId16"/>
    <p:sldId id="277" r:id="rId17"/>
    <p:sldId id="269" r:id="rId18"/>
    <p:sldId id="270" r:id="rId19"/>
    <p:sldId id="272" r:id="rId20"/>
    <p:sldId id="278" r:id="rId21"/>
    <p:sldId id="279" r:id="rId22"/>
    <p:sldId id="280" r:id="rId23"/>
    <p:sldId id="281" r:id="rId24"/>
    <p:sldId id="283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90" autoAdjust="0"/>
    <p:restoredTop sz="94660"/>
  </p:normalViewPr>
  <p:slideViewPr>
    <p:cSldViewPr snapToGrid="0">
      <p:cViewPr varScale="1">
        <p:scale>
          <a:sx n="83" d="100"/>
          <a:sy n="83" d="100"/>
        </p:scale>
        <p:origin x="96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F0AA-6F7B-4380-BB02-B2FD24D474D6}" type="datetimeFigureOut">
              <a:rPr lang="en-US" smtClean="0"/>
              <a:t>4/28/2019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B444-7E91-484B-A823-53A640659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263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F0AA-6F7B-4380-BB02-B2FD24D474D6}" type="datetimeFigureOut">
              <a:rPr lang="en-US" smtClean="0"/>
              <a:t>4/28/2019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B444-7E91-484B-A823-53A640659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022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F0AA-6F7B-4380-BB02-B2FD24D474D6}" type="datetimeFigureOut">
              <a:rPr lang="en-US" smtClean="0"/>
              <a:t>4/28/2019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B444-7E91-484B-A823-53A640659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352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F0AA-6F7B-4380-BB02-B2FD24D474D6}" type="datetimeFigureOut">
              <a:rPr lang="en-US" smtClean="0"/>
              <a:t>4/28/2019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B444-7E91-484B-A823-53A640659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091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F0AA-6F7B-4380-BB02-B2FD24D474D6}" type="datetimeFigureOut">
              <a:rPr lang="en-US" smtClean="0"/>
              <a:t>4/28/2019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B444-7E91-484B-A823-53A640659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907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F0AA-6F7B-4380-BB02-B2FD24D474D6}" type="datetimeFigureOut">
              <a:rPr lang="en-US" smtClean="0"/>
              <a:t>4/28/2019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B444-7E91-484B-A823-53A640659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750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F0AA-6F7B-4380-BB02-B2FD24D474D6}" type="datetimeFigureOut">
              <a:rPr lang="en-US" smtClean="0"/>
              <a:t>4/28/2019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B444-7E91-484B-A823-53A640659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766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F0AA-6F7B-4380-BB02-B2FD24D474D6}" type="datetimeFigureOut">
              <a:rPr lang="en-US" smtClean="0"/>
              <a:t>4/28/2019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B444-7E91-484B-A823-53A640659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447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F0AA-6F7B-4380-BB02-B2FD24D474D6}" type="datetimeFigureOut">
              <a:rPr lang="en-US" smtClean="0"/>
              <a:t>4/28/2019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B444-7E91-484B-A823-53A640659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811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F0AA-6F7B-4380-BB02-B2FD24D474D6}" type="datetimeFigureOut">
              <a:rPr lang="en-US" smtClean="0"/>
              <a:t>4/28/2019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B444-7E91-484B-A823-53A640659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785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F0AA-6F7B-4380-BB02-B2FD24D474D6}" type="datetimeFigureOut">
              <a:rPr lang="en-US" smtClean="0"/>
              <a:t>4/28/2019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B444-7E91-484B-A823-53A640659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809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BF0AA-6F7B-4380-BB02-B2FD24D474D6}" type="datetimeFigureOut">
              <a:rPr lang="en-US" smtClean="0"/>
              <a:t>4/28/2019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0B444-7E91-484B-A823-53A640659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828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6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12122" y="1368462"/>
            <a:ext cx="9793996" cy="1795749"/>
          </a:xfrm>
          <a:solidFill>
            <a:schemeClr val="accent4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8800" b="1" dirty="0" smtClean="0">
                <a:latin typeface="Segoe Print" panose="02000600000000000000" pitchFamily="2" charset="0"/>
                <a:cs typeface="Aharoni" panose="02010803020104030203" pitchFamily="2" charset="-79"/>
              </a:rPr>
              <a:t>Cyclosporine </a:t>
            </a:r>
            <a:endParaRPr lang="en-US" sz="8800" b="1" dirty="0">
              <a:latin typeface="Segoe Print" panose="02000600000000000000" pitchFamily="2" charset="0"/>
              <a:cs typeface="Aharoni" panose="02010803020104030203" pitchFamily="2" charset="-79"/>
            </a:endParaRPr>
          </a:p>
        </p:txBody>
      </p:sp>
      <p:sp>
        <p:nvSpPr>
          <p:cNvPr id="3" name="Subtitle 3"/>
          <p:cNvSpPr txBox="1">
            <a:spLocks/>
          </p:cNvSpPr>
          <p:nvPr/>
        </p:nvSpPr>
        <p:spPr>
          <a:xfrm>
            <a:off x="1524000" y="4053450"/>
            <a:ext cx="9144000" cy="135524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Segoe Print" panose="02000600000000000000" pitchFamily="2" charset="0"/>
              </a:rPr>
              <a:t>REFERENCE: APPLIED CLINICAL</a:t>
            </a:r>
          </a:p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Segoe Print" panose="02000600000000000000" pitchFamily="2" charset="0"/>
              </a:rPr>
              <a:t>PHARMACOKINETICS</a:t>
            </a:r>
          </a:p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Segoe Print" panose="02000600000000000000" pitchFamily="2" charset="0"/>
              </a:rPr>
              <a:t>Slideshow by: lecturer HADEEL DELMAN</a:t>
            </a:r>
            <a:endParaRPr lang="en-US" sz="2400" b="1" dirty="0">
              <a:solidFill>
                <a:srgbClr val="C00000"/>
              </a:solidFill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824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b="1" dirty="0" smtClean="0"/>
              <a:t>INITIAL DOSAGE DETERMINATION METHODS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1513" y="2222232"/>
            <a:ext cx="8901629" cy="3517556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1- </a:t>
            </a: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Pharmacokinetic Dosing Method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2- Literature-Based Recommended Dosing </a:t>
            </a:r>
          </a:p>
        </p:txBody>
      </p:sp>
    </p:spTree>
    <p:extLst>
      <p:ext uri="{BB962C8B-B14F-4D97-AF65-F5344CB8AC3E}">
        <p14:creationId xmlns:p14="http://schemas.microsoft.com/office/powerpoint/2010/main" val="21426761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54108"/>
            <a:ext cx="10515600" cy="132556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Pharmacokinetic Dosing Method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48289"/>
            <a:ext cx="10515600" cy="4028673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sz="32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1-Clearance </a:t>
            </a:r>
            <a:r>
              <a:rPr lang="en-US" sz="3200" dirty="0" smtClean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estimate</a:t>
            </a:r>
          </a:p>
          <a:p>
            <a:r>
              <a:rPr lang="en-US" b="1" dirty="0" smtClean="0"/>
              <a:t>Clearance </a:t>
            </a:r>
            <a:r>
              <a:rPr lang="en-US" b="1" dirty="0"/>
              <a:t>for adult…… ………..6 mL/min/kg. </a:t>
            </a:r>
            <a:endParaRPr lang="en-US" dirty="0"/>
          </a:p>
          <a:p>
            <a:r>
              <a:rPr lang="en-US" b="1" dirty="0"/>
              <a:t>Children (≤16 years old) .……. (10 mL/min/kg) </a:t>
            </a:r>
            <a:endParaRPr lang="en-US" dirty="0"/>
          </a:p>
          <a:p>
            <a:r>
              <a:rPr lang="en-US" b="1" dirty="0"/>
              <a:t>Patients with liver failure ……. (3 mL/min/kg) </a:t>
            </a:r>
            <a:endParaRPr lang="en-US" b="1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sz="32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2-Clearance should be converted to L/hr.</a:t>
            </a:r>
            <a:r>
              <a:rPr lang="en-US" sz="32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</a:p>
          <a:p>
            <a:r>
              <a:rPr lang="en-US" dirty="0"/>
              <a:t>Clearance ×Kg×60 /1000 </a:t>
            </a:r>
          </a:p>
        </p:txBody>
      </p:sp>
    </p:spTree>
    <p:extLst>
      <p:ext uri="{BB962C8B-B14F-4D97-AF65-F5344CB8AC3E}">
        <p14:creationId xmlns:p14="http://schemas.microsoft.com/office/powerpoint/2010/main" val="33432355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86137"/>
            <a:ext cx="10515600" cy="5945469"/>
          </a:xfrm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200" dirty="0" smtClean="0">
                <a:solidFill>
                  <a:srgbClr val="C00000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4-Selection </a:t>
            </a:r>
            <a:r>
              <a:rPr lang="en-US" sz="3200" dirty="0">
                <a:solidFill>
                  <a:srgbClr val="C00000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of pharmacokinetic equations </a:t>
            </a:r>
          </a:p>
          <a:p>
            <a:pPr>
              <a:lnSpc>
                <a:spcPct val="150000"/>
              </a:lnSpc>
            </a:pPr>
            <a:r>
              <a:rPr lang="en-US" sz="3200" b="1" dirty="0" err="1" smtClean="0"/>
              <a:t>C</a:t>
            </a:r>
            <a:r>
              <a:rPr lang="en-US" sz="2400" b="1" dirty="0" err="1" smtClean="0"/>
              <a:t>ss</a:t>
            </a:r>
            <a:r>
              <a:rPr lang="en-US" sz="3200" b="1" dirty="0" smtClean="0"/>
              <a:t> </a:t>
            </a:r>
            <a:r>
              <a:rPr lang="en-US" sz="3200" b="1" dirty="0"/>
              <a:t>= [F (D/τ)] / CL </a:t>
            </a:r>
            <a:r>
              <a:rPr lang="en-US" sz="3200" b="1" dirty="0" smtClean="0"/>
              <a:t>             or               </a:t>
            </a:r>
            <a:r>
              <a:rPr lang="en-US" sz="3200" dirty="0" smtClean="0"/>
              <a:t> </a:t>
            </a:r>
            <a:r>
              <a:rPr lang="en-US" sz="3200" b="1" dirty="0" smtClean="0"/>
              <a:t>D </a:t>
            </a:r>
            <a:r>
              <a:rPr lang="en-US" sz="3200" b="1" dirty="0"/>
              <a:t>= (</a:t>
            </a:r>
            <a:r>
              <a:rPr lang="en-US" sz="3200" b="1" dirty="0" err="1"/>
              <a:t>Css</a:t>
            </a:r>
            <a:r>
              <a:rPr lang="en-US" sz="3200" b="1" dirty="0"/>
              <a:t> </a:t>
            </a:r>
            <a:r>
              <a:rPr lang="en-US" sz="3200" dirty="0"/>
              <a:t>⋅ </a:t>
            </a:r>
            <a:r>
              <a:rPr lang="en-US" sz="3200" b="1" dirty="0"/>
              <a:t>CL </a:t>
            </a:r>
            <a:r>
              <a:rPr lang="en-US" sz="3200" dirty="0"/>
              <a:t>⋅ </a:t>
            </a:r>
            <a:r>
              <a:rPr lang="el-GR" sz="3200" b="1" dirty="0"/>
              <a:t>τ) / </a:t>
            </a:r>
            <a:r>
              <a:rPr lang="en-US" sz="3200" b="1" dirty="0" smtClean="0"/>
              <a:t>F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/>
              <a:t>D </a:t>
            </a:r>
            <a:r>
              <a:rPr lang="en-US" sz="3200" b="1" dirty="0"/>
              <a:t>= (</a:t>
            </a:r>
            <a:r>
              <a:rPr lang="en-US" sz="3200" b="1" dirty="0" err="1"/>
              <a:t>Css</a:t>
            </a:r>
            <a:r>
              <a:rPr lang="en-US" sz="3200" b="1" dirty="0"/>
              <a:t> </a:t>
            </a:r>
            <a:r>
              <a:rPr lang="en-US" sz="3200" dirty="0"/>
              <a:t>⋅ </a:t>
            </a:r>
            <a:r>
              <a:rPr lang="en-US" sz="3200" b="1" dirty="0"/>
              <a:t>CL </a:t>
            </a:r>
            <a:r>
              <a:rPr lang="en-US" sz="3200" dirty="0"/>
              <a:t>⋅ </a:t>
            </a:r>
            <a:r>
              <a:rPr lang="el-GR" sz="3200" b="1" dirty="0"/>
              <a:t>τ</a:t>
            </a:r>
            <a:r>
              <a:rPr lang="el-GR" sz="3200" b="1" dirty="0" smtClean="0"/>
              <a:t>)</a:t>
            </a:r>
            <a:r>
              <a:rPr lang="en-US" sz="3200" b="1" dirty="0" smtClean="0"/>
              <a:t>……</a:t>
            </a:r>
            <a:r>
              <a:rPr lang="el-GR" sz="3200" b="1" dirty="0" smtClean="0"/>
              <a:t> </a:t>
            </a:r>
            <a:r>
              <a:rPr lang="en-US" sz="3200" b="1" dirty="0"/>
              <a:t>for I.V intermittent</a:t>
            </a:r>
            <a:r>
              <a:rPr lang="en-US" sz="3200" dirty="0"/>
              <a:t> </a:t>
            </a:r>
            <a:r>
              <a:rPr lang="en-US" sz="3200" b="1" dirty="0" smtClean="0"/>
              <a:t>infusion</a:t>
            </a:r>
            <a:endParaRPr lang="en-US" sz="3200" dirty="0"/>
          </a:p>
          <a:p>
            <a:pPr>
              <a:lnSpc>
                <a:spcPct val="150000"/>
              </a:lnSpc>
            </a:pPr>
            <a:r>
              <a:rPr lang="en-US" sz="3200" b="1" dirty="0"/>
              <a:t>K</a:t>
            </a:r>
            <a:r>
              <a:rPr lang="en-US" sz="2400" b="1" dirty="0"/>
              <a:t>0</a:t>
            </a:r>
            <a:r>
              <a:rPr lang="en-US" sz="3200" b="1" dirty="0"/>
              <a:t>= </a:t>
            </a:r>
            <a:r>
              <a:rPr lang="en-US" sz="3200" b="1" dirty="0" err="1"/>
              <a:t>Css</a:t>
            </a:r>
            <a:r>
              <a:rPr lang="en-US" sz="3200" b="1" dirty="0"/>
              <a:t>. CL …….for </a:t>
            </a:r>
            <a:r>
              <a:rPr lang="en-US" sz="3200" b="1" dirty="0" smtClean="0"/>
              <a:t>contiueous </a:t>
            </a:r>
            <a:r>
              <a:rPr lang="en-US" sz="3200" b="1" dirty="0"/>
              <a:t>I.V </a:t>
            </a:r>
            <a:r>
              <a:rPr lang="en-US" sz="3200" b="1" dirty="0" smtClean="0"/>
              <a:t>infusion </a:t>
            </a:r>
          </a:p>
          <a:p>
            <a:pPr>
              <a:lnSpc>
                <a:spcPct val="150000"/>
              </a:lnSpc>
            </a:pPr>
            <a:r>
              <a:rPr lang="en-US" sz="3200" b="1" dirty="0" err="1"/>
              <a:t>Css</a:t>
            </a:r>
            <a:r>
              <a:rPr lang="en-US" sz="3200" b="1" dirty="0"/>
              <a:t> </a:t>
            </a:r>
            <a:r>
              <a:rPr lang="en-US" sz="3200" b="1" dirty="0"/>
              <a:t>in </a:t>
            </a:r>
            <a:r>
              <a:rPr lang="en-US" sz="3200" b="1" dirty="0"/>
              <a:t>ng/mL=</a:t>
            </a:r>
            <a:r>
              <a:rPr lang="el-GR" sz="3200" b="1" dirty="0"/>
              <a:t>μ</a:t>
            </a:r>
            <a:r>
              <a:rPr lang="en-US" sz="3200" b="1" dirty="0"/>
              <a:t>g/ml 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/>
              <a:t>τ</a:t>
            </a:r>
            <a:r>
              <a:rPr lang="en-US" sz="3200" b="1" dirty="0"/>
              <a:t>= 12 </a:t>
            </a:r>
            <a:r>
              <a:rPr lang="en-US" sz="3200" b="1" dirty="0" err="1" smtClean="0"/>
              <a:t>hr</a:t>
            </a:r>
            <a:r>
              <a:rPr lang="en-US" sz="3200" b="1" dirty="0" smtClean="0"/>
              <a:t>…. </a:t>
            </a:r>
            <a:r>
              <a:rPr lang="en-US" sz="3200" b="1" dirty="0"/>
              <a:t>for adult and I.V injection </a:t>
            </a:r>
            <a:endParaRPr lang="en-US" sz="3200" b="1" dirty="0" smtClean="0"/>
          </a:p>
          <a:p>
            <a:pPr>
              <a:lnSpc>
                <a:spcPct val="150000"/>
              </a:lnSpc>
            </a:pPr>
            <a:r>
              <a:rPr lang="en-US" sz="3200" b="1" dirty="0" smtClean="0"/>
              <a:t>F</a:t>
            </a:r>
            <a:r>
              <a:rPr lang="en-US" sz="3200" b="1" dirty="0"/>
              <a:t>= 0.3 (</a:t>
            </a:r>
            <a:r>
              <a:rPr lang="en-US" sz="3200" dirty="0"/>
              <a:t>bioavailability fraction for the oral dosage form </a:t>
            </a:r>
            <a:r>
              <a:rPr lang="en-US" sz="3200" dirty="0" smtClean="0"/>
              <a:t>30</a:t>
            </a:r>
            <a:r>
              <a:rPr lang="en-US" sz="3200" dirty="0"/>
              <a:t>% for most patient populations and oral dosage forms</a:t>
            </a:r>
            <a:r>
              <a:rPr lang="en-US" sz="3200" dirty="0" smtClean="0"/>
              <a:t>).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19929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4102"/>
            <a:ext cx="10515600" cy="2135007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Example 1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HO is a 50-year-old, 75-kg (5 </a:t>
            </a:r>
            <a:r>
              <a:rPr lang="en-US" sz="32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ft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10 in) male renal transplant patient 2 </a:t>
            </a:r>
            <a:r>
              <a:rPr lang="en-US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days post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transplant surgery. </a:t>
            </a:r>
            <a:r>
              <a:rPr lang="en-US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The patient’s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liver function tests are normal. Suggest an </a:t>
            </a:r>
            <a:r>
              <a:rPr lang="en-US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initial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oral cyclosporine dose designed to achieve a </a:t>
            </a:r>
            <a:r>
              <a:rPr lang="en-US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steady-state cyclosporine </a:t>
            </a:r>
            <a:r>
              <a:rPr lang="en-US" sz="3200" dirty="0">
                <a:solidFill>
                  <a:srgbClr val="C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trough blood </a:t>
            </a:r>
            <a:r>
              <a:rPr lang="en-US" sz="3200" dirty="0" smtClean="0">
                <a:solidFill>
                  <a:srgbClr val="C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concentration equal </a:t>
            </a:r>
            <a:r>
              <a:rPr lang="en-US" sz="3200" dirty="0">
                <a:solidFill>
                  <a:srgbClr val="C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to 250 ng/</a:t>
            </a:r>
            <a:r>
              <a:rPr lang="en-US" sz="3200" dirty="0" err="1">
                <a:solidFill>
                  <a:srgbClr val="C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mL.</a:t>
            </a:r>
            <a:endParaRPr lang="en-US" sz="3200" dirty="0">
              <a:solidFill>
                <a:srgbClr val="C0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77924"/>
            <a:ext cx="10515600" cy="3530279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b="1" dirty="0"/>
              <a:t>Clearance for adult…… ………..6 mL/min/kg. 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sv-SE" dirty="0"/>
              <a:t>Cl = 6 mL/min/kg ⋅ 75 </a:t>
            </a:r>
            <a:r>
              <a:rPr lang="sv-SE" dirty="0" smtClean="0"/>
              <a:t>kg</a:t>
            </a:r>
            <a:endParaRPr lang="sv-SE" dirty="0"/>
          </a:p>
          <a:p>
            <a:pPr>
              <a:lnSpc>
                <a:spcPct val="150000"/>
              </a:lnSpc>
            </a:pPr>
            <a:r>
              <a:rPr lang="pt-BR" dirty="0"/>
              <a:t>(60 min/h / 1000 mL/L) = 27 </a:t>
            </a:r>
            <a:r>
              <a:rPr lang="pt-BR" dirty="0" smtClean="0"/>
              <a:t>L/h</a:t>
            </a:r>
          </a:p>
          <a:p>
            <a:pPr>
              <a:lnSpc>
                <a:spcPct val="150000"/>
              </a:lnSpc>
            </a:pPr>
            <a:r>
              <a:rPr lang="en-US" b="1" dirty="0"/>
              <a:t>D = (</a:t>
            </a:r>
            <a:r>
              <a:rPr lang="en-US" b="1" dirty="0" err="1"/>
              <a:t>Css</a:t>
            </a:r>
            <a:r>
              <a:rPr lang="en-US" b="1" dirty="0"/>
              <a:t> ⋅ Cl ⋅ </a:t>
            </a:r>
            <a:r>
              <a:rPr lang="el-GR" b="1" dirty="0"/>
              <a:t>τ) </a:t>
            </a:r>
            <a:r>
              <a:rPr lang="el-GR" b="1" dirty="0" smtClean="0"/>
              <a:t>/</a:t>
            </a:r>
            <a:r>
              <a:rPr lang="en-US" b="1" dirty="0" smtClean="0"/>
              <a:t> F</a:t>
            </a:r>
            <a:r>
              <a:rPr lang="en-US" dirty="0" smtClean="0"/>
              <a:t> </a:t>
            </a:r>
            <a:r>
              <a:rPr lang="en-US" dirty="0"/>
              <a:t>= (250 μg/L ⋅ 27 L/h ⋅ 12 h) / (0.3 ⋅ 1000 μg/mg) = 270 mg, rounded to 300 mg </a:t>
            </a:r>
            <a:r>
              <a:rPr lang="en-US" dirty="0" smtClean="0"/>
              <a:t>every 12 </a:t>
            </a:r>
            <a:r>
              <a:rPr lang="en-US" dirty="0"/>
              <a:t>hours.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1840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en-US" sz="3200" b="1" dirty="0"/>
              <a:t>Same patient as in example 1, except compute an initial dose using </a:t>
            </a:r>
            <a:r>
              <a:rPr lang="en-US" sz="3200" b="1" dirty="0" smtClean="0"/>
              <a:t>intravenous cyclosporine</a:t>
            </a:r>
            <a:r>
              <a:rPr lang="en-US" sz="3200" b="1" dirty="0"/>
              <a:t>.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2419"/>
            <a:ext cx="10515600" cy="4174543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b="1" dirty="0"/>
              <a:t>D = </a:t>
            </a:r>
            <a:r>
              <a:rPr lang="en-US" b="1" dirty="0" err="1"/>
              <a:t>Css</a:t>
            </a:r>
            <a:r>
              <a:rPr lang="en-US" b="1" dirty="0"/>
              <a:t> ⋅ Cl ⋅ </a:t>
            </a:r>
            <a:r>
              <a:rPr lang="el-GR" b="1" dirty="0" smtClean="0"/>
              <a:t>τ</a:t>
            </a:r>
            <a:r>
              <a:rPr lang="en-US" b="1" dirty="0"/>
              <a:t> </a:t>
            </a:r>
            <a:r>
              <a:rPr lang="en-US" b="1" dirty="0" smtClean="0"/>
              <a:t>….. For </a:t>
            </a:r>
            <a:r>
              <a:rPr lang="en-US" b="1" dirty="0"/>
              <a:t>I.V intermittent</a:t>
            </a:r>
            <a:r>
              <a:rPr lang="en-US" dirty="0"/>
              <a:t> </a:t>
            </a:r>
            <a:r>
              <a:rPr lang="en-US" b="1" dirty="0" smtClean="0"/>
              <a:t>infusion</a:t>
            </a:r>
          </a:p>
          <a:p>
            <a:r>
              <a:rPr lang="el-GR" dirty="0" smtClean="0"/>
              <a:t> </a:t>
            </a:r>
            <a:r>
              <a:rPr lang="en-US" dirty="0" smtClean="0"/>
              <a:t>   </a:t>
            </a:r>
            <a:r>
              <a:rPr lang="el-GR" dirty="0" smtClean="0"/>
              <a:t>=</a:t>
            </a:r>
            <a:r>
              <a:rPr lang="en-US" dirty="0" smtClean="0"/>
              <a:t> (</a:t>
            </a:r>
            <a:r>
              <a:rPr lang="en-US" dirty="0"/>
              <a:t>250 μg/L ⋅ 27 L/h ⋅ 12 h) / (1000 μg/mg</a:t>
            </a:r>
            <a:r>
              <a:rPr lang="en-US" dirty="0" smtClean="0"/>
              <a:t>)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/>
              <a:t>= 81 mg, rounded to 75 mg every 12 hours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b="1" dirty="0" err="1"/>
              <a:t>ko</a:t>
            </a:r>
            <a:r>
              <a:rPr lang="en-US" b="1" dirty="0"/>
              <a:t> = </a:t>
            </a:r>
            <a:r>
              <a:rPr lang="en-US" b="1" dirty="0" err="1"/>
              <a:t>Css</a:t>
            </a:r>
            <a:r>
              <a:rPr lang="en-US" b="1" dirty="0"/>
              <a:t> ⋅ </a:t>
            </a:r>
            <a:r>
              <a:rPr lang="en-US" b="1" dirty="0" smtClean="0"/>
              <a:t>Cl ….. </a:t>
            </a:r>
            <a:r>
              <a:rPr lang="en-US" b="1" dirty="0"/>
              <a:t>for contiueous I.V infusion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/>
              <a:t>= (250 </a:t>
            </a:r>
            <a:r>
              <a:rPr lang="el-GR" dirty="0"/>
              <a:t>μ</a:t>
            </a:r>
            <a:r>
              <a:rPr lang="en-US" dirty="0"/>
              <a:t>g/L ⋅ 27 L/h) / (1000 </a:t>
            </a:r>
            <a:r>
              <a:rPr lang="el-GR" dirty="0"/>
              <a:t>μ</a:t>
            </a:r>
            <a:r>
              <a:rPr lang="en-US" dirty="0"/>
              <a:t>g/mg</a:t>
            </a:r>
            <a:r>
              <a:rPr lang="en-US" dirty="0" smtClean="0"/>
              <a:t>)</a:t>
            </a:r>
          </a:p>
          <a:p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/>
              <a:t>= 6.8 </a:t>
            </a:r>
            <a:r>
              <a:rPr lang="en-US" dirty="0" smtClean="0"/>
              <a:t>mg/h, rounded </a:t>
            </a:r>
            <a:r>
              <a:rPr lang="en-US" dirty="0"/>
              <a:t>to 7 mg/h.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1345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b="1" dirty="0"/>
              <a:t>Literature-Based Recommended Dosing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92357"/>
            <a:ext cx="10515600" cy="3984606"/>
          </a:xfrm>
          <a:ln>
            <a:solidFill>
              <a:schemeClr val="accent1"/>
            </a:solidFill>
          </a:ln>
        </p:spPr>
        <p:txBody>
          <a:bodyPr/>
          <a:lstStyle/>
          <a:p>
            <a:endParaRPr lang="en-US" dirty="0"/>
          </a:p>
          <a:p>
            <a:r>
              <a:rPr lang="en-US" b="1" dirty="0"/>
              <a:t>Initial oral doses of 8–18 mg/kg/d</a:t>
            </a:r>
          </a:p>
          <a:p>
            <a:r>
              <a:rPr lang="en-US" b="1" dirty="0" smtClean="0"/>
              <a:t>intravenous </a:t>
            </a:r>
            <a:r>
              <a:rPr lang="en-US" b="1" dirty="0"/>
              <a:t>doses of 3–6 </a:t>
            </a:r>
            <a:r>
              <a:rPr lang="en-US" b="1" dirty="0" smtClean="0"/>
              <a:t>mg/kg/d</a:t>
            </a:r>
          </a:p>
          <a:p>
            <a:endParaRPr lang="en-US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For </a:t>
            </a:r>
            <a:r>
              <a:rPr lang="en-US" b="1" dirty="0"/>
              <a:t>obese individuals (&gt;30% over ideal body weight)</a:t>
            </a:r>
          </a:p>
          <a:p>
            <a:r>
              <a:rPr lang="en-US" b="1" dirty="0"/>
              <a:t>ideal body weight should be used to compute initial doses.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1839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07685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en-US" sz="3200" b="1" u="sng" dirty="0">
                <a:latin typeface="Angsana New" panose="02020603050405020304" pitchFamily="18" charset="-34"/>
                <a:cs typeface="Angsana New" panose="02020603050405020304" pitchFamily="18" charset="-34"/>
              </a:rPr>
              <a:t>Example 3</a:t>
            </a: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HO is a 50-year-old, 75-kg (5 </a:t>
            </a:r>
            <a:r>
              <a:rPr lang="en-US" sz="32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ft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10 in) male renal transplant </a:t>
            </a:r>
            <a:r>
              <a:rPr lang="en-US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patient 2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days post transplant surgery. The patient’s liver function tests are normal. Suggest </a:t>
            </a:r>
            <a:r>
              <a:rPr lang="en-US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an initial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oral cyclosporine dose designed to achieve a steady-state cyclosporine </a:t>
            </a:r>
            <a:r>
              <a:rPr lang="en-US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trough blood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concentration within the therapeutic range.</a:t>
            </a:r>
            <a:endParaRPr lang="en-US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96902"/>
            <a:ext cx="10515600" cy="348006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b="1" dirty="0" smtClean="0"/>
              <a:t>For oral </a:t>
            </a:r>
            <a:r>
              <a:rPr lang="en-US" b="1" dirty="0"/>
              <a:t>doses of 8–18 </a:t>
            </a:r>
            <a:r>
              <a:rPr lang="en-US" b="1" dirty="0" smtClean="0"/>
              <a:t>mg/kg/d</a:t>
            </a:r>
            <a:endParaRPr lang="en-US" dirty="0" smtClean="0"/>
          </a:p>
          <a:p>
            <a:r>
              <a:rPr lang="en-US" dirty="0" smtClean="0"/>
              <a:t>Dose </a:t>
            </a:r>
            <a:r>
              <a:rPr lang="en-US" dirty="0"/>
              <a:t>= 8 mg/kg/d ⋅ 75 </a:t>
            </a:r>
            <a:r>
              <a:rPr lang="en-US" dirty="0" smtClean="0"/>
              <a:t>kg</a:t>
            </a:r>
          </a:p>
          <a:p>
            <a:r>
              <a:rPr lang="en-US" dirty="0"/>
              <a:t> </a:t>
            </a:r>
            <a:r>
              <a:rPr lang="en-US" dirty="0" smtClean="0"/>
              <a:t>         = 600 </a:t>
            </a:r>
            <a:r>
              <a:rPr lang="en-US" dirty="0"/>
              <a:t>mg/d or 300 mg every 12 hours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For intravenous </a:t>
            </a:r>
            <a:r>
              <a:rPr lang="en-US" b="1" dirty="0"/>
              <a:t>doses of 3–6 </a:t>
            </a:r>
            <a:r>
              <a:rPr lang="en-US" b="1" dirty="0" smtClean="0"/>
              <a:t>mg/kg/d</a:t>
            </a:r>
            <a:endParaRPr lang="en-US" dirty="0" smtClean="0"/>
          </a:p>
          <a:p>
            <a:r>
              <a:rPr lang="en-US" dirty="0" smtClean="0"/>
              <a:t>Dose </a:t>
            </a:r>
            <a:r>
              <a:rPr lang="en-US" dirty="0"/>
              <a:t>= 3 mg/kg/d ⋅ 75 </a:t>
            </a:r>
            <a:r>
              <a:rPr lang="en-US" dirty="0" smtClean="0"/>
              <a:t>kg</a:t>
            </a:r>
          </a:p>
          <a:p>
            <a:r>
              <a:rPr lang="en-US" dirty="0"/>
              <a:t> </a:t>
            </a:r>
            <a:r>
              <a:rPr lang="en-US" dirty="0" smtClean="0"/>
              <a:t>         </a:t>
            </a:r>
            <a:r>
              <a:rPr lang="en-US" dirty="0"/>
              <a:t>= 225 mg/d, rounded </a:t>
            </a:r>
            <a:r>
              <a:rPr lang="en-US" dirty="0" smtClean="0"/>
              <a:t>to 200 </a:t>
            </a:r>
            <a:r>
              <a:rPr lang="en-US" dirty="0"/>
              <a:t>mg/d or 100 mg every 12 hours.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5953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58156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b="1" dirty="0"/>
              <a:t>Use of cyclosporine concentrations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to </a:t>
            </a:r>
            <a:r>
              <a:rPr lang="en-US" b="1" dirty="0"/>
              <a:t>alter doses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3883" y="3449256"/>
            <a:ext cx="8372821" cy="2727706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1-Linear Pharmacokinetics Method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2-Pharmacokinetic Parameter Method</a:t>
            </a:r>
            <a:endParaRPr lang="en-US" sz="36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94090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b="1" dirty="0" smtClean="0"/>
              <a:t>Linear Pharmacokinetics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37271"/>
            <a:ext cx="10515600" cy="4039691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/>
              <a:t>Dnew/</a:t>
            </a:r>
            <a:r>
              <a:rPr lang="en-US" sz="4000" b="1" dirty="0" err="1"/>
              <a:t>Css,new</a:t>
            </a:r>
            <a:r>
              <a:rPr lang="en-US" sz="4000" b="1" dirty="0"/>
              <a:t> = </a:t>
            </a:r>
            <a:r>
              <a:rPr lang="en-US" sz="4000" b="1" dirty="0" err="1"/>
              <a:t>Dold</a:t>
            </a:r>
            <a:r>
              <a:rPr lang="en-US" sz="4000" b="1" dirty="0"/>
              <a:t>/</a:t>
            </a:r>
            <a:r>
              <a:rPr lang="en-US" sz="4000" b="1" dirty="0" err="1"/>
              <a:t>Css,old</a:t>
            </a:r>
            <a:endParaRPr lang="en-US" sz="4000" b="1" dirty="0"/>
          </a:p>
          <a:p>
            <a:pPr marL="0" indent="0" algn="ctr">
              <a:buNone/>
            </a:pPr>
            <a:r>
              <a:rPr lang="en-US" sz="4000" b="1" dirty="0"/>
              <a:t>Dnew = (</a:t>
            </a:r>
            <a:r>
              <a:rPr lang="en-US" sz="4000" b="1" dirty="0" err="1" smtClean="0"/>
              <a:t>Css,new</a:t>
            </a:r>
            <a:r>
              <a:rPr lang="en-US" sz="4000" b="1" dirty="0" smtClean="0"/>
              <a:t>/</a:t>
            </a:r>
            <a:r>
              <a:rPr lang="en-US" sz="4000" b="1" dirty="0" err="1" smtClean="0"/>
              <a:t>Css,old</a:t>
            </a:r>
            <a:r>
              <a:rPr lang="en-US" sz="4000" b="1" dirty="0" smtClean="0"/>
              <a:t>)</a:t>
            </a:r>
            <a:r>
              <a:rPr lang="en-US" sz="4000" b="1" dirty="0" err="1" smtClean="0"/>
              <a:t>Dold</a:t>
            </a:r>
            <a:endParaRPr lang="en-US" sz="4000" b="1" dirty="0" smtClean="0"/>
          </a:p>
          <a:p>
            <a:pPr marL="0" indent="0">
              <a:buNone/>
            </a:pPr>
            <a:endParaRPr lang="en-US" sz="3200" b="1" dirty="0"/>
          </a:p>
          <a:p>
            <a:r>
              <a:rPr lang="en-US" b="1" dirty="0" smtClean="0"/>
              <a:t>The </a:t>
            </a:r>
            <a:r>
              <a:rPr lang="en-US" b="1" dirty="0"/>
              <a:t>steady state concentration used here either average CSS or recent studies have found that the steady-state cyclosporine concentration 2 hours after a dose (C2) reflects cyclosporine area under the curve better than an average concentration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428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5203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b="1" dirty="0" smtClean="0"/>
              <a:t>Pharmacokinetic Parameter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40375"/>
            <a:ext cx="10515600" cy="439838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It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allows the computation of an individual’s own, unique </a:t>
            </a:r>
            <a:r>
              <a:rPr lang="en-US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pharmacokinetic constants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(actual CL) and uses those to calculate a dose that achieves desired cyclosporine concentrations</a:t>
            </a:r>
            <a:r>
              <a:rPr lang="en-US" sz="32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3600" b="1" dirty="0" smtClean="0"/>
              <a:t>   </a:t>
            </a:r>
            <a:r>
              <a:rPr lang="en-US" sz="3600" b="1" dirty="0" smtClean="0"/>
              <a:t> </a:t>
            </a:r>
            <a:r>
              <a:rPr lang="en-US" sz="3600" b="1" dirty="0" smtClean="0">
                <a:solidFill>
                  <a:srgbClr val="C00000"/>
                </a:solidFill>
              </a:rPr>
              <a:t>Cl = [F (D/</a:t>
            </a:r>
            <a:r>
              <a:rPr lang="el-GR" sz="3600" b="1" dirty="0" smtClean="0">
                <a:solidFill>
                  <a:srgbClr val="C00000"/>
                </a:solidFill>
              </a:rPr>
              <a:t>τ)] / </a:t>
            </a:r>
            <a:r>
              <a:rPr lang="en-US" sz="3600" b="1" dirty="0" err="1" smtClean="0">
                <a:solidFill>
                  <a:srgbClr val="C00000"/>
                </a:solidFill>
              </a:rPr>
              <a:t>Css</a:t>
            </a:r>
            <a:r>
              <a:rPr lang="en-US" sz="3600" b="1" dirty="0" smtClean="0">
                <a:solidFill>
                  <a:srgbClr val="C00000"/>
                </a:solidFill>
              </a:rPr>
              <a:t>        or           </a:t>
            </a:r>
            <a:r>
              <a:rPr lang="en-US" sz="3600" b="1" dirty="0">
                <a:solidFill>
                  <a:srgbClr val="C00000"/>
                </a:solidFill>
              </a:rPr>
              <a:t>Cl </a:t>
            </a:r>
            <a:r>
              <a:rPr lang="en-US" sz="3600" b="1" dirty="0">
                <a:solidFill>
                  <a:srgbClr val="C00000"/>
                </a:solidFill>
              </a:rPr>
              <a:t>= (D/</a:t>
            </a:r>
            <a:r>
              <a:rPr lang="el-GR" sz="3600" b="1" dirty="0">
                <a:solidFill>
                  <a:srgbClr val="C00000"/>
                </a:solidFill>
              </a:rPr>
              <a:t>τ) / </a:t>
            </a:r>
            <a:r>
              <a:rPr lang="en-US" sz="3600" b="1" dirty="0" err="1">
                <a:solidFill>
                  <a:srgbClr val="C00000"/>
                </a:solidFill>
              </a:rPr>
              <a:t>Css</a:t>
            </a:r>
            <a:endParaRPr lang="en-US" sz="3600" b="1" dirty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3600" b="1" dirty="0" smtClean="0">
                <a:solidFill>
                  <a:srgbClr val="C00000"/>
                </a:solidFill>
              </a:rPr>
              <a:t>                                 Cl </a:t>
            </a:r>
            <a:r>
              <a:rPr lang="en-US" sz="3600" b="1" dirty="0">
                <a:solidFill>
                  <a:srgbClr val="C00000"/>
                </a:solidFill>
              </a:rPr>
              <a:t>= </a:t>
            </a:r>
            <a:r>
              <a:rPr lang="en-US" sz="3600" b="1" dirty="0" err="1">
                <a:solidFill>
                  <a:srgbClr val="C00000"/>
                </a:solidFill>
              </a:rPr>
              <a:t>ko</a:t>
            </a:r>
            <a:r>
              <a:rPr lang="en-US" sz="3600" b="1" dirty="0">
                <a:solidFill>
                  <a:srgbClr val="C00000"/>
                </a:solidFill>
              </a:rPr>
              <a:t>/</a:t>
            </a:r>
            <a:r>
              <a:rPr lang="en-US" sz="3600" b="1" dirty="0" err="1">
                <a:solidFill>
                  <a:srgbClr val="C00000"/>
                </a:solidFill>
              </a:rPr>
              <a:t>Css</a:t>
            </a:r>
            <a:r>
              <a:rPr lang="en-US" sz="3600" b="1" dirty="0">
                <a:solidFill>
                  <a:srgbClr val="C00000"/>
                </a:solidFill>
              </a:rPr>
              <a:t> </a:t>
            </a:r>
          </a:p>
          <a:p>
            <a:r>
              <a:rPr lang="en-US" b="1" dirty="0" smtClean="0"/>
              <a:t>Then calculate the new dose using initial dose determination equations.</a:t>
            </a:r>
            <a:endParaRPr lang="en-US" sz="3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34691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66219"/>
            <a:ext cx="10515600" cy="1424470"/>
          </a:xfrm>
          <a:solidFill>
            <a:schemeClr val="accent4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THERAPEUTIC AND TOXIC CONCENTRATIONS 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909824"/>
            <a:ext cx="10515600" cy="4618298"/>
          </a:xfrm>
          <a:ln>
            <a:solidFill>
              <a:schemeClr val="accent1"/>
            </a:solidFill>
          </a:ln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therapeutic range of cyclosporine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depend on:</a:t>
            </a:r>
          </a:p>
          <a:p>
            <a:pPr algn="just">
              <a:lnSpc>
                <a:spcPct val="150000"/>
              </a:lnSpc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type of assay used to measure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cyclosporine concentration</a:t>
            </a:r>
          </a:p>
          <a:p>
            <a:pPr algn="just">
              <a:lnSpc>
                <a:spcPct val="150000"/>
              </a:lnSpc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whether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blood or serum concentrations are determined by the clinical laboratory.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Because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cyclosporine is bound to red blood cells, blood concentrations are higher than simultaneously measured serum or plasma concentrations. </a:t>
            </a:r>
            <a:endParaRPr lang="en-US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Desired cyclosporine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concentrations differ between the various types of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organ transplants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23382304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331776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en-US" sz="3200" b="1" u="sng" dirty="0">
                <a:latin typeface="Angsana New" panose="02020603050405020304" pitchFamily="18" charset="-34"/>
                <a:cs typeface="Angsana New" panose="02020603050405020304" pitchFamily="18" charset="-34"/>
              </a:rPr>
              <a:t>Example 5A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LK is a 50-year-old, 75-kg (5 </a:t>
            </a:r>
            <a:r>
              <a:rPr lang="en-US" sz="32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ft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10 in) male renal transplant </a:t>
            </a:r>
            <a:r>
              <a:rPr lang="en-US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recipient who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is receiving </a:t>
            </a: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400 mg every 12 hours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of </a:t>
            </a: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oral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cyclosporine capsules. He has </a:t>
            </a:r>
            <a:r>
              <a:rPr lang="en-US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normal liver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function. The current steady-state cyclosporine blood concentration </a:t>
            </a:r>
            <a:r>
              <a:rPr lang="en-US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equals </a:t>
            </a:r>
            <a:r>
              <a:rPr lang="en-US" sz="32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375 </a:t>
            </a: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ng/</a:t>
            </a:r>
            <a:r>
              <a:rPr lang="en-US" sz="3200" b="1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mL</a:t>
            </a:r>
            <a:r>
              <a:rPr lang="en-US" sz="32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.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Compute a cyclosporine dose that will provide a steady-state </a:t>
            </a:r>
            <a:r>
              <a:rPr lang="en-US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concentration of </a:t>
            </a: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200 ng/</a:t>
            </a:r>
            <a:r>
              <a:rPr lang="en-US" sz="3200" b="1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mL</a:t>
            </a:r>
            <a:r>
              <a:rPr lang="en-US" sz="32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.</a:t>
            </a:r>
            <a:endParaRPr lang="en-US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09418"/>
            <a:ext cx="10515600" cy="3167544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b="1" dirty="0"/>
              <a:t>Dnew = (</a:t>
            </a:r>
            <a:r>
              <a:rPr lang="en-US" b="1" dirty="0" err="1" smtClean="0"/>
              <a:t>Css,new</a:t>
            </a:r>
            <a:r>
              <a:rPr lang="en-US" b="1" dirty="0" smtClean="0"/>
              <a:t>/</a:t>
            </a:r>
            <a:r>
              <a:rPr lang="en-US" b="1" dirty="0" err="1" smtClean="0"/>
              <a:t>Css,old</a:t>
            </a:r>
            <a:r>
              <a:rPr lang="en-US" b="1" dirty="0" smtClean="0"/>
              <a:t>)</a:t>
            </a:r>
            <a:r>
              <a:rPr lang="en-US" b="1" dirty="0" err="1" smtClean="0"/>
              <a:t>Dold</a:t>
            </a:r>
            <a:endParaRPr lang="en-US" b="1" dirty="0" smtClean="0"/>
          </a:p>
          <a:p>
            <a:r>
              <a:rPr lang="en-US" dirty="0"/>
              <a:t> </a:t>
            </a:r>
            <a:r>
              <a:rPr lang="en-US" dirty="0" smtClean="0"/>
              <a:t>          </a:t>
            </a:r>
            <a:r>
              <a:rPr lang="en-US" dirty="0"/>
              <a:t>= (200 ng/mL / 375 ng/mL) 800 mg/d</a:t>
            </a:r>
          </a:p>
          <a:p>
            <a:r>
              <a:rPr lang="en-US" dirty="0" smtClean="0"/>
              <a:t>          = </a:t>
            </a:r>
            <a:r>
              <a:rPr lang="en-US" dirty="0"/>
              <a:t>427 mg/d, rounded to 400 </a:t>
            </a:r>
            <a:r>
              <a:rPr lang="en-US" dirty="0" smtClean="0"/>
              <a:t>mg/d</a:t>
            </a:r>
          </a:p>
          <a:p>
            <a:endParaRPr lang="en-US" dirty="0"/>
          </a:p>
          <a:p>
            <a:r>
              <a:rPr lang="en-US" dirty="0"/>
              <a:t>The new suggested dose would be 400 mg/d or 200 mg every 12 hours of cyclosporine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0265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45640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en-US" sz="3200" b="1" u="sng" dirty="0">
                <a:latin typeface="Angsana New" panose="02020603050405020304" pitchFamily="18" charset="-34"/>
                <a:cs typeface="Angsana New" panose="02020603050405020304" pitchFamily="18" charset="-34"/>
              </a:rPr>
              <a:t>Example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7 LK is a 50-year-old, 75-kg (5 </a:t>
            </a:r>
            <a:r>
              <a:rPr lang="en-US" sz="32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ft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10 in) male renal transplant recipient who</a:t>
            </a:r>
            <a:b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is receiving </a:t>
            </a: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400 mg every 12 hours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of </a:t>
            </a: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oral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cyclosporine capsules. He has normal liver</a:t>
            </a:r>
            <a:b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function. The current steady-state cyclosporine blood concentration equals </a:t>
            </a: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375 ng/</a:t>
            </a:r>
            <a:r>
              <a:rPr lang="en-US" sz="3200" b="1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mL</a:t>
            </a:r>
            <a:r>
              <a:rPr lang="en-US" sz="32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.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/>
            </a:r>
            <a:b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Compute a cyclosporine dose that will provide a steady-state concentration of </a:t>
            </a: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200 ng/</a:t>
            </a:r>
            <a:r>
              <a:rPr lang="en-US" sz="3200" b="1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mL</a:t>
            </a:r>
            <a:r>
              <a:rPr lang="en-US" sz="32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.</a:t>
            </a:r>
            <a:endParaRPr lang="en-US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11706"/>
            <a:ext cx="10515600" cy="3665257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b="1" dirty="0"/>
              <a:t>Cl = [F(D/</a:t>
            </a:r>
            <a:r>
              <a:rPr lang="el-GR" b="1" dirty="0"/>
              <a:t>τ)] / </a:t>
            </a:r>
            <a:r>
              <a:rPr lang="en-US" b="1" dirty="0" err="1" smtClean="0"/>
              <a:t>Css</a:t>
            </a:r>
            <a:endParaRPr lang="en-US" b="1" dirty="0" smtClean="0"/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/>
              <a:t>= [0.3 ⋅ (400 mg/12 h) ⋅ 1000 </a:t>
            </a:r>
            <a:r>
              <a:rPr lang="el-GR" dirty="0"/>
              <a:t>μ</a:t>
            </a:r>
            <a:r>
              <a:rPr lang="en-US" dirty="0"/>
              <a:t>g/mg] / (375 </a:t>
            </a:r>
            <a:r>
              <a:rPr lang="el-GR" dirty="0"/>
              <a:t>μ</a:t>
            </a:r>
            <a:r>
              <a:rPr lang="en-US" dirty="0"/>
              <a:t>g/L</a:t>
            </a:r>
            <a:r>
              <a:rPr lang="en-US" dirty="0" smtClean="0"/>
              <a:t>)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/>
              <a:t>= 26.7 L/h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b="1" dirty="0"/>
              <a:t>D = (</a:t>
            </a:r>
            <a:r>
              <a:rPr lang="en-US" b="1" dirty="0" err="1"/>
              <a:t>Css</a:t>
            </a:r>
            <a:r>
              <a:rPr lang="en-US" b="1" dirty="0"/>
              <a:t> ⋅ Cl ⋅ </a:t>
            </a:r>
            <a:r>
              <a:rPr lang="el-GR" b="1" dirty="0"/>
              <a:t>τ) / </a:t>
            </a:r>
            <a:r>
              <a:rPr lang="en-US" b="1" dirty="0" smtClean="0"/>
              <a:t>F</a:t>
            </a:r>
          </a:p>
          <a:p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/>
              <a:t>= (200 </a:t>
            </a:r>
            <a:r>
              <a:rPr lang="el-GR" dirty="0"/>
              <a:t>μ</a:t>
            </a:r>
            <a:r>
              <a:rPr lang="en-US" dirty="0"/>
              <a:t>g/L </a:t>
            </a:r>
            <a:r>
              <a:rPr lang="en-US" dirty="0" smtClean="0"/>
              <a:t>⋅ 26.7 </a:t>
            </a:r>
            <a:r>
              <a:rPr lang="en-US" dirty="0"/>
              <a:t>L/h ⋅ 12h) / (0.3 ⋅ 1000 μg/mg</a:t>
            </a:r>
            <a:r>
              <a:rPr lang="en-US" dirty="0" smtClean="0"/>
              <a:t>)</a:t>
            </a:r>
          </a:p>
          <a:p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/>
              <a:t>= 214 mg, rounded to 200 mg every 12 hours.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4025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15088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en-US" sz="3200" b="1" u="sng" dirty="0">
                <a:latin typeface="Angsana New" panose="02020603050405020304" pitchFamily="18" charset="-34"/>
                <a:cs typeface="Angsana New" panose="02020603050405020304" pitchFamily="18" charset="-34"/>
              </a:rPr>
              <a:t>Example 8</a:t>
            </a: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FD is a 60-year-old, 85-kg (6 </a:t>
            </a:r>
            <a:r>
              <a:rPr lang="en-US" sz="32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ft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1 in) male liver transplant patient who is</a:t>
            </a:r>
            <a:b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receiving </a:t>
            </a: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75 mg every 12 hours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of </a:t>
            </a: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intravenous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cyclosporine. The current steady-state</a:t>
            </a:r>
            <a:b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cyclosporine concentration equals </a:t>
            </a: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215 ng/</a:t>
            </a:r>
            <a:r>
              <a:rPr lang="en-US" sz="3200" b="1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mL</a:t>
            </a:r>
            <a:r>
              <a:rPr lang="en-US" sz="32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.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Compute a cyclosporine dose that will</a:t>
            </a:r>
            <a:b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provide a steady-state concentration of </a:t>
            </a: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350 ng/</a:t>
            </a:r>
            <a:r>
              <a:rPr lang="en-US" sz="3200" b="1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mL</a:t>
            </a:r>
            <a:r>
              <a:rPr lang="en-US" sz="32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.</a:t>
            </a:r>
            <a:endParaRPr lang="en-US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65407"/>
            <a:ext cx="10515600" cy="3711555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b="1" dirty="0"/>
              <a:t>Cl = (D/</a:t>
            </a:r>
            <a:r>
              <a:rPr lang="el-GR" b="1" dirty="0"/>
              <a:t>τ) / </a:t>
            </a:r>
            <a:r>
              <a:rPr lang="en-US" b="1" dirty="0" err="1" smtClean="0"/>
              <a:t>Css</a:t>
            </a:r>
            <a:endParaRPr lang="en-US" b="1" dirty="0" smtClean="0"/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/>
              <a:t>= [(75 mg/12 h) ⋅ 1000 </a:t>
            </a:r>
            <a:r>
              <a:rPr lang="el-GR" dirty="0"/>
              <a:t>μ</a:t>
            </a:r>
            <a:r>
              <a:rPr lang="en-US" dirty="0"/>
              <a:t>g/mg] / (215 </a:t>
            </a:r>
            <a:r>
              <a:rPr lang="el-GR" dirty="0"/>
              <a:t>μ</a:t>
            </a:r>
            <a:r>
              <a:rPr lang="en-US" dirty="0"/>
              <a:t>g/L</a:t>
            </a:r>
            <a:r>
              <a:rPr lang="en-US" dirty="0" smtClean="0"/>
              <a:t>)</a:t>
            </a:r>
          </a:p>
          <a:p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/>
              <a:t>= 29.1 L/h. </a:t>
            </a:r>
            <a:endParaRPr lang="en-US" dirty="0" smtClean="0"/>
          </a:p>
          <a:p>
            <a:endParaRPr lang="en-US" dirty="0"/>
          </a:p>
          <a:p>
            <a:r>
              <a:rPr lang="en-US" b="1" dirty="0"/>
              <a:t>D = </a:t>
            </a:r>
            <a:r>
              <a:rPr lang="en-US" b="1" dirty="0" err="1"/>
              <a:t>Css</a:t>
            </a:r>
            <a:r>
              <a:rPr lang="en-US" b="1" dirty="0"/>
              <a:t> ⋅ Cl ⋅ </a:t>
            </a:r>
            <a:r>
              <a:rPr lang="el-GR" b="1" dirty="0" smtClean="0"/>
              <a:t>τ</a:t>
            </a:r>
            <a:endParaRPr lang="en-US" b="1" dirty="0" smtClean="0"/>
          </a:p>
          <a:p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l-GR" dirty="0" smtClean="0"/>
              <a:t> </a:t>
            </a:r>
            <a:r>
              <a:rPr lang="el-GR" dirty="0"/>
              <a:t>= (350 μ</a:t>
            </a:r>
            <a:r>
              <a:rPr lang="en-US" dirty="0"/>
              <a:t>g/L </a:t>
            </a:r>
            <a:r>
              <a:rPr lang="en-US" dirty="0" smtClean="0"/>
              <a:t>⋅ 29.1 </a:t>
            </a:r>
            <a:r>
              <a:rPr lang="en-US" dirty="0"/>
              <a:t>L/h ⋅ 12h) / 1000 </a:t>
            </a:r>
            <a:r>
              <a:rPr lang="en-US" dirty="0" smtClean="0"/>
              <a:t>μg/mg</a:t>
            </a:r>
          </a:p>
          <a:p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/>
              <a:t>= 122 mg, rounded to 125 mg every 12 hours.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3726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If the patient in example 8 received cyclosporine as a continuous infusion at a rate of</a:t>
            </a:r>
            <a:b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6 mg/h, the equivalent clearance and dosage adjustment computations would be:</a:t>
            </a:r>
            <a:endParaRPr lang="en-US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37143"/>
            <a:ext cx="10515600" cy="4139819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b="1" dirty="0"/>
              <a:t>Cl = </a:t>
            </a:r>
            <a:r>
              <a:rPr lang="en-US" b="1" dirty="0" err="1" smtClean="0"/>
              <a:t>k</a:t>
            </a:r>
            <a:r>
              <a:rPr lang="en-US" sz="2400" b="1" dirty="0" err="1" smtClean="0"/>
              <a:t>o</a:t>
            </a:r>
            <a:r>
              <a:rPr lang="en-US" b="1" dirty="0" smtClean="0"/>
              <a:t>/</a:t>
            </a:r>
            <a:r>
              <a:rPr lang="en-US" b="1" dirty="0" err="1" smtClean="0"/>
              <a:t>C</a:t>
            </a:r>
            <a:r>
              <a:rPr lang="en-US" sz="2400" b="1" dirty="0" err="1" smtClean="0"/>
              <a:t>ss</a:t>
            </a:r>
            <a:endParaRPr lang="en-US" sz="2400" b="1" dirty="0" smtClean="0"/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/>
              <a:t>= (6 mg/h ⋅ 1000 </a:t>
            </a:r>
            <a:r>
              <a:rPr lang="el-GR" dirty="0"/>
              <a:t>μ</a:t>
            </a:r>
            <a:r>
              <a:rPr lang="en-US" dirty="0"/>
              <a:t>g/mg) / (215 </a:t>
            </a:r>
            <a:r>
              <a:rPr lang="el-GR" dirty="0"/>
              <a:t>μ</a:t>
            </a:r>
            <a:r>
              <a:rPr lang="en-US" dirty="0"/>
              <a:t>g/L</a:t>
            </a:r>
            <a:r>
              <a:rPr lang="en-US" dirty="0" smtClean="0"/>
              <a:t>)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/>
              <a:t>= 27.9 </a:t>
            </a:r>
            <a:r>
              <a:rPr lang="en-US" dirty="0" smtClean="0"/>
              <a:t>L/h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 err="1"/>
              <a:t>k</a:t>
            </a:r>
            <a:r>
              <a:rPr lang="en-US" sz="2400" b="1" dirty="0" err="1"/>
              <a:t>o</a:t>
            </a:r>
            <a:r>
              <a:rPr lang="en-US" b="1" dirty="0"/>
              <a:t> = </a:t>
            </a:r>
            <a:r>
              <a:rPr lang="en-US" b="1" dirty="0" err="1"/>
              <a:t>C</a:t>
            </a:r>
            <a:r>
              <a:rPr lang="en-US" sz="2400" b="1" dirty="0" err="1"/>
              <a:t>ss</a:t>
            </a:r>
            <a:r>
              <a:rPr lang="en-US" b="1" dirty="0"/>
              <a:t> ⋅ </a:t>
            </a:r>
            <a:r>
              <a:rPr lang="en-US" b="1" dirty="0" smtClean="0"/>
              <a:t>Cl</a:t>
            </a:r>
          </a:p>
          <a:p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/>
              <a:t>= (350 </a:t>
            </a:r>
            <a:r>
              <a:rPr lang="el-GR" dirty="0"/>
              <a:t>μ</a:t>
            </a:r>
            <a:r>
              <a:rPr lang="en-US" dirty="0"/>
              <a:t>g/L ⋅ 27.9 L/h) / (1000 </a:t>
            </a:r>
            <a:r>
              <a:rPr lang="el-GR" dirty="0"/>
              <a:t>μ</a:t>
            </a:r>
            <a:r>
              <a:rPr lang="en-US" dirty="0"/>
              <a:t>g/mg</a:t>
            </a:r>
            <a:r>
              <a:rPr lang="en-US" dirty="0" smtClean="0"/>
              <a:t>)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/>
              <a:t>= 9.8 mg/h, rounded to 10 mg/h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2361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6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7857" y="2148289"/>
            <a:ext cx="9201875" cy="2030171"/>
          </a:xfrm>
          <a:solidFill>
            <a:schemeClr val="accent4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9600" b="1" dirty="0" smtClean="0">
                <a:latin typeface="Algerian" panose="04020705040A02060702" pitchFamily="82" charset="0"/>
              </a:rPr>
              <a:t>Thank you</a:t>
            </a:r>
            <a:endParaRPr lang="en-US" sz="9600" b="1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212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3022" y="92597"/>
            <a:ext cx="11556607" cy="6655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606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178" y="451413"/>
            <a:ext cx="10515600" cy="6018835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In renal transplant patients,               delay cyclosporine therapy for a few days or until the kidney begins functioning to avoid untoward effects on the newly transplanted organ. {cyclosporine can cause nephrotoxicity}.</a:t>
            </a:r>
          </a:p>
          <a:p>
            <a:pPr algn="just"/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Also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, desired cyclosporine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concentrations in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renal transplant patients are generally lower to avoid toxicity in the new renal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graft than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for other transplant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patients.</a:t>
            </a:r>
          </a:p>
          <a:p>
            <a:pPr algn="just"/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for patients with poor kidney function, held until after transplantation to avoid nephrotoxicity. </a:t>
            </a:r>
            <a:endParaRPr lang="en-US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/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For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other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solid organ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transplant patients,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     therapy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may be started several hours before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surgery.</a:t>
            </a: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5256489" y="60188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7527056" y="527998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415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05080"/>
            <a:ext cx="10515600" cy="5471883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Cyclosporine therapy is commonly started 4–12 hours before the transplantation procedure. </a:t>
            </a:r>
            <a:endParaRPr lang="en-US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endParaRPr lang="en-US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According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to a survey of transplant centers in the United States, the average initial oral dose (± standard deviation)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for:</a:t>
            </a: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fr-FR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renal</a:t>
            </a:r>
            <a:r>
              <a:rPr lang="fr-FR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fr-FR" b="1" dirty="0">
                <a:latin typeface="Andalus" panose="02020603050405020304" pitchFamily="18" charset="-78"/>
                <a:cs typeface="Andalus" panose="02020603050405020304" pitchFamily="18" charset="-78"/>
              </a:rPr>
              <a:t>transplant patients 9 ± 3mg/kg/d ,</a:t>
            </a: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liver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transplant patients 8 ± 4mg/kg/d</a:t>
            </a: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Heart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transplant patients 7 ± 3 mg/kg/d</a:t>
            </a: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For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both rheumatoid arthritis and psoriasis, the recommended initial dose is 2.5 mg/kg/d administered twice daily as divided doses with maximal recommended doses of 4 mg/kg/d.</a:t>
            </a:r>
          </a:p>
        </p:txBody>
      </p:sp>
    </p:spTree>
    <p:extLst>
      <p:ext uri="{BB962C8B-B14F-4D97-AF65-F5344CB8AC3E}">
        <p14:creationId xmlns:p14="http://schemas.microsoft.com/office/powerpoint/2010/main" val="3727994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BASIC </a:t>
            </a:r>
            <a:r>
              <a:rPr lang="en-US" b="1" dirty="0">
                <a:latin typeface="Aharoni" panose="02010803020104030203" pitchFamily="2" charset="-79"/>
                <a:cs typeface="Aharoni" panose="02010803020104030203" pitchFamily="2" charset="-79"/>
              </a:rPr>
              <a:t>CLINICAL PHARMACOKINETIC PARAMETERS </a:t>
            </a: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67695"/>
            <a:ext cx="10515600" cy="4209267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❖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Cyclosporine is almost completely eliminated by hepatic metabolism (&gt;99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%)… affected only by liver disease.</a:t>
            </a: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Cyclosporine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is a low-to-moderate hepatic extraction ratio drug with an average liver extraction ratio of ~30%. </a:t>
            </a:r>
            <a:endParaRPr lang="en-US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Its hepatic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clearance is influenced by unbound fraction in the blood (</a:t>
            </a:r>
            <a:r>
              <a:rPr lang="en-US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fB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), intrinsic clearance (</a:t>
            </a:r>
            <a:r>
              <a:rPr lang="en-US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Cl′int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), and liver blood flow (LBF). </a:t>
            </a:r>
          </a:p>
        </p:txBody>
      </p:sp>
    </p:spTree>
    <p:extLst>
      <p:ext uri="{BB962C8B-B14F-4D97-AF65-F5344CB8AC3E}">
        <p14:creationId xmlns:p14="http://schemas.microsoft.com/office/powerpoint/2010/main" val="3624104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85883"/>
          </a:xfrm>
          <a:solidFill>
            <a:schemeClr val="accent4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Original version vs. microemulsion</a:t>
            </a:r>
            <a:endParaRPr lang="en-US" sz="4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95749"/>
            <a:ext cx="10515600" cy="461606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000" b="1" dirty="0" smtClean="0">
                <a:solidFill>
                  <a:srgbClr val="C00000"/>
                </a:solidFill>
                <a:latin typeface="+mj-lt"/>
              </a:rPr>
              <a:t>They are </a:t>
            </a:r>
            <a:r>
              <a:rPr lang="en-US" sz="3000" b="1" dirty="0" smtClean="0">
                <a:solidFill>
                  <a:srgbClr val="C00000"/>
                </a:solidFill>
                <a:latin typeface="+mj-lt"/>
              </a:rPr>
              <a:t>not considered bioequivalent formulations and therefore should not be used interchangeably</a:t>
            </a:r>
            <a:r>
              <a:rPr lang="en-US" sz="3000" b="1" dirty="0" smtClean="0">
                <a:solidFill>
                  <a:srgbClr val="C00000"/>
                </a:solidFill>
                <a:latin typeface="+mj-lt"/>
              </a:rPr>
              <a:t>.</a:t>
            </a:r>
          </a:p>
          <a:p>
            <a:pPr marL="0" indent="0" algn="just">
              <a:buNone/>
            </a:pPr>
            <a:endParaRPr lang="en-US" b="1" dirty="0" smtClean="0">
              <a:solidFill>
                <a:srgbClr val="C00000"/>
              </a:solidFill>
              <a:latin typeface="+mj-lt"/>
            </a:endParaRPr>
          </a:p>
          <a:p>
            <a:pPr marL="0" indent="0" algn="just">
              <a:buNone/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1-Original dosage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form (</a:t>
            </a:r>
            <a:r>
              <a:rPr lang="en-US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Sandimmune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, Novartis), </a:t>
            </a:r>
          </a:p>
          <a:p>
            <a:pPr marL="0" indent="0" algn="just">
              <a:buNone/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2-The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modified formulations,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microemulsion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 (Neoral,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Novartis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)</a:t>
            </a:r>
          </a:p>
          <a:p>
            <a:pPr marL="0" indent="0" algn="just">
              <a:buNone/>
            </a:pPr>
            <a:r>
              <a:rPr lang="en-US" sz="3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-absorbed faster </a:t>
            </a:r>
            <a:r>
              <a:rPr lang="en-US" sz="3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(shorter </a:t>
            </a:r>
            <a:r>
              <a:rPr lang="en-US" sz="30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t</a:t>
            </a:r>
            <a:r>
              <a:rPr lang="en-US" sz="24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max</a:t>
            </a:r>
            <a:r>
              <a:rPr lang="en-US" sz="3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),</a:t>
            </a:r>
          </a:p>
          <a:p>
            <a:pPr marL="0" indent="0" algn="just">
              <a:buNone/>
            </a:pPr>
            <a:r>
              <a:rPr lang="en-US" sz="3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-greater </a:t>
            </a:r>
            <a:r>
              <a:rPr lang="en-US" sz="3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extent </a:t>
            </a:r>
            <a:r>
              <a:rPr lang="en-US" sz="3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(higher </a:t>
            </a:r>
            <a:r>
              <a:rPr lang="en-US" sz="3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AUC and </a:t>
            </a:r>
            <a:r>
              <a:rPr lang="en-US" sz="30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C</a:t>
            </a:r>
            <a:r>
              <a:rPr lang="en-US" sz="24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max</a:t>
            </a:r>
            <a:r>
              <a:rPr lang="en-US" sz="3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) and</a:t>
            </a:r>
          </a:p>
          <a:p>
            <a:pPr marL="0" indent="0" algn="just">
              <a:buNone/>
            </a:pPr>
            <a:r>
              <a:rPr lang="en-US" sz="3000" b="1" dirty="0">
                <a:latin typeface="Andalus" panose="02020603050405020304" pitchFamily="18" charset="-78"/>
                <a:cs typeface="Andalus" panose="02020603050405020304" pitchFamily="18" charset="-78"/>
              </a:rPr>
              <a:t>-</a:t>
            </a:r>
            <a:r>
              <a:rPr lang="en-US" sz="3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more consistently </a:t>
            </a:r>
            <a:r>
              <a:rPr lang="en-US" sz="3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(decreased </a:t>
            </a:r>
            <a:r>
              <a:rPr lang="en-US" sz="30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intrapatient</a:t>
            </a:r>
            <a:r>
              <a:rPr lang="en-US" sz="3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3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and </a:t>
            </a:r>
            <a:r>
              <a:rPr lang="en-US" sz="30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interpatient</a:t>
            </a:r>
            <a:r>
              <a:rPr lang="en-US" sz="3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variability).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991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Clearance and half-life 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93204"/>
            <a:ext cx="10515600" cy="4272871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en-US" b="1" dirty="0" smtClean="0"/>
              <a:t>For </a:t>
            </a:r>
            <a:r>
              <a:rPr lang="en-US" b="1" dirty="0"/>
              <a:t>adults…………… …………………….6 mL/min/kg </a:t>
            </a:r>
          </a:p>
          <a:p>
            <a:r>
              <a:rPr lang="en-US" b="1" dirty="0"/>
              <a:t>Half-life = 10 hours </a:t>
            </a:r>
            <a:endParaRPr lang="en-US" dirty="0"/>
          </a:p>
          <a:p>
            <a:endParaRPr lang="en-US" b="1" dirty="0" smtClean="0"/>
          </a:p>
          <a:p>
            <a:r>
              <a:rPr lang="en-US" b="1" dirty="0" smtClean="0"/>
              <a:t>For </a:t>
            </a:r>
            <a:r>
              <a:rPr lang="en-US" b="1" dirty="0"/>
              <a:t>children (≤16 years old)………. (10 mL/min/kg) </a:t>
            </a:r>
            <a:endParaRPr lang="en-US" dirty="0"/>
          </a:p>
          <a:p>
            <a:r>
              <a:rPr lang="en-US" b="1" dirty="0"/>
              <a:t>Half-life = 6 hours </a:t>
            </a:r>
            <a:endParaRPr lang="en-US" dirty="0"/>
          </a:p>
          <a:p>
            <a:endParaRPr lang="en-US" dirty="0"/>
          </a:p>
          <a:p>
            <a:r>
              <a:rPr lang="en-US" b="1" dirty="0" smtClean="0"/>
              <a:t>Patients with </a:t>
            </a:r>
            <a:r>
              <a:rPr lang="en-US" b="1" dirty="0"/>
              <a:t>liver failure…………..(3 mL/min/kg) and </a:t>
            </a:r>
          </a:p>
          <a:p>
            <a:r>
              <a:rPr lang="en-US" b="1" dirty="0"/>
              <a:t>Half-life (20 hours).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71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49147"/>
            <a:ext cx="10515600" cy="5427816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endParaRPr lang="en-US" sz="32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endParaRPr lang="en-US" sz="32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endParaRPr lang="en-US" sz="32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Obesity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does not influence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cyclosporine pharmacokinetics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, so doses should be based on ideal body weight for these individuals.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Renal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failure does not change cyclosporine pharmacokinetics, and the drug is not significantly removed by hemodialysis or peritoneal dialysis. </a:t>
            </a:r>
          </a:p>
          <a:p>
            <a:endParaRPr lang="en-US" sz="32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0329" y="1024569"/>
            <a:ext cx="4428780" cy="115677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Vd = 5 L/kg </a:t>
            </a:r>
            <a:endParaRPr lang="en-US" sz="4800" b="1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85099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1444</Words>
  <Application>Microsoft Office PowerPoint</Application>
  <PresentationFormat>Widescreen</PresentationFormat>
  <Paragraphs>138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Aharoni</vt:lpstr>
      <vt:lpstr>Algerian</vt:lpstr>
      <vt:lpstr>Andalus</vt:lpstr>
      <vt:lpstr>Angsana New</vt:lpstr>
      <vt:lpstr>Arial</vt:lpstr>
      <vt:lpstr>Calibri</vt:lpstr>
      <vt:lpstr>Calibri Light</vt:lpstr>
      <vt:lpstr>Segoe Print</vt:lpstr>
      <vt:lpstr>Wingdings</vt:lpstr>
      <vt:lpstr>Office Theme</vt:lpstr>
      <vt:lpstr>Cyclosporine </vt:lpstr>
      <vt:lpstr>THERAPEUTIC AND TOXIC CONCENTRATIONS </vt:lpstr>
      <vt:lpstr>PowerPoint Presentation</vt:lpstr>
      <vt:lpstr>PowerPoint Presentation</vt:lpstr>
      <vt:lpstr>PowerPoint Presentation</vt:lpstr>
      <vt:lpstr> BASIC CLINICAL PHARMACOKINETIC PARAMETERS  </vt:lpstr>
      <vt:lpstr>Original version vs. microemulsion</vt:lpstr>
      <vt:lpstr>Clearance and half-life </vt:lpstr>
      <vt:lpstr>PowerPoint Presentation</vt:lpstr>
      <vt:lpstr>INITIAL DOSAGE DETERMINATION METHODS </vt:lpstr>
      <vt:lpstr>Pharmacokinetic Dosing Method </vt:lpstr>
      <vt:lpstr>PowerPoint Presentation</vt:lpstr>
      <vt:lpstr>Example 1 HO is a 50-year-old, 75-kg (5 ft 10 in) male renal transplant patient 2 days post transplant surgery. The patient’s liver function tests are normal. Suggest an initial oral cyclosporine dose designed to achieve a steady-state cyclosporine trough blood concentration equal to 250 ng/mL.</vt:lpstr>
      <vt:lpstr>Same patient as in example 1, except compute an initial dose using intravenous cyclosporine.</vt:lpstr>
      <vt:lpstr>Literature-Based Recommended Dosing</vt:lpstr>
      <vt:lpstr>Example 3 HO is a 50-year-old, 75-kg (5 ft 10 in) male renal transplant patient 2 days post transplant surgery. The patient’s liver function tests are normal. Suggest an initial oral cyclosporine dose designed to achieve a steady-state cyclosporine trough blood concentration within the therapeutic range.</vt:lpstr>
      <vt:lpstr>Use of cyclosporine concentrations  to alter doses</vt:lpstr>
      <vt:lpstr>Linear Pharmacokinetics Method</vt:lpstr>
      <vt:lpstr>Pharmacokinetic Parameter Method</vt:lpstr>
      <vt:lpstr>Example 5A LK is a 50-year-old, 75-kg (5 ft 10 in) male renal transplant recipient who is receiving 400 mg every 12 hours of oral cyclosporine capsules. He has normal liver function. The current steady-state cyclosporine blood concentration equals 375 ng/mL. Compute a cyclosporine dose that will provide a steady-state concentration of 200 ng/mL.</vt:lpstr>
      <vt:lpstr>Example 7 LK is a 50-year-old, 75-kg (5 ft 10 in) male renal transplant recipient who is receiving 400 mg every 12 hours of oral cyclosporine capsules. He has normal liver function. The current steady-state cyclosporine blood concentration equals 375 ng/mL. Compute a cyclosporine dose that will provide a steady-state concentration of 200 ng/mL.</vt:lpstr>
      <vt:lpstr>Example 8 FD is a 60-year-old, 85-kg (6 ft 1 in) male liver transplant patient who is receiving 75 mg every 12 hours of intravenous cyclosporine. The current steady-state cyclosporine concentration equals 215 ng/mL. Compute a cyclosporine dose that will provide a steady-state concentration of 350 ng/mL.</vt:lpstr>
      <vt:lpstr>If the patient in example 8 received cyclosporine as a continuous infusion at a rate of 6 mg/h, the equivalent clearance and dosage adjustment computations would be: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Cyclosporine </dc:title>
  <dc:creator>HP HADEEL</dc:creator>
  <cp:lastModifiedBy>HP HADEEL</cp:lastModifiedBy>
  <cp:revision>29</cp:revision>
  <dcterms:created xsi:type="dcterms:W3CDTF">2019-04-27T14:47:32Z</dcterms:created>
  <dcterms:modified xsi:type="dcterms:W3CDTF">2019-04-28T20:03:43Z</dcterms:modified>
</cp:coreProperties>
</file>