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9" r:id="rId3"/>
    <p:sldId id="261" r:id="rId4"/>
    <p:sldId id="257" r:id="rId5"/>
    <p:sldId id="262" r:id="rId6"/>
    <p:sldId id="258" r:id="rId7"/>
    <p:sldId id="260" r:id="rId8"/>
    <p:sldId id="263" r:id="rId9"/>
    <p:sldId id="264" r:id="rId10"/>
    <p:sldId id="265" r:id="rId11"/>
    <p:sldId id="267" r:id="rId12"/>
    <p:sldId id="268" r:id="rId13"/>
    <p:sldId id="269" r:id="rId14"/>
    <p:sldId id="270"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096" y="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C08555-658E-43C0-9A69-2C8D0A83E7E4}" type="datetimeFigureOut">
              <a:rPr lang="en-US" smtClean="0"/>
              <a:t>4/24/2019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A5A4D4-8C21-40E7-897F-E0537135218D}" type="slidenum">
              <a:rPr lang="en-US" smtClean="0"/>
              <a:t>‹#›</a:t>
            </a:fld>
            <a:endParaRPr lang="en-US"/>
          </a:p>
        </p:txBody>
      </p:sp>
    </p:spTree>
    <p:extLst>
      <p:ext uri="{BB962C8B-B14F-4D97-AF65-F5344CB8AC3E}">
        <p14:creationId xmlns:p14="http://schemas.microsoft.com/office/powerpoint/2010/main" val="313997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A5A4D4-8C21-40E7-897F-E0537135218D}" type="slidenum">
              <a:rPr lang="en-US" smtClean="0"/>
              <a:t>1</a:t>
            </a:fld>
            <a:endParaRPr lang="en-US"/>
          </a:p>
        </p:txBody>
      </p:sp>
    </p:spTree>
    <p:extLst>
      <p:ext uri="{BB962C8B-B14F-4D97-AF65-F5344CB8AC3E}">
        <p14:creationId xmlns:p14="http://schemas.microsoft.com/office/powerpoint/2010/main" val="2872728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7" y="-7257"/>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76400" y="2807732"/>
            <a:ext cx="5638800" cy="193899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4000" b="1" dirty="0" smtClean="0"/>
              <a:t>Dilutions and concentrations</a:t>
            </a:r>
          </a:p>
          <a:p>
            <a:pPr algn="ctr"/>
            <a:r>
              <a:rPr lang="en-US" sz="4000" b="1" dirty="0" smtClean="0"/>
              <a:t>Lab 7  </a:t>
            </a:r>
            <a:endParaRPr lang="en-US" sz="4000" b="1" dirty="0"/>
          </a:p>
        </p:txBody>
      </p:sp>
    </p:spTree>
    <p:extLst>
      <p:ext uri="{BB962C8B-B14F-4D97-AF65-F5344CB8AC3E}">
        <p14:creationId xmlns:p14="http://schemas.microsoft.com/office/powerpoint/2010/main" val="40452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3)">
                                      <p:cBhvr>
                                        <p:cTn id="7" dur="2000"/>
                                        <p:tgtEl>
                                          <p:spTgt spid="205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p:spPr>
        <p:txBody>
          <a:bodyPr/>
          <a:lstStyle/>
          <a:p>
            <a:r>
              <a:rPr lang="en-US" b="1" dirty="0"/>
              <a:t>Reducing</a:t>
            </a:r>
            <a:r>
              <a:rPr lang="en-US" dirty="0"/>
              <a:t> </a:t>
            </a:r>
            <a:r>
              <a:rPr lang="en-US" b="1" dirty="0"/>
              <a:t>and Enlarging Formula</a:t>
            </a:r>
          </a:p>
        </p:txBody>
      </p:sp>
      <p:sp>
        <p:nvSpPr>
          <p:cNvPr id="3" name="Content Placeholder 2"/>
          <p:cNvSpPr>
            <a:spLocks noGrp="1"/>
          </p:cNvSpPr>
          <p:nvPr>
            <p:ph idx="1"/>
          </p:nvPr>
        </p:nvSpPr>
        <p:spPr/>
        <p:txBody>
          <a:bodyPr/>
          <a:lstStyle/>
          <a:p>
            <a:r>
              <a:rPr lang="en-US" dirty="0"/>
              <a:t>Pharmacist may have to reduce or enlarge the formula in pharmaceutical preparation. In large manufacturing the official formula must be enlarged, while in the pharmacy or on small products the official formula must be reduced</a:t>
            </a:r>
          </a:p>
        </p:txBody>
      </p:sp>
    </p:spTree>
    <p:extLst>
      <p:ext uri="{BB962C8B-B14F-4D97-AF65-F5344CB8AC3E}">
        <p14:creationId xmlns:p14="http://schemas.microsoft.com/office/powerpoint/2010/main" val="132003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229600" cy="6096000"/>
          </a:xfrm>
          <a:solidFill>
            <a:schemeClr val="accent6">
              <a:lumMod val="40000"/>
              <a:lumOff val="60000"/>
            </a:schemeClr>
          </a:solidFill>
        </p:spPr>
        <p:txBody>
          <a:bodyPr>
            <a:normAutofit fontScale="70000" lnSpcReduction="20000"/>
          </a:bodyPr>
          <a:lstStyle/>
          <a:p>
            <a:r>
              <a:rPr lang="en-US" dirty="0"/>
              <a:t>Factor= desired amount/ specified amount</a:t>
            </a:r>
          </a:p>
          <a:p>
            <a:pPr marL="0" indent="0">
              <a:buNone/>
            </a:pPr>
            <a:r>
              <a:rPr lang="en-US" dirty="0"/>
              <a:t>Examples:</a:t>
            </a:r>
          </a:p>
          <a:p>
            <a:pPr marL="0" indent="0">
              <a:buNone/>
            </a:pPr>
            <a:r>
              <a:rPr lang="en-US" dirty="0"/>
              <a:t>Rx          Codeine phosphate              gr V	</a:t>
            </a:r>
          </a:p>
          <a:p>
            <a:pPr marL="0" indent="0">
              <a:buNone/>
            </a:pPr>
            <a:r>
              <a:rPr lang="en-US" dirty="0"/>
              <a:t>               Amaranth solution               ɱ XV</a:t>
            </a:r>
          </a:p>
          <a:p>
            <a:pPr marL="0" indent="0">
              <a:buNone/>
            </a:pPr>
            <a:r>
              <a:rPr lang="en-US" dirty="0"/>
              <a:t>               Alcohol 10 %                          </a:t>
            </a:r>
            <a:r>
              <a:rPr lang="en-US" dirty="0" err="1" smtClean="0"/>
              <a:t>fƷ</a:t>
            </a:r>
            <a:r>
              <a:rPr lang="en-US" dirty="0" smtClean="0"/>
              <a:t> </a:t>
            </a:r>
            <a:r>
              <a:rPr lang="en-US" dirty="0" err="1" smtClean="0"/>
              <a:t>ss</a:t>
            </a:r>
            <a:endParaRPr lang="en-US" dirty="0"/>
          </a:p>
          <a:p>
            <a:pPr marL="0" indent="0">
              <a:buNone/>
            </a:pPr>
            <a:r>
              <a:rPr lang="en-US" dirty="0" smtClean="0"/>
              <a:t>                  D.W. </a:t>
            </a:r>
            <a:r>
              <a:rPr lang="en-US" dirty="0" err="1" smtClean="0"/>
              <a:t>q.s</a:t>
            </a:r>
            <a:r>
              <a:rPr lang="en-US" dirty="0"/>
              <a:t>                         </a:t>
            </a:r>
            <a:r>
              <a:rPr lang="en-US" dirty="0" smtClean="0"/>
              <a:t>       </a:t>
            </a:r>
            <a:r>
              <a:rPr lang="en-US" dirty="0" err="1" smtClean="0"/>
              <a:t>fƷ</a:t>
            </a:r>
            <a:r>
              <a:rPr lang="en-US" dirty="0" smtClean="0"/>
              <a:t>  </a:t>
            </a:r>
            <a:r>
              <a:rPr lang="en-US" dirty="0"/>
              <a:t>l</a:t>
            </a:r>
          </a:p>
          <a:p>
            <a:pPr marL="0" indent="0">
              <a:buNone/>
            </a:pPr>
            <a:r>
              <a:rPr lang="en-US" dirty="0"/>
              <a:t> 1. Mitt </a:t>
            </a:r>
            <a:r>
              <a:rPr lang="en-US" dirty="0" smtClean="0"/>
              <a:t>    </a:t>
            </a:r>
            <a:r>
              <a:rPr lang="en-US" dirty="0"/>
              <a:t>f Ʒ II</a:t>
            </a:r>
          </a:p>
          <a:p>
            <a:pPr marL="0" indent="0">
              <a:buNone/>
            </a:pPr>
            <a:r>
              <a:rPr lang="en-US" dirty="0" smtClean="0"/>
              <a:t> 2</a:t>
            </a:r>
            <a:r>
              <a:rPr lang="en-US" dirty="0"/>
              <a:t>. Mitt   </a:t>
            </a:r>
            <a:r>
              <a:rPr lang="en-US" dirty="0" smtClean="0"/>
              <a:t> </a:t>
            </a:r>
            <a:r>
              <a:rPr lang="en-US" dirty="0"/>
              <a:t>f  </a:t>
            </a:r>
            <a:r>
              <a:rPr lang="en-US" dirty="0" smtClean="0"/>
              <a:t>Ʒ </a:t>
            </a:r>
            <a:r>
              <a:rPr lang="en-US" dirty="0" err="1" smtClean="0"/>
              <a:t>ss</a:t>
            </a:r>
            <a:r>
              <a:rPr lang="en-US" dirty="0"/>
              <a:t>	</a:t>
            </a:r>
          </a:p>
          <a:p>
            <a:pPr marL="0" indent="0">
              <a:buNone/>
            </a:pPr>
            <a:r>
              <a:rPr lang="en-US" dirty="0"/>
              <a:t>Calculation(1):</a:t>
            </a:r>
          </a:p>
          <a:p>
            <a:pPr marL="0" indent="0">
              <a:buNone/>
            </a:pPr>
            <a:r>
              <a:rPr lang="en-US" dirty="0"/>
              <a:t>5/15= 0.3 g of codeine phosphate </a:t>
            </a:r>
          </a:p>
          <a:p>
            <a:pPr marL="0" indent="0">
              <a:buNone/>
            </a:pPr>
            <a:r>
              <a:rPr lang="en-US" dirty="0"/>
              <a:t>15/15 = 1 ml of amaranth </a:t>
            </a:r>
          </a:p>
          <a:p>
            <a:pPr marL="0" indent="0">
              <a:buNone/>
            </a:pPr>
            <a:r>
              <a:rPr lang="en-US" dirty="0" err="1" smtClean="0"/>
              <a:t>fƷ</a:t>
            </a:r>
            <a:r>
              <a:rPr lang="en-US" dirty="0" smtClean="0"/>
              <a:t> </a:t>
            </a:r>
            <a:r>
              <a:rPr lang="en-US" dirty="0" err="1" smtClean="0"/>
              <a:t>ss</a:t>
            </a:r>
            <a:r>
              <a:rPr lang="en-US" dirty="0"/>
              <a:t>= 2 ml            </a:t>
            </a:r>
            <a:r>
              <a:rPr lang="en-US" dirty="0" err="1"/>
              <a:t>fƷ</a:t>
            </a:r>
            <a:r>
              <a:rPr lang="en-US" dirty="0"/>
              <a:t>  = 30 ml       f Ʒ II= 60 ml</a:t>
            </a:r>
          </a:p>
          <a:p>
            <a:pPr marL="0" indent="0">
              <a:buNone/>
            </a:pPr>
            <a:r>
              <a:rPr lang="en-US" dirty="0"/>
              <a:t>factor= 60/30= 2</a:t>
            </a:r>
          </a:p>
          <a:p>
            <a:pPr marL="0" indent="0">
              <a:buNone/>
            </a:pPr>
            <a:r>
              <a:rPr lang="en-US" dirty="0"/>
              <a:t>0.3×2= 0.6 g of codeine phosphate</a:t>
            </a:r>
          </a:p>
          <a:p>
            <a:pPr marL="0" indent="0">
              <a:buNone/>
            </a:pPr>
            <a:r>
              <a:rPr lang="en-US" dirty="0" smtClean="0"/>
              <a:t>1×2</a:t>
            </a:r>
            <a:r>
              <a:rPr lang="en-US" dirty="0"/>
              <a:t>= 2 ml of amaranth</a:t>
            </a:r>
          </a:p>
          <a:p>
            <a:pPr marL="0" indent="0">
              <a:buNone/>
            </a:pPr>
            <a:r>
              <a:rPr lang="en-US" dirty="0"/>
              <a:t>2×2= 4 ml of alcohol</a:t>
            </a:r>
          </a:p>
          <a:p>
            <a:pPr marL="0" indent="0">
              <a:buNone/>
            </a:pPr>
            <a:r>
              <a:rPr lang="en-US" dirty="0"/>
              <a:t>60×3/4= 45 ml</a:t>
            </a:r>
          </a:p>
          <a:p>
            <a:pPr marL="0" indent="0">
              <a:buNone/>
            </a:pPr>
            <a:r>
              <a:rPr lang="en-US" dirty="0"/>
              <a:t>45-(4+2)= 39 ml</a:t>
            </a:r>
          </a:p>
          <a:p>
            <a:endParaRPr lang="en-US" dirty="0"/>
          </a:p>
        </p:txBody>
      </p:sp>
    </p:spTree>
    <p:extLst>
      <p:ext uri="{BB962C8B-B14F-4D97-AF65-F5344CB8AC3E}">
        <p14:creationId xmlns:p14="http://schemas.microsoft.com/office/powerpoint/2010/main" val="2788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down)">
                                      <p:cBhvr>
                                        <p:cTn id="25" dur="500"/>
                                        <p:tgtEl>
                                          <p:spTgt spid="3">
                                            <p:txEl>
                                              <p:pRg st="5" end="5"/>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down)">
                                      <p:cBhvr>
                                        <p:cTn id="28" dur="500"/>
                                        <p:tgtEl>
                                          <p:spTgt spid="3">
                                            <p:txEl>
                                              <p:pRg st="6" end="6"/>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ipe(down)">
                                      <p:cBhvr>
                                        <p:cTn id="31" dur="500"/>
                                        <p:tgtEl>
                                          <p:spTgt spid="3">
                                            <p:txEl>
                                              <p:pRg st="7" end="7"/>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wipe(down)">
                                      <p:cBhvr>
                                        <p:cTn id="34" dur="500"/>
                                        <p:tgtEl>
                                          <p:spTgt spid="3">
                                            <p:txEl>
                                              <p:pRg st="8" end="8"/>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wipe(down)">
                                      <p:cBhvr>
                                        <p:cTn id="37" dur="500"/>
                                        <p:tgtEl>
                                          <p:spTgt spid="3">
                                            <p:txEl>
                                              <p:pRg st="9" end="9"/>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wipe(down)">
                                      <p:cBhvr>
                                        <p:cTn id="40" dur="500"/>
                                        <p:tgtEl>
                                          <p:spTgt spid="3">
                                            <p:txEl>
                                              <p:pRg st="10" end="10"/>
                                            </p:tx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wipe(down)">
                                      <p:cBhvr>
                                        <p:cTn id="43" dur="500"/>
                                        <p:tgtEl>
                                          <p:spTgt spid="3">
                                            <p:txEl>
                                              <p:pRg st="11" end="11"/>
                                            </p:tx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
                                            <p:txEl>
                                              <p:pRg st="12" end="12"/>
                                            </p:txEl>
                                          </p:spTgt>
                                        </p:tgtEl>
                                        <p:attrNameLst>
                                          <p:attrName>style.visibility</p:attrName>
                                        </p:attrNameLst>
                                      </p:cBhvr>
                                      <p:to>
                                        <p:strVal val="visible"/>
                                      </p:to>
                                    </p:set>
                                    <p:animEffect transition="in" filter="wipe(down)">
                                      <p:cBhvr>
                                        <p:cTn id="46" dur="500"/>
                                        <p:tgtEl>
                                          <p:spTgt spid="3">
                                            <p:txEl>
                                              <p:pRg st="12" end="12"/>
                                            </p:txEl>
                                          </p:spTgt>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Effect transition="in" filter="wipe(down)">
                                      <p:cBhvr>
                                        <p:cTn id="49" dur="500"/>
                                        <p:tgtEl>
                                          <p:spTgt spid="3">
                                            <p:txEl>
                                              <p:pRg st="13" end="13"/>
                                            </p:txEl>
                                          </p:spTgt>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
                                            <p:txEl>
                                              <p:pRg st="14" end="14"/>
                                            </p:txEl>
                                          </p:spTgt>
                                        </p:tgtEl>
                                        <p:attrNameLst>
                                          <p:attrName>style.visibility</p:attrName>
                                        </p:attrNameLst>
                                      </p:cBhvr>
                                      <p:to>
                                        <p:strVal val="visible"/>
                                      </p:to>
                                    </p:set>
                                    <p:animEffect transition="in" filter="wipe(down)">
                                      <p:cBhvr>
                                        <p:cTn id="52" dur="500"/>
                                        <p:tgtEl>
                                          <p:spTgt spid="3">
                                            <p:txEl>
                                              <p:pRg st="14" end="14"/>
                                            </p:txEl>
                                          </p:spTgt>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
                                            <p:txEl>
                                              <p:pRg st="15" end="15"/>
                                            </p:txEl>
                                          </p:spTgt>
                                        </p:tgtEl>
                                        <p:attrNameLst>
                                          <p:attrName>style.visibility</p:attrName>
                                        </p:attrNameLst>
                                      </p:cBhvr>
                                      <p:to>
                                        <p:strVal val="visible"/>
                                      </p:to>
                                    </p:set>
                                    <p:animEffect transition="in" filter="wipe(down)">
                                      <p:cBhvr>
                                        <p:cTn id="55" dur="500"/>
                                        <p:tgtEl>
                                          <p:spTgt spid="3">
                                            <p:txEl>
                                              <p:pRg st="15" end="15"/>
                                            </p:txEl>
                                          </p:spTgt>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3">
                                            <p:txEl>
                                              <p:pRg st="16" end="16"/>
                                            </p:txEl>
                                          </p:spTgt>
                                        </p:tgtEl>
                                        <p:attrNameLst>
                                          <p:attrName>style.visibility</p:attrName>
                                        </p:attrNameLst>
                                      </p:cBhvr>
                                      <p:to>
                                        <p:strVal val="visible"/>
                                      </p:to>
                                    </p:set>
                                    <p:animEffect transition="in" filter="wipe(down)">
                                      <p:cBhvr>
                                        <p:cTn id="58" dur="500"/>
                                        <p:tgtEl>
                                          <p:spTgt spid="3">
                                            <p:txEl>
                                              <p:pRg st="16" end="16"/>
                                            </p:txEl>
                                          </p:spTgt>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
                                            <p:txEl>
                                              <p:pRg st="17" end="17"/>
                                            </p:txEl>
                                          </p:spTgt>
                                        </p:tgtEl>
                                        <p:attrNameLst>
                                          <p:attrName>style.visibility</p:attrName>
                                        </p:attrNameLst>
                                      </p:cBhvr>
                                      <p:to>
                                        <p:strVal val="visible"/>
                                      </p:to>
                                    </p:set>
                                    <p:animEffect transition="in" filter="wipe(down)">
                                      <p:cBhvr>
                                        <p:cTn id="61" dur="5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p:spPr>
        <p:txBody>
          <a:bodyPr>
            <a:normAutofit fontScale="90000"/>
          </a:bodyPr>
          <a:lstStyle/>
          <a:p>
            <a:r>
              <a:rPr lang="en-US" dirty="0"/>
              <a:t>Procedure(1):</a:t>
            </a:r>
            <a:br>
              <a:rPr lang="en-US" dirty="0"/>
            </a:br>
            <a:endParaRPr lang="en-US" dirty="0"/>
          </a:p>
        </p:txBody>
      </p:sp>
      <p:sp>
        <p:nvSpPr>
          <p:cNvPr id="3" name="Content Placeholder 2"/>
          <p:cNvSpPr>
            <a:spLocks noGrp="1"/>
          </p:cNvSpPr>
          <p:nvPr>
            <p:ph idx="1"/>
          </p:nvPr>
        </p:nvSpPr>
        <p:spPr>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a:normAutofit fontScale="85000" lnSpcReduction="10000"/>
          </a:bodyPr>
          <a:lstStyle/>
          <a:p>
            <a:r>
              <a:rPr lang="en-US" dirty="0" smtClean="0"/>
              <a:t>1</a:t>
            </a:r>
            <a:r>
              <a:rPr lang="en-US" dirty="0"/>
              <a:t>.	Weigh 0.6 g of codeine phosphate and put it in a beaker.</a:t>
            </a:r>
          </a:p>
          <a:p>
            <a:r>
              <a:rPr lang="en-US" dirty="0"/>
              <a:t>2.	Dissolve the amount of codeine phosphate in 39 ml of D.W.</a:t>
            </a:r>
          </a:p>
          <a:p>
            <a:r>
              <a:rPr lang="en-US" dirty="0"/>
              <a:t>3.	Add 2 ml of amaranth and 4 ml of alcohol into the content of the beaker.</a:t>
            </a:r>
          </a:p>
          <a:p>
            <a:r>
              <a:rPr lang="en-US" dirty="0"/>
              <a:t>4.	Transfer the content of the beaker into a measuring cylinder and complete the volume to 60 ml by D.W.</a:t>
            </a:r>
          </a:p>
          <a:p>
            <a:r>
              <a:rPr lang="en-US" dirty="0"/>
              <a:t>5.	Convert the content of the measuring cylinder into a wide mouth </a:t>
            </a:r>
            <a:r>
              <a:rPr lang="en-US" dirty="0" err="1"/>
              <a:t>bottole</a:t>
            </a:r>
            <a:r>
              <a:rPr lang="en-US" dirty="0"/>
              <a:t> and put a suitable label. </a:t>
            </a:r>
          </a:p>
          <a:p>
            <a:endParaRPr lang="en-US" dirty="0"/>
          </a:p>
        </p:txBody>
      </p:sp>
    </p:spTree>
    <p:extLst>
      <p:ext uri="{BB962C8B-B14F-4D97-AF65-F5344CB8AC3E}">
        <p14:creationId xmlns:p14="http://schemas.microsoft.com/office/powerpoint/2010/main" val="339620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fade">
                                      <p:cBhvr>
                                        <p:cTn id="10" dur="500"/>
                                        <p:tgtEl>
                                          <p:spTgt spid="3">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p:spPr>
        <p:txBody>
          <a:bodyPr>
            <a:normAutofit fontScale="90000"/>
          </a:bodyPr>
          <a:lstStyle/>
          <a:p>
            <a:r>
              <a:rPr lang="en-US" dirty="0" smtClean="0"/>
              <a:t>Calculation</a:t>
            </a:r>
            <a:r>
              <a:rPr lang="en-US" dirty="0"/>
              <a:t/>
            </a:r>
            <a:br>
              <a:rPr lang="en-US" dirty="0"/>
            </a:br>
            <a:endParaRPr lang="en-US" dirty="0"/>
          </a:p>
        </p:txBody>
      </p:sp>
      <p:sp>
        <p:nvSpPr>
          <p:cNvPr id="3" name="Content Placeholder 2"/>
          <p:cNvSpPr>
            <a:spLocks noGrp="1"/>
          </p:cNvSpPr>
          <p:nvPr>
            <p:ph idx="1"/>
          </p:nvPr>
        </p:nvSpPr>
        <p:spPr>
          <a:solidFill>
            <a:schemeClr val="accent1"/>
          </a:solidFill>
        </p:spPr>
        <p:txBody>
          <a:bodyPr>
            <a:normAutofit fontScale="92500" lnSpcReduction="20000"/>
          </a:bodyPr>
          <a:lstStyle/>
          <a:p>
            <a:r>
              <a:rPr lang="en-US" dirty="0"/>
              <a:t>f Ʒ </a:t>
            </a:r>
            <a:r>
              <a:rPr lang="en-US" dirty="0" err="1"/>
              <a:t>ss</a:t>
            </a:r>
            <a:r>
              <a:rPr lang="en-US" dirty="0"/>
              <a:t>= 15 ml              factor= 15/ 30= 0.5</a:t>
            </a:r>
          </a:p>
          <a:p>
            <a:r>
              <a:rPr lang="en-US" dirty="0"/>
              <a:t>0.3 × 0.5= 0.15 g of codeine phosphate</a:t>
            </a:r>
          </a:p>
          <a:p>
            <a:r>
              <a:rPr lang="en-US" dirty="0"/>
              <a:t>1×0.5= 0.5 ml of amaranth</a:t>
            </a:r>
          </a:p>
          <a:p>
            <a:r>
              <a:rPr lang="en-US" dirty="0"/>
              <a:t>2×0.5=1 ml of alcohol</a:t>
            </a:r>
          </a:p>
          <a:p>
            <a:r>
              <a:rPr lang="en-US" dirty="0"/>
              <a:t>30×0.5=15 ml</a:t>
            </a:r>
          </a:p>
          <a:p>
            <a:r>
              <a:rPr lang="en-US" dirty="0"/>
              <a:t>15×3/4=11.25 ml</a:t>
            </a:r>
          </a:p>
          <a:p>
            <a:r>
              <a:rPr lang="en-US" dirty="0"/>
              <a:t>11.25-(0.5+1)=9.75ml</a:t>
            </a:r>
          </a:p>
          <a:p>
            <a:r>
              <a:rPr lang="en-US" dirty="0" smtClean="0"/>
              <a:t>Procedure</a:t>
            </a:r>
            <a:endParaRPr lang="en-US" dirty="0"/>
          </a:p>
          <a:p>
            <a:pPr marL="0" indent="0">
              <a:buNone/>
            </a:pPr>
            <a:r>
              <a:rPr lang="en-US" dirty="0"/>
              <a:t>Follow the same of the above procedure. </a:t>
            </a:r>
          </a:p>
          <a:p>
            <a:endParaRPr lang="en-US" dirty="0"/>
          </a:p>
          <a:p>
            <a:endParaRPr lang="en-US" dirty="0"/>
          </a:p>
        </p:txBody>
      </p:sp>
    </p:spTree>
    <p:extLst>
      <p:ext uri="{BB962C8B-B14F-4D97-AF65-F5344CB8AC3E}">
        <p14:creationId xmlns:p14="http://schemas.microsoft.com/office/powerpoint/2010/main" val="32861713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b="1" dirty="0" smtClean="0"/>
              <a:t>Home works </a:t>
            </a:r>
            <a:endParaRPr lang="en-US" b="1" dirty="0"/>
          </a:p>
        </p:txBody>
      </p:sp>
      <p:sp>
        <p:nvSpPr>
          <p:cNvPr id="3" name="Content Placeholder 2"/>
          <p:cNvSpPr>
            <a:spLocks noGrp="1"/>
          </p:cNvSpPr>
          <p:nvPr>
            <p:ph idx="1"/>
          </p:nvPr>
        </p:nvSpPr>
        <p:spPr>
          <a:solidFill>
            <a:schemeClr val="accent6">
              <a:lumMod val="20000"/>
              <a:lumOff val="80000"/>
            </a:schemeClr>
          </a:solidFill>
        </p:spPr>
        <p:style>
          <a:lnRef idx="2">
            <a:schemeClr val="accent5"/>
          </a:lnRef>
          <a:fillRef idx="1">
            <a:schemeClr val="lt1"/>
          </a:fillRef>
          <a:effectRef idx="0">
            <a:schemeClr val="accent5"/>
          </a:effectRef>
          <a:fontRef idx="minor">
            <a:schemeClr val="dk1"/>
          </a:fontRef>
        </p:style>
        <p:txBody>
          <a:bodyPr>
            <a:normAutofit fontScale="77500" lnSpcReduction="20000"/>
          </a:bodyPr>
          <a:lstStyle/>
          <a:p>
            <a:r>
              <a:rPr lang="en-US" dirty="0" smtClean="0"/>
              <a:t>Rx      </a:t>
            </a:r>
            <a:r>
              <a:rPr lang="en-US" dirty="0"/>
              <a:t>Calamine                           80 g</a:t>
            </a:r>
          </a:p>
          <a:p>
            <a:pPr marL="0" indent="0">
              <a:buNone/>
            </a:pPr>
            <a:r>
              <a:rPr lang="en-US" dirty="0" smtClean="0"/>
              <a:t>           </a:t>
            </a:r>
            <a:r>
              <a:rPr lang="en-US" dirty="0"/>
              <a:t>Zinc oxide                          80 </a:t>
            </a:r>
            <a:r>
              <a:rPr lang="en-US" dirty="0" smtClean="0"/>
              <a:t>g</a:t>
            </a:r>
          </a:p>
          <a:p>
            <a:pPr marL="0" indent="0">
              <a:buNone/>
            </a:pPr>
            <a:r>
              <a:rPr lang="en-US" dirty="0" smtClean="0"/>
              <a:t>          Glycerin                             20 ml </a:t>
            </a:r>
          </a:p>
          <a:p>
            <a:pPr marL="0" indent="0">
              <a:buNone/>
            </a:pPr>
            <a:r>
              <a:rPr lang="en-US" dirty="0" smtClean="0"/>
              <a:t>          </a:t>
            </a:r>
            <a:r>
              <a:rPr lang="en-US" dirty="0" err="1" smtClean="0"/>
              <a:t>Bentonite</a:t>
            </a:r>
            <a:r>
              <a:rPr lang="en-US" dirty="0" smtClean="0"/>
              <a:t> </a:t>
            </a:r>
            <a:r>
              <a:rPr lang="en-US" dirty="0"/>
              <a:t>magma            250 ml</a:t>
            </a:r>
          </a:p>
          <a:p>
            <a:pPr marL="0" indent="0">
              <a:buNone/>
            </a:pPr>
            <a:r>
              <a:rPr lang="en-US" dirty="0"/>
              <a:t>          Calcium hydroxide    </a:t>
            </a:r>
            <a:r>
              <a:rPr lang="en-US" dirty="0" err="1"/>
              <a:t>qs</a:t>
            </a:r>
            <a:r>
              <a:rPr lang="en-US" dirty="0"/>
              <a:t>    1000 ml</a:t>
            </a:r>
          </a:p>
          <a:p>
            <a:pPr marL="0" indent="0">
              <a:buNone/>
            </a:pPr>
            <a:r>
              <a:rPr lang="en-US" dirty="0"/>
              <a:t>           Mitt </a:t>
            </a:r>
            <a:r>
              <a:rPr lang="en-US" dirty="0" smtClean="0"/>
              <a:t>gallon</a:t>
            </a:r>
          </a:p>
          <a:p>
            <a:pPr marL="0" indent="0">
              <a:buNone/>
            </a:pPr>
            <a:endParaRPr lang="en-US" dirty="0"/>
          </a:p>
          <a:p>
            <a:pPr marL="0" indent="0">
              <a:buNone/>
            </a:pPr>
            <a:r>
              <a:rPr lang="en-US" dirty="0" smtClean="0"/>
              <a:t>    Rx       </a:t>
            </a:r>
            <a:r>
              <a:rPr lang="en-US" dirty="0"/>
              <a:t>Atropine sulfate                gr XX</a:t>
            </a:r>
          </a:p>
          <a:p>
            <a:pPr marL="0" indent="0">
              <a:buNone/>
            </a:pPr>
            <a:r>
              <a:rPr lang="en-US" dirty="0" smtClean="0"/>
              <a:t>               Camphor </a:t>
            </a:r>
            <a:r>
              <a:rPr lang="en-US" dirty="0"/>
              <a:t>water                 </a:t>
            </a:r>
            <a:r>
              <a:rPr lang="en-US" dirty="0" smtClean="0"/>
              <a:t>ɱ </a:t>
            </a:r>
            <a:r>
              <a:rPr lang="en-US" dirty="0"/>
              <a:t>XV</a:t>
            </a:r>
          </a:p>
          <a:p>
            <a:pPr marL="0" indent="0">
              <a:buNone/>
            </a:pPr>
            <a:r>
              <a:rPr lang="en-US" dirty="0"/>
              <a:t>           </a:t>
            </a:r>
            <a:r>
              <a:rPr lang="en-US" dirty="0" smtClean="0"/>
              <a:t>    D.W                        </a:t>
            </a:r>
            <a:r>
              <a:rPr lang="en-US" dirty="0" err="1" smtClean="0"/>
              <a:t>qs</a:t>
            </a:r>
            <a:r>
              <a:rPr lang="en-US" dirty="0"/>
              <a:t>          </a:t>
            </a:r>
            <a:r>
              <a:rPr lang="en-US" dirty="0" err="1" smtClean="0"/>
              <a:t>fƷ</a:t>
            </a:r>
            <a:r>
              <a:rPr lang="en-US" dirty="0"/>
              <a:t> </a:t>
            </a:r>
            <a:r>
              <a:rPr lang="en-US" dirty="0" smtClean="0"/>
              <a:t>I</a:t>
            </a:r>
            <a:endParaRPr lang="en-US" dirty="0"/>
          </a:p>
          <a:p>
            <a:pPr marL="0" indent="0">
              <a:buNone/>
            </a:pPr>
            <a:r>
              <a:rPr lang="en-US" dirty="0" smtClean="0"/>
              <a:t>             Mitt  </a:t>
            </a:r>
            <a:r>
              <a:rPr lang="en-US" dirty="0" err="1"/>
              <a:t>fƷ</a:t>
            </a:r>
            <a:r>
              <a:rPr lang="en-US" dirty="0"/>
              <a:t> V</a:t>
            </a:r>
          </a:p>
          <a:p>
            <a:endParaRPr lang="en-US" dirty="0"/>
          </a:p>
          <a:p>
            <a:endParaRPr lang="en-US" dirty="0"/>
          </a:p>
        </p:txBody>
      </p:sp>
    </p:spTree>
    <p:extLst>
      <p:ext uri="{BB962C8B-B14F-4D97-AF65-F5344CB8AC3E}">
        <p14:creationId xmlns:p14="http://schemas.microsoft.com/office/powerpoint/2010/main" val="227077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fade">
                                      <p:cBhvr>
                                        <p:cTn id="10" dur="1000"/>
                                        <p:tgtEl>
                                          <p:spTgt spid="3">
                                            <p:bg/>
                                          </p:spTgt>
                                        </p:tgtEl>
                                      </p:cBhvr>
                                    </p:animEffect>
                                    <p:anim calcmode="lin" valueType="num">
                                      <p:cBhvr>
                                        <p:cTn id="11" dur="1000" fill="hold"/>
                                        <p:tgtEl>
                                          <p:spTgt spid="3">
                                            <p:bg/>
                                          </p:spTgt>
                                        </p:tgtEl>
                                        <p:attrNameLst>
                                          <p:attrName>ppt_x</p:attrName>
                                        </p:attrNameLst>
                                      </p:cBhvr>
                                      <p:tavLst>
                                        <p:tav tm="0">
                                          <p:val>
                                            <p:strVal val="#ppt_x"/>
                                          </p:val>
                                        </p:tav>
                                        <p:tav tm="100000">
                                          <p:val>
                                            <p:strVal val="#ppt_x"/>
                                          </p:val>
                                        </p:tav>
                                      </p:tavLst>
                                    </p:anim>
                                    <p:anim calcmode="lin" valueType="num">
                                      <p:cBhvr>
                                        <p:cTn id="12" dur="1000" fill="hold"/>
                                        <p:tgtEl>
                                          <p:spTgt spid="3">
                                            <p:bg/>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1000"/>
                                        <p:tgtEl>
                                          <p:spTgt spid="3">
                                            <p:txEl>
                                              <p:pRg st="7" end="7"/>
                                            </p:txEl>
                                          </p:spTgt>
                                        </p:tgtEl>
                                      </p:cBhvr>
                                    </p:animEffect>
                                    <p:anim calcmode="lin" valueType="num">
                                      <p:cBhvr>
                                        <p:cTn id="4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1000"/>
                                        <p:tgtEl>
                                          <p:spTgt spid="3">
                                            <p:txEl>
                                              <p:pRg st="8" end="8"/>
                                            </p:txEl>
                                          </p:spTgt>
                                        </p:tgtEl>
                                      </p:cBhvr>
                                    </p:animEffect>
                                    <p:anim calcmode="lin" valueType="num">
                                      <p:cBhvr>
                                        <p:cTn id="5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1000"/>
                                        <p:tgtEl>
                                          <p:spTgt spid="3">
                                            <p:txEl>
                                              <p:pRg st="9" end="9"/>
                                            </p:txEl>
                                          </p:spTgt>
                                        </p:tgtEl>
                                      </p:cBhvr>
                                    </p:animEffect>
                                    <p:anim calcmode="lin" valueType="num">
                                      <p:cBhvr>
                                        <p:cTn id="5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
                                            <p:txEl>
                                              <p:pRg st="10" end="10"/>
                                            </p:txEl>
                                          </p:spTgt>
                                        </p:tgtEl>
                                        <p:attrNameLst>
                                          <p:attrName>style.visibility</p:attrName>
                                        </p:attrNameLst>
                                      </p:cBhvr>
                                      <p:to>
                                        <p:strVal val="visible"/>
                                      </p:to>
                                    </p:set>
                                    <p:animEffect transition="in" filter="fade">
                                      <p:cBhvr>
                                        <p:cTn id="60" dur="1000"/>
                                        <p:tgtEl>
                                          <p:spTgt spid="3">
                                            <p:txEl>
                                              <p:pRg st="10" end="10"/>
                                            </p:txEl>
                                          </p:spTgt>
                                        </p:tgtEl>
                                      </p:cBhvr>
                                    </p:animEffect>
                                    <p:anim calcmode="lin" valueType="num">
                                      <p:cBhvr>
                                        <p:cTn id="6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7200"/>
            <a:ext cx="7861090" cy="60198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546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80">
                                          <p:stCondLst>
                                            <p:cond delay="0"/>
                                          </p:stCondLst>
                                        </p:cTn>
                                        <p:tgtEl>
                                          <p:spTgt spid="4098"/>
                                        </p:tgtEl>
                                      </p:cBhvr>
                                    </p:animEffect>
                                    <p:anim calcmode="lin" valueType="num">
                                      <p:cBhvr>
                                        <p:cTn id="8"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13" dur="26">
                                          <p:stCondLst>
                                            <p:cond delay="650"/>
                                          </p:stCondLst>
                                        </p:cTn>
                                        <p:tgtEl>
                                          <p:spTgt spid="4098"/>
                                        </p:tgtEl>
                                      </p:cBhvr>
                                      <p:to x="100000" y="60000"/>
                                    </p:animScale>
                                    <p:animScale>
                                      <p:cBhvr>
                                        <p:cTn id="14" dur="166" decel="50000">
                                          <p:stCondLst>
                                            <p:cond delay="676"/>
                                          </p:stCondLst>
                                        </p:cTn>
                                        <p:tgtEl>
                                          <p:spTgt spid="4098"/>
                                        </p:tgtEl>
                                      </p:cBhvr>
                                      <p:to x="100000" y="100000"/>
                                    </p:animScale>
                                    <p:animScale>
                                      <p:cBhvr>
                                        <p:cTn id="15" dur="26">
                                          <p:stCondLst>
                                            <p:cond delay="1312"/>
                                          </p:stCondLst>
                                        </p:cTn>
                                        <p:tgtEl>
                                          <p:spTgt spid="4098"/>
                                        </p:tgtEl>
                                      </p:cBhvr>
                                      <p:to x="100000" y="80000"/>
                                    </p:animScale>
                                    <p:animScale>
                                      <p:cBhvr>
                                        <p:cTn id="16" dur="166" decel="50000">
                                          <p:stCondLst>
                                            <p:cond delay="1338"/>
                                          </p:stCondLst>
                                        </p:cTn>
                                        <p:tgtEl>
                                          <p:spTgt spid="4098"/>
                                        </p:tgtEl>
                                      </p:cBhvr>
                                      <p:to x="100000" y="100000"/>
                                    </p:animScale>
                                    <p:animScale>
                                      <p:cBhvr>
                                        <p:cTn id="17" dur="26">
                                          <p:stCondLst>
                                            <p:cond delay="1642"/>
                                          </p:stCondLst>
                                        </p:cTn>
                                        <p:tgtEl>
                                          <p:spTgt spid="4098"/>
                                        </p:tgtEl>
                                      </p:cBhvr>
                                      <p:to x="100000" y="90000"/>
                                    </p:animScale>
                                    <p:animScale>
                                      <p:cBhvr>
                                        <p:cTn id="18" dur="166" decel="50000">
                                          <p:stCondLst>
                                            <p:cond delay="1668"/>
                                          </p:stCondLst>
                                        </p:cTn>
                                        <p:tgtEl>
                                          <p:spTgt spid="4098"/>
                                        </p:tgtEl>
                                      </p:cBhvr>
                                      <p:to x="100000" y="100000"/>
                                    </p:animScale>
                                    <p:animScale>
                                      <p:cBhvr>
                                        <p:cTn id="19" dur="26">
                                          <p:stCondLst>
                                            <p:cond delay="1808"/>
                                          </p:stCondLst>
                                        </p:cTn>
                                        <p:tgtEl>
                                          <p:spTgt spid="4098"/>
                                        </p:tgtEl>
                                      </p:cBhvr>
                                      <p:to x="100000" y="95000"/>
                                    </p:animScale>
                                    <p:animScale>
                                      <p:cBhvr>
                                        <p:cTn id="20" dur="166" decel="50000">
                                          <p:stCondLst>
                                            <p:cond delay="1834"/>
                                          </p:stCondLst>
                                        </p:cTn>
                                        <p:tgtEl>
                                          <p:spTgt spid="409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schemeClr>
          </a:solidFill>
        </p:spPr>
        <p:txBody>
          <a:bodyPr/>
          <a:lstStyle/>
          <a:p>
            <a:r>
              <a:rPr lang="en-US" dirty="0"/>
              <a:t>Dilution and Concentration</a:t>
            </a:r>
          </a:p>
        </p:txBody>
      </p:sp>
      <p:sp>
        <p:nvSpPr>
          <p:cNvPr id="3" name="Content Placeholder 2"/>
          <p:cNvSpPr>
            <a:spLocks noGrp="1"/>
          </p:cNvSpPr>
          <p:nvPr>
            <p:ph idx="1"/>
          </p:nvPr>
        </p:nvSpPr>
        <p:spPr>
          <a:solidFill>
            <a:schemeClr val="tx2">
              <a:lumMod val="20000"/>
              <a:lumOff val="80000"/>
            </a:schemeClr>
          </a:solidFill>
        </p:spPr>
        <p:style>
          <a:lnRef idx="2">
            <a:schemeClr val="accent5"/>
          </a:lnRef>
          <a:fillRef idx="1">
            <a:schemeClr val="lt1"/>
          </a:fillRef>
          <a:effectRef idx="0">
            <a:schemeClr val="accent5"/>
          </a:effectRef>
          <a:fontRef idx="minor">
            <a:schemeClr val="dk1"/>
          </a:fontRef>
        </p:style>
        <p:txBody>
          <a:bodyPr>
            <a:normAutofit fontScale="92500" lnSpcReduction="20000"/>
          </a:bodyPr>
          <a:lstStyle/>
          <a:p>
            <a:r>
              <a:rPr lang="en-US" dirty="0"/>
              <a:t>Dilution means when a given solution of a mixture of high concentration is diluted by addition of the suitable diluents or admixture with solution of lower concentration. </a:t>
            </a:r>
            <a:endParaRPr lang="en-US" dirty="0" smtClean="0"/>
          </a:p>
          <a:p>
            <a:r>
              <a:rPr lang="en-US" dirty="0" smtClean="0"/>
              <a:t>While </a:t>
            </a:r>
            <a:r>
              <a:rPr lang="en-US" dirty="0"/>
              <a:t>concentration means when a given solution of a mixture of low concentration are concentrated either by addition of active  ingredient or by admixture with higher strength solution or by evaporation of the diluents. </a:t>
            </a:r>
            <a:endParaRPr lang="en-US" dirty="0" smtClean="0"/>
          </a:p>
          <a:p>
            <a:r>
              <a:rPr lang="en-US" dirty="0" smtClean="0"/>
              <a:t>We </a:t>
            </a:r>
            <a:r>
              <a:rPr lang="en-US" dirty="0"/>
              <a:t>have different types of dilution either of liquids or solids.</a:t>
            </a:r>
          </a:p>
          <a:p>
            <a:endParaRPr lang="en-US" dirty="0"/>
          </a:p>
        </p:txBody>
      </p:sp>
    </p:spTree>
    <p:extLst>
      <p:ext uri="{BB962C8B-B14F-4D97-AF65-F5344CB8AC3E}">
        <p14:creationId xmlns:p14="http://schemas.microsoft.com/office/powerpoint/2010/main" val="429226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barn(inVertical)">
                                      <p:cBhvr>
                                        <p:cTn id="10" dur="500"/>
                                        <p:tgtEl>
                                          <p:spTgt spid="3">
                                            <p:bg/>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500"/>
                                        <p:tgtEl>
                                          <p:spTgt spid="3">
                                            <p:txEl>
                                              <p:pRg st="1" end="1"/>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endParaRPr lang="en-US" dirty="0"/>
          </a:p>
        </p:txBody>
      </p:sp>
      <p:sp>
        <p:nvSpPr>
          <p:cNvPr id="3" name="Content Placeholder 2"/>
          <p:cNvSpPr>
            <a:spLocks noGrp="1"/>
          </p:cNvSpPr>
          <p:nvPr>
            <p:ph idx="1"/>
          </p:nvPr>
        </p:nvSpPr>
        <p:spPr>
          <a:xfrm>
            <a:off x="152400" y="228600"/>
            <a:ext cx="8534895" cy="6476999"/>
          </a:xfrm>
          <a:solidFill>
            <a:srgbClr val="FFC000"/>
          </a:solidFill>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0"/>
            <a:ext cx="762099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420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schemeClr>
          </a:solidFill>
        </p:spPr>
        <p:txBody>
          <a:bodyPr/>
          <a:lstStyle/>
          <a:p>
            <a:r>
              <a:rPr lang="en-US" dirty="0"/>
              <a:t>Dilution Law</a:t>
            </a:r>
          </a:p>
        </p:txBody>
      </p:sp>
      <p:sp>
        <p:nvSpPr>
          <p:cNvPr id="3" name="Content Placeholder 2"/>
          <p:cNvSpPr>
            <a:spLocks noGrp="1"/>
          </p:cNvSpPr>
          <p:nvPr>
            <p:ph idx="1"/>
          </p:nvPr>
        </p:nvSpPr>
        <p:spPr>
          <a:solidFill>
            <a:schemeClr val="tx2">
              <a:lumMod val="20000"/>
              <a:lumOff val="80000"/>
            </a:schemeClr>
          </a:solidFill>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r>
              <a:rPr lang="en-US" b="1" dirty="0"/>
              <a:t>C</a:t>
            </a:r>
            <a:r>
              <a:rPr lang="en-US" b="1" baseline="-25000" dirty="0"/>
              <a:t>1 </a:t>
            </a:r>
            <a:r>
              <a:rPr lang="en-US" b="1" dirty="0"/>
              <a:t>V</a:t>
            </a:r>
            <a:r>
              <a:rPr lang="en-US" b="1" baseline="-25000" dirty="0"/>
              <a:t>1</a:t>
            </a:r>
            <a:r>
              <a:rPr lang="en-US" b="1" dirty="0"/>
              <a:t> = C</a:t>
            </a:r>
            <a:r>
              <a:rPr lang="en-US" b="1" baseline="-25000" dirty="0"/>
              <a:t>2 </a:t>
            </a:r>
            <a:r>
              <a:rPr lang="en-US" b="1" dirty="0"/>
              <a:t>V</a:t>
            </a:r>
            <a:r>
              <a:rPr lang="en-US" b="1" baseline="-25000" dirty="0"/>
              <a:t>2</a:t>
            </a:r>
            <a:endParaRPr lang="en-US" dirty="0"/>
          </a:p>
          <a:p>
            <a:r>
              <a:rPr lang="en-US" b="1" dirty="0"/>
              <a:t>The concentration is expressed either by normality, molarity or percent (%).</a:t>
            </a:r>
            <a:endParaRPr lang="en-US" dirty="0"/>
          </a:p>
          <a:p>
            <a:r>
              <a:rPr lang="en-US" b="1" u="sng" dirty="0"/>
              <a:t>Normality</a:t>
            </a:r>
            <a:r>
              <a:rPr lang="en-US" b="1" dirty="0"/>
              <a:t> is an expression of the concentration of the solution in terms of equivalent per liter of solution (number if </a:t>
            </a:r>
            <a:r>
              <a:rPr lang="en-US" b="1" dirty="0" smtClean="0"/>
              <a:t>gram </a:t>
            </a:r>
            <a:r>
              <a:rPr lang="en-US" b="1" dirty="0" err="1" smtClean="0"/>
              <a:t>eq.wt</a:t>
            </a:r>
            <a:r>
              <a:rPr lang="en-US" b="1" dirty="0" smtClean="0"/>
              <a:t> </a:t>
            </a:r>
            <a:r>
              <a:rPr lang="en-US" b="1" dirty="0"/>
              <a:t>per 1000ml).</a:t>
            </a:r>
            <a:endParaRPr lang="en-US" dirty="0"/>
          </a:p>
          <a:p>
            <a:r>
              <a:rPr lang="en-US" b="1" u="sng" dirty="0"/>
              <a:t>Morality</a:t>
            </a:r>
            <a:r>
              <a:rPr lang="en-US" b="1" dirty="0"/>
              <a:t> is the concentration of the solution in terms of moles per liter.</a:t>
            </a:r>
            <a:endParaRPr lang="en-US" dirty="0"/>
          </a:p>
          <a:p>
            <a:pPr marL="0" indent="0">
              <a:buNone/>
            </a:pPr>
            <a:r>
              <a:rPr lang="en-US" b="1" dirty="0"/>
              <a:t> </a:t>
            </a:r>
            <a:endParaRPr lang="en-US" dirty="0"/>
          </a:p>
          <a:p>
            <a:endParaRPr lang="en-US" dirty="0"/>
          </a:p>
        </p:txBody>
      </p:sp>
    </p:spTree>
    <p:extLst>
      <p:ext uri="{BB962C8B-B14F-4D97-AF65-F5344CB8AC3E}">
        <p14:creationId xmlns:p14="http://schemas.microsoft.com/office/powerpoint/2010/main" val="76361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wipe(down)">
                                      <p:cBhvr>
                                        <p:cTn id="10" dur="500"/>
                                        <p:tgtEl>
                                          <p:spTgt spid="3">
                                            <p:bg/>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00"/>
                                        <p:tgtEl>
                                          <p:spTgt spid="3">
                                            <p:txEl>
                                              <p:pRg st="2" end="2"/>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8991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981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solidFill>
            <a:schemeClr val="tx2">
              <a:lumMod val="20000"/>
              <a:lumOff val="80000"/>
            </a:schemeClr>
          </a:solidFill>
        </p:spPr>
        <p:txBody>
          <a:bodyPr>
            <a:normAutofit fontScale="92500" lnSpcReduction="10000"/>
          </a:bodyPr>
          <a:lstStyle/>
          <a:p>
            <a:r>
              <a:rPr lang="en-US" dirty="0"/>
              <a:t>Note: We have two rules wherever they may be applied will simplify the calculation :</a:t>
            </a:r>
          </a:p>
          <a:p>
            <a:r>
              <a:rPr lang="en-US" dirty="0"/>
              <a:t>When ratio strength are given, convert them to % before setting.</a:t>
            </a:r>
          </a:p>
          <a:p>
            <a:pPr marL="0" indent="0">
              <a:buNone/>
            </a:pPr>
            <a:r>
              <a:rPr lang="en-US" dirty="0"/>
              <a:t>                        Ex:  1:10=10%</a:t>
            </a:r>
          </a:p>
          <a:p>
            <a:r>
              <a:rPr lang="en-US" dirty="0"/>
              <a:t>Wherever proportional parts enter into calculation, reduce them to the lowest terms.</a:t>
            </a:r>
          </a:p>
          <a:p>
            <a:r>
              <a:rPr lang="en-US" dirty="0"/>
              <a:t>Ex: 75:25 simplify to 3:1</a:t>
            </a:r>
          </a:p>
          <a:p>
            <a:pPr marL="0" indent="0">
              <a:buNone/>
            </a:pPr>
            <a:r>
              <a:rPr lang="en-US" dirty="0"/>
              <a:t> </a:t>
            </a:r>
          </a:p>
        </p:txBody>
      </p:sp>
    </p:spTree>
    <p:extLst>
      <p:ext uri="{BB962C8B-B14F-4D97-AF65-F5344CB8AC3E}">
        <p14:creationId xmlns:p14="http://schemas.microsoft.com/office/powerpoint/2010/main" val="36444518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020762"/>
          </a:xfrm>
          <a:solidFill>
            <a:schemeClr val="accent6">
              <a:lumMod val="20000"/>
              <a:lumOff val="80000"/>
            </a:schemeClr>
          </a:solidFill>
        </p:spPr>
        <p:txBody>
          <a:bodyPr/>
          <a:lstStyle/>
          <a:p>
            <a:r>
              <a:rPr lang="en-US" dirty="0" smtClean="0"/>
              <a:t>Dilution of alcohol </a:t>
            </a:r>
            <a:endParaRPr lang="en-US" dirty="0"/>
          </a:p>
        </p:txBody>
      </p:sp>
      <p:sp>
        <p:nvSpPr>
          <p:cNvPr id="3" name="Content Placeholder 2"/>
          <p:cNvSpPr>
            <a:spLocks noGrp="1"/>
          </p:cNvSpPr>
          <p:nvPr>
            <p:ph idx="1"/>
          </p:nvPr>
        </p:nvSpPr>
        <p:spPr>
          <a:xfrm>
            <a:off x="457200" y="1295400"/>
            <a:ext cx="8229600" cy="5181600"/>
          </a:xfrm>
          <a:solidFill>
            <a:schemeClr val="tx2">
              <a:lumMod val="20000"/>
              <a:lumOff val="80000"/>
            </a:schemeClr>
          </a:solidFill>
        </p:spPr>
        <p:txBody>
          <a:bodyPr>
            <a:normAutofit fontScale="70000" lnSpcReduction="20000"/>
          </a:bodyPr>
          <a:lstStyle/>
          <a:p>
            <a:r>
              <a:rPr lang="en-US" dirty="0" smtClean="0"/>
              <a:t>When </a:t>
            </a:r>
            <a:r>
              <a:rPr lang="en-US" dirty="0"/>
              <a:t>alcohol is diluted with water a noticeable contraction in volume occur so it is difficult to calculate the amount of water to be add because alcohol interaction with water by bounding (H-bond) and lead to contraction but this contraction of volume not affect the weight of alcohol and water added.</a:t>
            </a:r>
          </a:p>
          <a:p>
            <a:r>
              <a:rPr lang="en-US" dirty="0"/>
              <a:t>Examples</a:t>
            </a:r>
          </a:p>
          <a:p>
            <a:pPr marL="0" indent="0">
              <a:buNone/>
            </a:pPr>
            <a:r>
              <a:rPr lang="en-US" dirty="0"/>
              <a:t>Rx         Boric acid                    10gm</a:t>
            </a:r>
          </a:p>
          <a:p>
            <a:pPr marL="0" indent="0">
              <a:buNone/>
            </a:pPr>
            <a:r>
              <a:rPr lang="en-US" dirty="0"/>
              <a:t>              Alcohol 70%              30ml</a:t>
            </a:r>
          </a:p>
          <a:p>
            <a:pPr marL="0" indent="0">
              <a:buNone/>
            </a:pPr>
            <a:r>
              <a:rPr lang="en-US" dirty="0"/>
              <a:t>              Alcohol available      90%</a:t>
            </a:r>
          </a:p>
          <a:p>
            <a:r>
              <a:rPr lang="en-US" dirty="0"/>
              <a:t>	How many </a:t>
            </a:r>
            <a:r>
              <a:rPr lang="en-US" dirty="0" err="1"/>
              <a:t>mls</a:t>
            </a:r>
            <a:r>
              <a:rPr lang="en-US" dirty="0"/>
              <a:t> of 20% alcohol can be used to prepare 25ml of 10% alcohol?</a:t>
            </a:r>
          </a:p>
          <a:p>
            <a:pPr marL="0" indent="0">
              <a:buNone/>
            </a:pPr>
            <a:r>
              <a:rPr lang="en-US" dirty="0" smtClean="0"/>
              <a:t>       C1V1=C2V2</a:t>
            </a:r>
            <a:endParaRPr lang="en-US" dirty="0"/>
          </a:p>
          <a:p>
            <a:pPr marL="0" indent="0">
              <a:buNone/>
            </a:pPr>
            <a:r>
              <a:rPr lang="en-US" dirty="0"/>
              <a:t>20% x V1 =10% x 25ml</a:t>
            </a:r>
          </a:p>
          <a:p>
            <a:pPr marL="0" indent="0">
              <a:buNone/>
            </a:pPr>
            <a:r>
              <a:rPr lang="en-US" dirty="0"/>
              <a:t>V1 =12.5ml of 20% alcohol and complete the volume to 25ml.</a:t>
            </a:r>
          </a:p>
          <a:p>
            <a:endParaRPr lang="en-US" dirty="0"/>
          </a:p>
          <a:p>
            <a:endParaRPr lang="en-US" dirty="0"/>
          </a:p>
        </p:txBody>
      </p:sp>
    </p:spTree>
    <p:extLst>
      <p:ext uri="{BB962C8B-B14F-4D97-AF65-F5344CB8AC3E}">
        <p14:creationId xmlns:p14="http://schemas.microsoft.com/office/powerpoint/2010/main" val="186776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3)">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wheel(1)">
                                      <p:cBhvr>
                                        <p:cTn id="10" dur="2000"/>
                                        <p:tgtEl>
                                          <p:spTgt spid="3">
                                            <p:bg/>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heel(1)">
                                      <p:cBhvr>
                                        <p:cTn id="13" dur="2000"/>
                                        <p:tgtEl>
                                          <p:spTgt spid="3">
                                            <p:txEl>
                                              <p:pRg st="0" end="0"/>
                                            </p:tx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heel(1)">
                                      <p:cBhvr>
                                        <p:cTn id="16" dur="2000"/>
                                        <p:tgtEl>
                                          <p:spTgt spid="3">
                                            <p:txEl>
                                              <p:pRg st="1" end="1"/>
                                            </p:txEl>
                                          </p:spTgt>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heel(1)">
                                      <p:cBhvr>
                                        <p:cTn id="19" dur="2000"/>
                                        <p:tgtEl>
                                          <p:spTgt spid="3">
                                            <p:txEl>
                                              <p:pRg st="2" end="2"/>
                                            </p:txEl>
                                          </p:spTgt>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heel(1)">
                                      <p:cBhvr>
                                        <p:cTn id="25" dur="2000"/>
                                        <p:tgtEl>
                                          <p:spTgt spid="3">
                                            <p:txEl>
                                              <p:pRg st="4" end="4"/>
                                            </p:txEl>
                                          </p:spTgt>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heel(1)">
                                      <p:cBhvr>
                                        <p:cTn id="28" dur="2000"/>
                                        <p:tgtEl>
                                          <p:spTgt spid="3">
                                            <p:txEl>
                                              <p:pRg st="5" end="5"/>
                                            </p:txEl>
                                          </p:spTgt>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heel(1)">
                                      <p:cBhvr>
                                        <p:cTn id="31" dur="2000"/>
                                        <p:tgtEl>
                                          <p:spTgt spid="3">
                                            <p:txEl>
                                              <p:pRg st="6" end="6"/>
                                            </p:txEl>
                                          </p:spTgt>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heel(1)">
                                      <p:cBhvr>
                                        <p:cTn id="34" dur="2000"/>
                                        <p:tgtEl>
                                          <p:spTgt spid="3">
                                            <p:txEl>
                                              <p:pRg st="7" end="7"/>
                                            </p:txEl>
                                          </p:spTgt>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heel(1)">
                                      <p:cBhvr>
                                        <p:cTn id="3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p:spPr>
        <p:txBody>
          <a:bodyPr/>
          <a:lstStyle/>
          <a:p>
            <a:r>
              <a:rPr lang="en-US" dirty="0" smtClean="0"/>
              <a:t>Problems </a:t>
            </a:r>
            <a:endParaRPr lang="en-US" dirty="0"/>
          </a:p>
        </p:txBody>
      </p:sp>
      <p:sp>
        <p:nvSpPr>
          <p:cNvPr id="3" name="Content Placeholder 2"/>
          <p:cNvSpPr>
            <a:spLocks noGrp="1"/>
          </p:cNvSpPr>
          <p:nvPr>
            <p:ph idx="1"/>
          </p:nvPr>
        </p:nvSpPr>
        <p:spPr>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a:normAutofit fontScale="77500" lnSpcReduction="20000"/>
          </a:bodyPr>
          <a:lstStyle/>
          <a:p>
            <a:r>
              <a:rPr lang="en-US" dirty="0"/>
              <a:t>	If 500ml of 15% v/v solution are diluted to 1500ml.  What will be the percentage strength?</a:t>
            </a:r>
          </a:p>
          <a:p>
            <a:pPr marL="0" indent="0">
              <a:buNone/>
            </a:pPr>
            <a:r>
              <a:rPr lang="en-US" dirty="0"/>
              <a:t>C1V1 = C2V2</a:t>
            </a:r>
          </a:p>
          <a:p>
            <a:pPr marL="0" indent="0">
              <a:buNone/>
            </a:pPr>
            <a:r>
              <a:rPr lang="en-US" dirty="0"/>
              <a:t>15% x 500ml =C2 x 1500ml</a:t>
            </a:r>
          </a:p>
          <a:p>
            <a:pPr marL="0" indent="0">
              <a:buNone/>
            </a:pPr>
            <a:r>
              <a:rPr lang="en-US" dirty="0"/>
              <a:t>C2=5%</a:t>
            </a:r>
          </a:p>
          <a:p>
            <a:endParaRPr lang="en-US" dirty="0"/>
          </a:p>
          <a:p>
            <a:r>
              <a:rPr lang="en-US" dirty="0"/>
              <a:t>	How many </a:t>
            </a:r>
            <a:r>
              <a:rPr lang="en-US" dirty="0" err="1"/>
              <a:t>mls</a:t>
            </a:r>
            <a:r>
              <a:rPr lang="en-US" dirty="0"/>
              <a:t> of a 1:5000 (w/v) solution of potassium permanganate can be made from 50ml of a </a:t>
            </a:r>
            <a:r>
              <a:rPr lang="en-US" dirty="0" smtClean="0"/>
              <a:t>0.5</a:t>
            </a:r>
            <a:r>
              <a:rPr lang="en-US" dirty="0"/>
              <a:t>% solution?</a:t>
            </a:r>
          </a:p>
          <a:p>
            <a:pPr marL="0" indent="0">
              <a:buNone/>
            </a:pPr>
            <a:r>
              <a:rPr lang="en-US" dirty="0"/>
              <a:t>1:5000 = 0.02%</a:t>
            </a:r>
          </a:p>
          <a:p>
            <a:pPr marL="0" indent="0">
              <a:buNone/>
            </a:pPr>
            <a:r>
              <a:rPr lang="en-US" dirty="0"/>
              <a:t>C1V1=C2V2</a:t>
            </a:r>
          </a:p>
          <a:p>
            <a:pPr marL="0" indent="0">
              <a:buNone/>
            </a:pPr>
            <a:r>
              <a:rPr lang="en-US" dirty="0"/>
              <a:t>50ml x </a:t>
            </a:r>
            <a:r>
              <a:rPr lang="en-US" dirty="0" smtClean="0"/>
              <a:t>0.5</a:t>
            </a:r>
            <a:r>
              <a:rPr lang="en-US" dirty="0"/>
              <a:t>% = 0.02% x V2</a:t>
            </a:r>
          </a:p>
          <a:p>
            <a:pPr marL="0" indent="0">
              <a:buNone/>
            </a:pPr>
            <a:r>
              <a:rPr lang="en-US" dirty="0"/>
              <a:t>V2= 1250ml</a:t>
            </a:r>
          </a:p>
          <a:p>
            <a:endParaRPr lang="en-US" dirty="0"/>
          </a:p>
          <a:p>
            <a:endParaRPr lang="en-US" dirty="0"/>
          </a:p>
        </p:txBody>
      </p:sp>
    </p:spTree>
    <p:extLst>
      <p:ext uri="{BB962C8B-B14F-4D97-AF65-F5344CB8AC3E}">
        <p14:creationId xmlns:p14="http://schemas.microsoft.com/office/powerpoint/2010/main" val="237190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2)">
                                      <p:cBhvr>
                                        <p:cTn id="7" dur="2000"/>
                                        <p:tgtEl>
                                          <p:spTgt spid="2"/>
                                        </p:tgtEl>
                                      </p:cBhvr>
                                    </p:animEffect>
                                  </p:childTnLst>
                                </p:cTn>
                              </p:par>
                              <p:par>
                                <p:cTn id="8" presetID="21" presetClass="entr" presetSubtype="3"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wheel(3)">
                                      <p:cBhvr>
                                        <p:cTn id="10" dur="2000"/>
                                        <p:tgtEl>
                                          <p:spTgt spid="3">
                                            <p:bg/>
                                          </p:spTgt>
                                        </p:tgtEl>
                                      </p:cBhvr>
                                    </p:animEffect>
                                  </p:childTnLst>
                                </p:cTn>
                              </p:par>
                              <p:par>
                                <p:cTn id="11" presetID="21" presetClass="entr" presetSubtype="3"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heel(3)">
                                      <p:cBhvr>
                                        <p:cTn id="13" dur="2000"/>
                                        <p:tgtEl>
                                          <p:spTgt spid="3">
                                            <p:txEl>
                                              <p:pRg st="0" end="0"/>
                                            </p:txEl>
                                          </p:spTgt>
                                        </p:tgtEl>
                                      </p:cBhvr>
                                    </p:animEffect>
                                  </p:childTnLst>
                                </p:cTn>
                              </p:par>
                              <p:par>
                                <p:cTn id="14" presetID="21" presetClass="entr" presetSubtype="3"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heel(3)">
                                      <p:cBhvr>
                                        <p:cTn id="16" dur="2000"/>
                                        <p:tgtEl>
                                          <p:spTgt spid="3">
                                            <p:txEl>
                                              <p:pRg st="1" end="1"/>
                                            </p:txEl>
                                          </p:spTgt>
                                        </p:tgtEl>
                                      </p:cBhvr>
                                    </p:animEffect>
                                  </p:childTnLst>
                                </p:cTn>
                              </p:par>
                              <p:par>
                                <p:cTn id="17" presetID="21" presetClass="entr" presetSubtype="3"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heel(3)">
                                      <p:cBhvr>
                                        <p:cTn id="19" dur="2000"/>
                                        <p:tgtEl>
                                          <p:spTgt spid="3">
                                            <p:txEl>
                                              <p:pRg st="2" end="2"/>
                                            </p:txEl>
                                          </p:spTgt>
                                        </p:tgtEl>
                                      </p:cBhvr>
                                    </p:animEffect>
                                  </p:childTnLst>
                                </p:cTn>
                              </p:par>
                              <p:par>
                                <p:cTn id="20" presetID="21" presetClass="entr" presetSubtype="3"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3)">
                                      <p:cBhvr>
                                        <p:cTn id="22" dur="2000"/>
                                        <p:tgtEl>
                                          <p:spTgt spid="3">
                                            <p:txEl>
                                              <p:pRg st="3" end="3"/>
                                            </p:txEl>
                                          </p:spTgt>
                                        </p:tgtEl>
                                      </p:cBhvr>
                                    </p:animEffect>
                                  </p:childTnLst>
                                </p:cTn>
                              </p:par>
                              <p:par>
                                <p:cTn id="23" presetID="21" presetClass="entr" presetSubtype="3"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heel(3)">
                                      <p:cBhvr>
                                        <p:cTn id="25" dur="2000"/>
                                        <p:tgtEl>
                                          <p:spTgt spid="3">
                                            <p:txEl>
                                              <p:pRg st="5" end="5"/>
                                            </p:txEl>
                                          </p:spTgt>
                                        </p:tgtEl>
                                      </p:cBhvr>
                                    </p:animEffect>
                                  </p:childTnLst>
                                </p:cTn>
                              </p:par>
                              <p:par>
                                <p:cTn id="26" presetID="21" presetClass="entr" presetSubtype="3"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heel(3)">
                                      <p:cBhvr>
                                        <p:cTn id="28" dur="2000"/>
                                        <p:tgtEl>
                                          <p:spTgt spid="3">
                                            <p:txEl>
                                              <p:pRg st="6" end="6"/>
                                            </p:txEl>
                                          </p:spTgt>
                                        </p:tgtEl>
                                      </p:cBhvr>
                                    </p:animEffect>
                                  </p:childTnLst>
                                </p:cTn>
                              </p:par>
                              <p:par>
                                <p:cTn id="29" presetID="21" presetClass="entr" presetSubtype="3"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heel(3)">
                                      <p:cBhvr>
                                        <p:cTn id="31" dur="2000"/>
                                        <p:tgtEl>
                                          <p:spTgt spid="3">
                                            <p:txEl>
                                              <p:pRg st="7" end="7"/>
                                            </p:txEl>
                                          </p:spTgt>
                                        </p:tgtEl>
                                      </p:cBhvr>
                                    </p:animEffect>
                                  </p:childTnLst>
                                </p:cTn>
                              </p:par>
                              <p:par>
                                <p:cTn id="32" presetID="21" presetClass="entr" presetSubtype="3"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wheel(3)">
                                      <p:cBhvr>
                                        <p:cTn id="34" dur="2000"/>
                                        <p:tgtEl>
                                          <p:spTgt spid="3">
                                            <p:txEl>
                                              <p:pRg st="8" end="8"/>
                                            </p:txEl>
                                          </p:spTgt>
                                        </p:tgtEl>
                                      </p:cBhvr>
                                    </p:animEffect>
                                  </p:childTnLst>
                                </p:cTn>
                              </p:par>
                              <p:par>
                                <p:cTn id="35" presetID="21" presetClass="entr" presetSubtype="3"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wheel(3)">
                                      <p:cBhvr>
                                        <p:cTn id="37"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p:spPr>
        <p:txBody>
          <a:bodyPr/>
          <a:lstStyle/>
          <a:p>
            <a:r>
              <a:rPr lang="en-US" dirty="0" smtClean="0"/>
              <a:t>Problems </a:t>
            </a:r>
            <a:endParaRPr lang="en-US" dirty="0"/>
          </a:p>
        </p:txBody>
      </p:sp>
      <p:sp>
        <p:nvSpPr>
          <p:cNvPr id="3" name="Content Placeholder 2"/>
          <p:cNvSpPr>
            <a:spLocks noGrp="1"/>
          </p:cNvSpPr>
          <p:nvPr>
            <p:ph idx="1"/>
          </p:nvPr>
        </p:nvSpPr>
        <p:spPr>
          <a:solidFill>
            <a:schemeClr val="accent5">
              <a:lumMod val="20000"/>
              <a:lumOff val="80000"/>
            </a:schemeClr>
          </a:solidFill>
        </p:spPr>
        <p:txBody>
          <a:bodyPr>
            <a:normAutofit fontScale="77500" lnSpcReduction="20000"/>
          </a:bodyPr>
          <a:lstStyle/>
          <a:p>
            <a:r>
              <a:rPr lang="en-US" dirty="0"/>
              <a:t>	How much water should be mixed with 5000ml of 85% alcohol to make 50% (v/v) solution?</a:t>
            </a:r>
          </a:p>
          <a:p>
            <a:pPr marL="0" indent="0">
              <a:buNone/>
            </a:pPr>
            <a:r>
              <a:rPr lang="en-US" dirty="0"/>
              <a:t>C1V1 = C2V2</a:t>
            </a:r>
          </a:p>
          <a:p>
            <a:pPr marL="0" indent="0">
              <a:buNone/>
            </a:pPr>
            <a:r>
              <a:rPr lang="en-US" dirty="0" smtClean="0"/>
              <a:t>5000ml </a:t>
            </a:r>
            <a:r>
              <a:rPr lang="en-US"/>
              <a:t>x </a:t>
            </a:r>
            <a:r>
              <a:rPr lang="en-US" smtClean="0"/>
              <a:t>85</a:t>
            </a:r>
            <a:r>
              <a:rPr lang="en-US" dirty="0"/>
              <a:t>% = 50% x V2</a:t>
            </a:r>
          </a:p>
          <a:p>
            <a:pPr marL="0" indent="0">
              <a:buNone/>
            </a:pPr>
            <a:r>
              <a:rPr lang="en-US" dirty="0"/>
              <a:t>V2 = 8500ml</a:t>
            </a:r>
          </a:p>
          <a:p>
            <a:pPr marL="0" indent="0">
              <a:buNone/>
            </a:pPr>
            <a:r>
              <a:rPr lang="en-US" dirty="0"/>
              <a:t>8500 – 5000 = 3500ml of H2O.</a:t>
            </a:r>
          </a:p>
          <a:p>
            <a:r>
              <a:rPr lang="en-US" dirty="0"/>
              <a:t>Note</a:t>
            </a:r>
          </a:p>
          <a:p>
            <a:r>
              <a:rPr lang="en-US" dirty="0"/>
              <a:t>	Standard solution is a solution of known concentration (normality, molarity and molality) or it’s concentration is exactly measured.</a:t>
            </a:r>
          </a:p>
          <a:p>
            <a:r>
              <a:rPr lang="en-US" dirty="0"/>
              <a:t>	Standardization is determination of the molarity or normality of the solution.</a:t>
            </a:r>
          </a:p>
          <a:p>
            <a:endParaRPr lang="en-US" dirty="0"/>
          </a:p>
        </p:txBody>
      </p:sp>
    </p:spTree>
    <p:extLst>
      <p:ext uri="{BB962C8B-B14F-4D97-AF65-F5344CB8AC3E}">
        <p14:creationId xmlns:p14="http://schemas.microsoft.com/office/powerpoint/2010/main" val="421425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par>
                                <p:cTn id="8" presetID="21" presetClass="entr" presetSubtype="8"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wheel(8)">
                                      <p:cBhvr>
                                        <p:cTn id="10" dur="2000"/>
                                        <p:tgtEl>
                                          <p:spTgt spid="3">
                                            <p:bg/>
                                          </p:spTgt>
                                        </p:tgtEl>
                                      </p:cBhvr>
                                    </p:animEffect>
                                  </p:childTnLst>
                                </p:cTn>
                              </p:par>
                              <p:par>
                                <p:cTn id="11" presetID="21" presetClass="entr" presetSubtype="8"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heel(8)">
                                      <p:cBhvr>
                                        <p:cTn id="13" dur="2000"/>
                                        <p:tgtEl>
                                          <p:spTgt spid="3">
                                            <p:txEl>
                                              <p:pRg st="0" end="0"/>
                                            </p:txEl>
                                          </p:spTgt>
                                        </p:tgtEl>
                                      </p:cBhvr>
                                    </p:animEffect>
                                  </p:childTnLst>
                                </p:cTn>
                              </p:par>
                              <p:par>
                                <p:cTn id="14" presetID="21" presetClass="entr" presetSubtype="8"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heel(8)">
                                      <p:cBhvr>
                                        <p:cTn id="16" dur="2000"/>
                                        <p:tgtEl>
                                          <p:spTgt spid="3">
                                            <p:txEl>
                                              <p:pRg st="1" end="1"/>
                                            </p:txEl>
                                          </p:spTgt>
                                        </p:tgtEl>
                                      </p:cBhvr>
                                    </p:animEffect>
                                  </p:childTnLst>
                                </p:cTn>
                              </p:par>
                              <p:par>
                                <p:cTn id="17" presetID="21" presetClass="entr" presetSubtype="8"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heel(8)">
                                      <p:cBhvr>
                                        <p:cTn id="19" dur="2000"/>
                                        <p:tgtEl>
                                          <p:spTgt spid="3">
                                            <p:txEl>
                                              <p:pRg st="2" end="2"/>
                                            </p:txEl>
                                          </p:spTgt>
                                        </p:tgtEl>
                                      </p:cBhvr>
                                    </p:animEffect>
                                  </p:childTnLst>
                                </p:cTn>
                              </p:par>
                              <p:par>
                                <p:cTn id="20" presetID="21" presetClass="entr" presetSubtype="8"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8)">
                                      <p:cBhvr>
                                        <p:cTn id="22" dur="2000"/>
                                        <p:tgtEl>
                                          <p:spTgt spid="3">
                                            <p:txEl>
                                              <p:pRg st="3" end="3"/>
                                            </p:txEl>
                                          </p:spTgt>
                                        </p:tgtEl>
                                      </p:cBhvr>
                                    </p:animEffect>
                                  </p:childTnLst>
                                </p:cTn>
                              </p:par>
                              <p:par>
                                <p:cTn id="23" presetID="21" presetClass="entr" presetSubtype="8"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heel(8)">
                                      <p:cBhvr>
                                        <p:cTn id="25" dur="2000"/>
                                        <p:tgtEl>
                                          <p:spTgt spid="3">
                                            <p:txEl>
                                              <p:pRg st="4" end="4"/>
                                            </p:txEl>
                                          </p:spTgt>
                                        </p:tgtEl>
                                      </p:cBhvr>
                                    </p:animEffect>
                                  </p:childTnLst>
                                </p:cTn>
                              </p:par>
                              <p:par>
                                <p:cTn id="26" presetID="21" presetClass="entr" presetSubtype="8"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heel(8)">
                                      <p:cBhvr>
                                        <p:cTn id="28" dur="2000"/>
                                        <p:tgtEl>
                                          <p:spTgt spid="3">
                                            <p:txEl>
                                              <p:pRg st="5" end="5"/>
                                            </p:txEl>
                                          </p:spTgt>
                                        </p:tgtEl>
                                      </p:cBhvr>
                                    </p:animEffect>
                                  </p:childTnLst>
                                </p:cTn>
                              </p:par>
                              <p:par>
                                <p:cTn id="29" presetID="21" presetClass="entr" presetSubtype="8"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heel(8)">
                                      <p:cBhvr>
                                        <p:cTn id="31" dur="2000"/>
                                        <p:tgtEl>
                                          <p:spTgt spid="3">
                                            <p:txEl>
                                              <p:pRg st="6" end="6"/>
                                            </p:txEl>
                                          </p:spTgt>
                                        </p:tgtEl>
                                      </p:cBhvr>
                                    </p:animEffect>
                                  </p:childTnLst>
                                </p:cTn>
                              </p:par>
                              <p:par>
                                <p:cTn id="32" presetID="21" presetClass="entr" presetSubtype="8"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heel(8)">
                                      <p:cBhvr>
                                        <p:cTn id="34"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TotalTime>
  <Words>430</Words>
  <Application>Microsoft Office PowerPoint</Application>
  <PresentationFormat>On-screen Show (4:3)</PresentationFormat>
  <Paragraphs>97</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Dilution and Concentration</vt:lpstr>
      <vt:lpstr>PowerPoint Presentation</vt:lpstr>
      <vt:lpstr>Dilution Law</vt:lpstr>
      <vt:lpstr>PowerPoint Presentation</vt:lpstr>
      <vt:lpstr>PowerPoint Presentation</vt:lpstr>
      <vt:lpstr>Dilution of alcohol </vt:lpstr>
      <vt:lpstr>Problems </vt:lpstr>
      <vt:lpstr>Problems </vt:lpstr>
      <vt:lpstr>Reducing and Enlarging Formula</vt:lpstr>
      <vt:lpstr>PowerPoint Presentation</vt:lpstr>
      <vt:lpstr>Procedure(1): </vt:lpstr>
      <vt:lpstr>Calculation </vt:lpstr>
      <vt:lpstr>Home works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nora</dc:creator>
  <cp:lastModifiedBy>First Processor</cp:lastModifiedBy>
  <cp:revision>22</cp:revision>
  <dcterms:created xsi:type="dcterms:W3CDTF">2006-08-16T00:00:00Z</dcterms:created>
  <dcterms:modified xsi:type="dcterms:W3CDTF">2019-04-24T17:08:51Z</dcterms:modified>
</cp:coreProperties>
</file>