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7" r:id="rId6"/>
    <p:sldId id="270" r:id="rId7"/>
    <p:sldId id="262" r:id="rId8"/>
    <p:sldId id="269" r:id="rId9"/>
    <p:sldId id="258" r:id="rId10"/>
    <p:sldId id="271" r:id="rId11"/>
    <p:sldId id="259" r:id="rId12"/>
    <p:sldId id="289" r:id="rId13"/>
    <p:sldId id="272" r:id="rId14"/>
    <p:sldId id="274" r:id="rId15"/>
    <p:sldId id="276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287" r:id="rId24"/>
    <p:sldId id="284" r:id="rId25"/>
    <p:sldId id="290" r:id="rId26"/>
    <p:sldId id="285" r:id="rId27"/>
    <p:sldId id="286" r:id="rId28"/>
    <p:sldId id="260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1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A29D-88A3-42B3-888A-31D75A646BA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58F1-C3D7-4548-A2B4-5CFDCFA4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32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Clinical Presentations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Adults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with meningitis typically present with the classic triad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fever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neck stiffness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altered mental status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Other symptoms are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headache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photophobia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nausea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vomiting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rash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seizures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Infants often have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nonspecific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symptoms, e.g.,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irritability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crying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vomiting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seizures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or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altered sleeping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or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eating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patterns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Focal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signs such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 seizures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or a bulging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fontanelle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usually only occur at a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late stage.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Viral meningitis usually presents with acute onset of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lowgrade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fever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headache, photophobia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neck stiffness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Unless they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develop encephalitis, patients usually remain alert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oriented).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77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0" y="2093204"/>
            <a:ext cx="11385786" cy="38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1166" y="385590"/>
            <a:ext cx="616944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Physical Examinations </a:t>
            </a:r>
            <a:endParaRPr lang="en-US" sz="40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56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243069"/>
            <a:ext cx="10143080" cy="64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Diagnosis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4" y="2025570"/>
            <a:ext cx="10208870" cy="4514125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History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and physical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examination.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 Blood sample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3- Lumbar puncture: measure pressure, analyze WBC, protein and glucose.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4- polymerase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chain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reaction (PCR)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molecular amplification techniques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 detect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meningococci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pneumococci, Mycobacterium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tuberculosis and various viruses,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including herpes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simplex viruses and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enteroviruses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61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" y="2242645"/>
            <a:ext cx="12134879" cy="3436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6925" y="462708"/>
            <a:ext cx="5905041" cy="1074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CSF examination </a:t>
            </a:r>
            <a:endParaRPr lang="en-US" sz="4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91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074"/>
            <a:ext cx="10515600" cy="132556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Managemaent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3035"/>
            <a:ext cx="10515600" cy="45830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 goals are to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Ameliorate signs and symptoms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Eradicate infection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Prevent the development of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neurological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sequelae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such as seizures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deafness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coma,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death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7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27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Selection of antibacterial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antimicrobial therapy of meningitis requires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attainment of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adequate levels of bactericidal agents within the CSF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passage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antibiotics into CSF is dependent on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degree of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meningeal inflammation and integrity 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blood–brain barrier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created by capillary endothelial cells,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145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9097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Antimicrobials fall into three categories according 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their ability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 penetrate the CSF: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627"/>
            <a:ext cx="10515600" cy="3808336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Those that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penetrate even when the meninges are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 inflamed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for example 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chloramphenicol, </a:t>
            </a:r>
            <a:r>
              <a:rPr lang="en-US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metronidazole, isoniazid 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pyrazinamide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Those that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generally penetrate only when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meninges are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inflamed, and used in high doses, for example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most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β-lactam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antibiotics, the quinolones and rifampicin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Those that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penetrate poorly under all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circumstances, including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aminoglycosides, vancomycin </a:t>
            </a:r>
            <a:r>
              <a:rPr lang="en-US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erythromycin</a:t>
            </a:r>
            <a:r>
              <a:rPr lang="en-US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18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723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Recommended regimens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Empiric Treatment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Antimicrobial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therapy given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prior to the availability of microbiologic culture results</a:t>
            </a:r>
            <a:r>
              <a:rPr lang="en-US" b="1" baseline="30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selection of empiric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antibiotic based on the 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patient’s age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allergies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and any 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comorbidities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</a:p>
          <a:p>
            <a:pPr algn="just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Empiric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antibiotics should be started as soon as possible and continued for at least 48 hours to 72 hours or until the diagnosis of bacterial meningitis can be ruled out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397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09" y="750907"/>
            <a:ext cx="11666981" cy="610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509" y="104576"/>
            <a:ext cx="11558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41F1F"/>
                </a:solidFill>
                <a:latin typeface="Segoe Print" panose="02000600000000000000" pitchFamily="2" charset="0"/>
              </a:rPr>
              <a:t>For the purpose of </a:t>
            </a:r>
            <a:r>
              <a:rPr lang="en-US" b="1" dirty="0" smtClean="0">
                <a:solidFill>
                  <a:srgbClr val="241F1F"/>
                </a:solidFill>
                <a:latin typeface="Segoe Print" panose="02000600000000000000" pitchFamily="2" charset="0"/>
              </a:rPr>
              <a:t>selecting empiric </a:t>
            </a:r>
            <a:r>
              <a:rPr lang="en-US" b="1" dirty="0">
                <a:solidFill>
                  <a:srgbClr val="241F1F"/>
                </a:solidFill>
                <a:latin typeface="Segoe Print" panose="02000600000000000000" pitchFamily="2" charset="0"/>
              </a:rPr>
              <a:t>antimicrobial therapy, patients with acute </a:t>
            </a:r>
            <a:r>
              <a:rPr lang="en-US" b="1" dirty="0" smtClean="0">
                <a:solidFill>
                  <a:srgbClr val="241F1F"/>
                </a:solidFill>
                <a:latin typeface="Segoe Print" panose="02000600000000000000" pitchFamily="2" charset="0"/>
              </a:rPr>
              <a:t>bacterial meningitis </a:t>
            </a:r>
            <a:r>
              <a:rPr lang="en-US" b="1" dirty="0">
                <a:solidFill>
                  <a:srgbClr val="241F1F"/>
                </a:solidFill>
                <a:latin typeface="Segoe Print" panose="02000600000000000000" pitchFamily="2" charset="0"/>
              </a:rPr>
              <a:t>can be </a:t>
            </a:r>
            <a:r>
              <a:rPr lang="en-US" b="1" dirty="0" err="1">
                <a:solidFill>
                  <a:srgbClr val="241F1F"/>
                </a:solidFill>
                <a:latin typeface="Segoe Print" panose="02000600000000000000" pitchFamily="2" charset="0"/>
              </a:rPr>
              <a:t>categorised</a:t>
            </a:r>
            <a:r>
              <a:rPr lang="en-US" b="1" dirty="0">
                <a:solidFill>
                  <a:srgbClr val="241F1F"/>
                </a:solidFill>
                <a:latin typeface="Segoe Print" panose="02000600000000000000" pitchFamily="2" charset="0"/>
              </a:rPr>
              <a:t> into </a:t>
            </a:r>
            <a:r>
              <a:rPr lang="en-US" b="1" dirty="0" smtClean="0">
                <a:solidFill>
                  <a:srgbClr val="241F1F"/>
                </a:solidFill>
                <a:latin typeface="Segoe Print" panose="02000600000000000000" pitchFamily="2" charset="0"/>
              </a:rPr>
              <a:t>broad </a:t>
            </a:r>
            <a:r>
              <a:rPr lang="en-US" b="1" dirty="0">
                <a:solidFill>
                  <a:srgbClr val="241F1F"/>
                </a:solidFill>
                <a:latin typeface="Segoe Print" panose="02000600000000000000" pitchFamily="2" charset="0"/>
              </a:rPr>
              <a:t>groups:</a:t>
            </a:r>
            <a:endParaRPr lang="en-US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7" y="55890"/>
            <a:ext cx="7185247" cy="68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5" y="221581"/>
            <a:ext cx="11871144" cy="6396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48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5" y="182912"/>
            <a:ext cx="11330161" cy="6493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7" y="672029"/>
            <a:ext cx="11823852" cy="5255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3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Steroids as adjunctive therapy in bacterial meningitis.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1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Corticosteroids,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and in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particular dexamethasone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Regulate many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components of the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inflammatory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response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and also </a:t>
            </a:r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 CSF hydrostatic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pressure.</a:t>
            </a: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However, by reducing inflammation and restoring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blood–brain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barrier, they may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 CSF penetration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antibiotics.</a:t>
            </a: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use of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adjunctive dexamethasone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is now recommended for children and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adults with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community-acquired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bacterial meningitis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regardless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bacterial Aetiology</a:t>
            </a: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Should be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initiated before or with the first dose of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antibiotics 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continued for 4 days.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586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" y="129223"/>
            <a:ext cx="4186410" cy="66247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56" y="4397696"/>
            <a:ext cx="6832240" cy="23562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67759" y="1756455"/>
            <a:ext cx="6433850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Meningitis can spread </a:t>
            </a:r>
            <a:r>
              <a:rPr lang="en-US" sz="2800" dirty="0"/>
              <a:t>between family members and other close </a:t>
            </a:r>
            <a:r>
              <a:rPr lang="en-US" sz="2800" dirty="0" smtClean="0"/>
              <a:t>contacts;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Risky members should </a:t>
            </a:r>
            <a:r>
              <a:rPr lang="en-US" sz="2800" dirty="0"/>
              <a:t>receive chemoprophylaxis as soon as possible, preferably within 24 h.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5556" y="365126"/>
            <a:ext cx="6418243" cy="8357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Chemoprophylaxis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Vaccination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615"/>
            <a:ext cx="10515600" cy="3989348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Introduction into the routine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immunisation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schedule of against </a:t>
            </a:r>
          </a:p>
          <a:p>
            <a:pPr algn="just">
              <a:lnSpc>
                <a:spcPct val="150000"/>
              </a:lnSpc>
            </a:pP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H. </a:t>
            </a:r>
            <a:r>
              <a:rPr lang="en-US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influenzae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type b, </a:t>
            </a:r>
          </a:p>
          <a:p>
            <a:pPr algn="just">
              <a:lnSpc>
                <a:spcPct val="150000"/>
              </a:lnSpc>
            </a:pP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N. </a:t>
            </a:r>
            <a:r>
              <a:rPr lang="en-US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meningitidis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group C and </a:t>
            </a:r>
          </a:p>
          <a:p>
            <a:pPr algn="just">
              <a:lnSpc>
                <a:spcPct val="150000"/>
              </a:lnSpc>
            </a:pP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S. </a:t>
            </a:r>
            <a:r>
              <a:rPr lang="en-US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pneumoniae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serotypes has markedly reduced the incidence of meningitis due to these bacteria.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690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Cryptococcus </a:t>
            </a:r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Neoformans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834"/>
            <a:ext cx="10515600" cy="4535449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most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common form of fungal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meningitis.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a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major cause of morbidity and mortality in immunosuppressed patients.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Amphotericin </a:t>
            </a:r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is the drug of choice for treatment of acute 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C. </a:t>
            </a:r>
            <a:r>
              <a:rPr lang="en-US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neoformans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meningitis.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Amphotericin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combined with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flucytosine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is more effective than amphotericin alone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11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723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Viral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Encephalitis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470" y="1961001"/>
            <a:ext cx="10233752" cy="407784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most common viral pathogens are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enteroviruses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which cause approximately 85% of cases of viral CNS infections.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Most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cases of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enteroviral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meningitis or encephalitis are self-limiting with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supportive treatment.</a:t>
            </a:r>
          </a:p>
        </p:txBody>
      </p:sp>
    </p:spTree>
    <p:extLst>
      <p:ext uri="{BB962C8B-B14F-4D97-AF65-F5344CB8AC3E}">
        <p14:creationId xmlns:p14="http://schemas.microsoft.com/office/powerpoint/2010/main" val="1144784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35"/>
            <a:ext cx="12192000" cy="66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11" y="2338087"/>
            <a:ext cx="9573659" cy="208344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Segoe Print" panose="02000600000000000000" pitchFamily="2" charset="0"/>
              </a:rPr>
              <a:t>Thank U…</a:t>
            </a:r>
            <a:endParaRPr lang="en-US" sz="9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Meningis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617" y="0"/>
            <a:ext cx="1013360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4858" y="727113"/>
            <a:ext cx="317943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Meninges</a:t>
            </a:r>
            <a:endParaRPr lang="en-US" sz="4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51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25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Infective meningitis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9985"/>
            <a:ext cx="10515600" cy="42269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an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inflammation of the arachnoid and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pia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mater.</a:t>
            </a:r>
            <a:endParaRPr lang="en-US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Causes: either bacteria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, viruses, fungi or 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protozoa in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the CSF. </a:t>
            </a:r>
            <a:endParaRPr lang="en-US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Infective meningitis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is associated with significant mortality and risk 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serious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sequelae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in survivors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31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Pathogenesis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45499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Hematogenous</a:t>
            </a:r>
            <a:r>
              <a:rPr lang="en-US" sz="3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spread of organisms (the most </a:t>
            </a: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common        mechanism)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2-By 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contiguous</a:t>
            </a:r>
            <a:r>
              <a:rPr lang="en-US" sz="3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spread from a </a:t>
            </a:r>
            <a:r>
              <a:rPr lang="en-US" sz="3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parameningeal</a:t>
            </a: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focus (e.g., sinusitis or otitis media).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3-By </a:t>
            </a: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direct bacterial 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inoculation</a:t>
            </a:r>
            <a:r>
              <a:rPr lang="en-US" sz="3000" i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as occurs with head trauma or </a:t>
            </a: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neurosurgery.</a:t>
            </a:r>
            <a:endParaRPr lang="en-US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122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20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Transitions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case of 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Contiguous 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spread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bacterial meningitis are preceded by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nasopharyngeal colonization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of the host by the bacterial pathogen.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susceptible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individuals, the bacteria are transport across nasopharyngeal cells into the bloodstream leading to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bacteraeamia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with subsequent meningeal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invasion.</a:t>
            </a: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most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cases of 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neonatal meningitis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infection is acquired from the maternal genital tract around the time of delivery, but transmission between patients can also occur in hospitals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6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16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Aetiology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Meningitis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predominantly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 disease of </a:t>
            </a:r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children,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elderly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Two bacteria, </a:t>
            </a:r>
            <a:r>
              <a:rPr lang="en-US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meningitidis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b="1" i="1" dirty="0">
                <a:latin typeface="Andalus" panose="02020603050405020304" pitchFamily="18" charset="-78"/>
                <a:cs typeface="Andalus" panose="02020603050405020304" pitchFamily="18" charset="-78"/>
              </a:rPr>
              <a:t>S. </a:t>
            </a:r>
            <a:r>
              <a:rPr lang="en-US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pneumoniae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account for about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75%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cases.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pattern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of micro-organisms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causing meningitis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is related to the </a:t>
            </a:r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of the patient and the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presence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underlying disease.</a:t>
            </a:r>
          </a:p>
        </p:txBody>
      </p:sp>
    </p:spTree>
    <p:extLst>
      <p:ext uri="{BB962C8B-B14F-4D97-AF65-F5344CB8AC3E}">
        <p14:creationId xmlns:p14="http://schemas.microsoft.com/office/powerpoint/2010/main" val="278353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72101"/>
              </p:ext>
            </p:extLst>
          </p:nvPr>
        </p:nvGraphicFramePr>
        <p:xfrm>
          <a:off x="848299" y="198304"/>
          <a:ext cx="10598226" cy="64999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56912"/>
                <a:gridCol w="3620657"/>
                <a:gridCol w="3620657"/>
              </a:tblGrid>
              <a:tr h="339127">
                <a:tc gridSpan="3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TABLE 2. Bacterial Meningitis: Most Likely and Empirical Therapy by Age Group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64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Age Commonly Affected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Most Likely Organisms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Empirical Therapy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738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Newborn-1 month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Gram-negative enterics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Group B Streptococcus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Listeria monocytogenes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Ampicillin + cefotaxime or ceftriaxone or aminoglycoside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738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 month-4 yr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H. influenzea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N. meningitidis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S. pneumoniae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Cefotaxime or ceftriaxone + vancomycin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738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5-29 yr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N. meningitidis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S. pneumoniae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H. influenzae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Cefotaxime or ceftriaxone + vancomycin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825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30-60 yr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S. pneumoniae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N. meningitidis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Cefotaxime or ceftriaxone + vancomycin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738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&gt;60 yr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S. pneumoniae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Gram-negative enterics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L. monocytogenes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Ampicillin + cefotaxime or ceftriaxone  + vancomycin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7384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Escherichia coli,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Klebsiella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spp.,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Enterobacter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spp. common.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Vancomycin use should be based on local incidence of penicillin-resistant S.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pneumoniae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and until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cefotaxime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or ceftriaxone minimum inhibitory concentration results are available.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3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Image result for mening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53" y="1"/>
            <a:ext cx="8545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908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Aharoni</vt:lpstr>
      <vt:lpstr>Andalus</vt:lpstr>
      <vt:lpstr>Arial</vt:lpstr>
      <vt:lpstr>Calibri</vt:lpstr>
      <vt:lpstr>Calibri Light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Meningis </vt:lpstr>
      <vt:lpstr>Infective meningitis</vt:lpstr>
      <vt:lpstr>Pathogenesis</vt:lpstr>
      <vt:lpstr>Transitions</vt:lpstr>
      <vt:lpstr>Aetiology</vt:lpstr>
      <vt:lpstr>PowerPoint Presentation</vt:lpstr>
      <vt:lpstr>PowerPoint Presentation</vt:lpstr>
      <vt:lpstr>Clinical Presentations</vt:lpstr>
      <vt:lpstr>PowerPoint Presentation</vt:lpstr>
      <vt:lpstr>PowerPoint Presentation</vt:lpstr>
      <vt:lpstr>Diagnosis</vt:lpstr>
      <vt:lpstr>PowerPoint Presentation</vt:lpstr>
      <vt:lpstr>Managemaent </vt:lpstr>
      <vt:lpstr>Selection of antibacterial </vt:lpstr>
      <vt:lpstr>Antimicrobials fall into three categories according to their ability to penetrate the CSF:</vt:lpstr>
      <vt:lpstr>Recommended regimens</vt:lpstr>
      <vt:lpstr>PowerPoint Presentation</vt:lpstr>
      <vt:lpstr>PowerPoint Presentation</vt:lpstr>
      <vt:lpstr>PowerPoint Presentation</vt:lpstr>
      <vt:lpstr>PowerPoint Presentation</vt:lpstr>
      <vt:lpstr>Steroids as adjunctive therapy in bacterial meningitis. </vt:lpstr>
      <vt:lpstr>PowerPoint Presentation</vt:lpstr>
      <vt:lpstr>Vaccination</vt:lpstr>
      <vt:lpstr>Cryptococcus Neoformans</vt:lpstr>
      <vt:lpstr>Viral Encephalitis</vt:lpstr>
      <vt:lpstr>PowerPoint Presentation</vt:lpstr>
      <vt:lpstr>Thank 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meningitis</dc:title>
  <dc:creator>HP HADEEL</dc:creator>
  <cp:lastModifiedBy>HP HADEEL</cp:lastModifiedBy>
  <cp:revision>30</cp:revision>
  <dcterms:created xsi:type="dcterms:W3CDTF">2019-04-19T18:08:44Z</dcterms:created>
  <dcterms:modified xsi:type="dcterms:W3CDTF">2019-04-23T18:28:03Z</dcterms:modified>
</cp:coreProperties>
</file>