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83" r:id="rId2"/>
    <p:sldId id="257" r:id="rId3"/>
    <p:sldId id="259" r:id="rId4"/>
    <p:sldId id="284" r:id="rId5"/>
    <p:sldId id="262" r:id="rId6"/>
    <p:sldId id="263" r:id="rId7"/>
    <p:sldId id="265" r:id="rId8"/>
    <p:sldId id="266" r:id="rId9"/>
    <p:sldId id="267" r:id="rId10"/>
    <p:sldId id="268" r:id="rId11"/>
    <p:sldId id="269" r:id="rId12"/>
    <p:sldId id="296" r:id="rId13"/>
    <p:sldId id="286" r:id="rId14"/>
    <p:sldId id="294" r:id="rId15"/>
    <p:sldId id="288" r:id="rId16"/>
    <p:sldId id="289" r:id="rId17"/>
    <p:sldId id="290" r:id="rId18"/>
    <p:sldId id="291" r:id="rId19"/>
    <p:sldId id="292" r:id="rId20"/>
    <p:sldId id="298" r:id="rId21"/>
    <p:sldId id="299" r:id="rId22"/>
    <p:sldId id="300" r:id="rId23"/>
    <p:sldId id="271" r:id="rId24"/>
    <p:sldId id="272" r:id="rId25"/>
    <p:sldId id="301" r:id="rId26"/>
    <p:sldId id="273" r:id="rId27"/>
    <p:sldId id="29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20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1D8BD707-D9CF-40AE-B4C6-C98DA3205C09}" type="datetimeFigureOut">
              <a:rPr lang="en-US" smtClean="0"/>
              <a:pPr/>
              <a:t>4/22/2019</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B6F15528-21DE-4FAA-801E-634DDDAF4B2B}"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98534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6402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748024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58914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674451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076071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16703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183354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60939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1D8BD707-D9CF-40AE-B4C6-C98DA3205C09}" type="datetimeFigureOut">
              <a:rPr lang="en-US" smtClean="0"/>
              <a:pPr/>
              <a:t>4/22/2019</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75308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28333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6807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1258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08930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4485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380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18457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D8BD707-D9CF-40AE-B4C6-C98DA3205C09}" type="datetimeFigureOut">
              <a:rPr lang="en-US" smtClean="0"/>
              <a:pPr/>
              <a:t>4/22/2019</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24356359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133600"/>
            <a:ext cx="8077201" cy="1524000"/>
          </a:xfrm>
        </p:spPr>
        <p:txBody>
          <a:bodyPr/>
          <a:lstStyle/>
          <a:p>
            <a:r>
              <a:rPr lang="en-US" b="1" dirty="0" smtClean="0">
                <a:solidFill>
                  <a:srgbClr val="C00000"/>
                </a:solidFill>
                <a:effectLst>
                  <a:outerShdw blurRad="38100" dist="38100" dir="2700000" algn="tl">
                    <a:srgbClr val="000000">
                      <a:alpha val="43137"/>
                    </a:srgbClr>
                  </a:outerShdw>
                </a:effectLst>
              </a:rPr>
              <a:t>Antiviral chemotherapy</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2800" b="1" i="1" dirty="0" smtClean="0"/>
              <a:t>Asst. Prof. Dr. </a:t>
            </a:r>
            <a:r>
              <a:rPr lang="en-US" sz="2800" b="1" i="1" dirty="0" err="1" smtClean="0"/>
              <a:t>Dalya</a:t>
            </a:r>
            <a:r>
              <a:rPr lang="en-US" sz="2800" b="1" i="1" dirty="0" smtClean="0"/>
              <a:t> Basil</a:t>
            </a:r>
            <a:endParaRPr lang="en-US" sz="28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C00000"/>
                </a:solidFill>
                <a:effectLst>
                  <a:outerShdw blurRad="38100" dist="38100" dir="2700000" algn="tl">
                    <a:srgbClr val="000000">
                      <a:alpha val="43137"/>
                    </a:srgbClr>
                  </a:outerShdw>
                </a:effectLst>
              </a:rPr>
              <a:t/>
            </a:r>
            <a:br>
              <a:rPr lang="en-US" b="1" dirty="0" smtClean="0">
                <a:solidFill>
                  <a:srgbClr val="C00000"/>
                </a:solidFill>
                <a:effectLst>
                  <a:outerShdw blurRad="38100" dist="38100" dir="2700000" algn="tl">
                    <a:srgbClr val="000000">
                      <a:alpha val="43137"/>
                    </a:srgbClr>
                  </a:outerShdw>
                </a:effectLst>
              </a:rPr>
            </a:br>
            <a:r>
              <a:rPr lang="en-US" b="1" dirty="0" smtClean="0">
                <a:solidFill>
                  <a:srgbClr val="C00000"/>
                </a:solidFill>
                <a:effectLst>
                  <a:outerShdw blurRad="38100" dist="38100" dir="2700000" algn="tl">
                    <a:srgbClr val="000000">
                      <a:alpha val="43137"/>
                    </a:srgbClr>
                  </a:outerShdw>
                </a:effectLst>
              </a:rPr>
              <a:t>Protease Inhibitors</a:t>
            </a:r>
            <a:br>
              <a:rPr lang="en-US" b="1" dirty="0" smtClean="0">
                <a:solidFill>
                  <a:srgbClr val="C00000"/>
                </a:solidFill>
                <a:effectLst>
                  <a:outerShdw blurRad="38100" dist="38100" dir="2700000" algn="tl">
                    <a:srgbClr val="000000">
                      <a:alpha val="43137"/>
                    </a:srgbClr>
                  </a:outerShdw>
                </a:effectLst>
              </a:rPr>
            </a:br>
            <a:endParaRPr lang="en-US"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1066800"/>
            <a:ext cx="7704667" cy="4933016"/>
          </a:xfrm>
        </p:spPr>
        <p:txBody>
          <a:bodyPr/>
          <a:lstStyle/>
          <a:p>
            <a:pPr algn="just" rtl="0"/>
            <a:r>
              <a:rPr lang="en-US" dirty="0" smtClean="0"/>
              <a:t>Such drugs inhibit the viral protease that is required at the late stage of the </a:t>
            </a:r>
            <a:r>
              <a:rPr lang="en-US" dirty="0" err="1" smtClean="0"/>
              <a:t>replicative</a:t>
            </a:r>
            <a:r>
              <a:rPr lang="en-US" dirty="0" smtClean="0"/>
              <a:t> cycle to cleave the viral </a:t>
            </a:r>
            <a:r>
              <a:rPr lang="en-US" i="1" dirty="0" smtClean="0"/>
              <a:t>gag</a:t>
            </a:r>
            <a:r>
              <a:rPr lang="en-US" dirty="0" smtClean="0"/>
              <a:t> and </a:t>
            </a:r>
            <a:r>
              <a:rPr lang="en-US" i="1" dirty="0" smtClean="0"/>
              <a:t>gag-</a:t>
            </a:r>
            <a:r>
              <a:rPr lang="en-US" i="1" dirty="0" err="1" smtClean="0"/>
              <a:t>pol</a:t>
            </a:r>
            <a:r>
              <a:rPr lang="en-US" dirty="0" smtClean="0"/>
              <a:t> polypeptide precursors to form the mature </a:t>
            </a:r>
            <a:r>
              <a:rPr lang="en-US" dirty="0" err="1" smtClean="0"/>
              <a:t>virion</a:t>
            </a:r>
            <a:r>
              <a:rPr lang="en-US" dirty="0" smtClean="0"/>
              <a:t> core and activate the reverse transcriptase that will be used in the next round of infection. Inhibition of the protease yields noninfectious virus particles.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C00000"/>
                </a:solidFill>
                <a:effectLst>
                  <a:outerShdw blurRad="38100" dist="38100" dir="2700000" algn="tl">
                    <a:srgbClr val="000000">
                      <a:alpha val="43137"/>
                    </a:srgbClr>
                  </a:outerShdw>
                </a:effectLst>
              </a:rPr>
              <a:t/>
            </a:r>
            <a:br>
              <a:rPr lang="en-US" b="1" dirty="0" smtClean="0">
                <a:solidFill>
                  <a:srgbClr val="C00000"/>
                </a:solidFill>
                <a:effectLst>
                  <a:outerShdw blurRad="38100" dist="38100" dir="2700000" algn="tl">
                    <a:srgbClr val="000000">
                      <a:alpha val="43137"/>
                    </a:srgbClr>
                  </a:outerShdw>
                </a:effectLst>
              </a:rPr>
            </a:br>
            <a:r>
              <a:rPr lang="en-US" b="1" dirty="0" smtClean="0">
                <a:solidFill>
                  <a:srgbClr val="C00000"/>
                </a:solidFill>
                <a:effectLst>
                  <a:outerShdw blurRad="38100" dist="38100" dir="2700000" algn="tl">
                    <a:srgbClr val="000000">
                      <a:alpha val="43137"/>
                    </a:srgbClr>
                  </a:outerShdw>
                </a:effectLst>
              </a:rPr>
              <a:t>Fusion Inhibitor</a:t>
            </a:r>
            <a:br>
              <a:rPr lang="en-US" b="1" dirty="0" smtClean="0">
                <a:solidFill>
                  <a:srgbClr val="C00000"/>
                </a:solidFill>
                <a:effectLst>
                  <a:outerShdw blurRad="38100" dist="38100" dir="2700000" algn="tl">
                    <a:srgbClr val="000000">
                      <a:alpha val="43137"/>
                    </a:srgbClr>
                  </a:outerShdw>
                </a:effectLst>
              </a:rPr>
            </a:br>
            <a:endParaRPr lang="en-US"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609600"/>
            <a:ext cx="7704667" cy="5390216"/>
          </a:xfrm>
        </p:spPr>
        <p:txBody>
          <a:bodyPr>
            <a:normAutofit/>
          </a:bodyPr>
          <a:lstStyle/>
          <a:p>
            <a:pPr algn="just" rtl="0"/>
            <a:r>
              <a:rPr lang="en-US" dirty="0" err="1" smtClean="0"/>
              <a:t>Fuzeon</a:t>
            </a:r>
            <a:r>
              <a:rPr lang="en-US" dirty="0" smtClean="0"/>
              <a:t> is a large peptide that blocks the virus and cellular membrane fusion step involved in entry of HIV-1 into cells.</a:t>
            </a:r>
          </a:p>
          <a:p>
            <a:pPr algn="just" rtl="0">
              <a:buNone/>
            </a:pPr>
            <a:endParaRPr lang="en-US" dirty="0" smtClean="0"/>
          </a:p>
          <a:p>
            <a:pPr algn="just" rtl="0">
              <a:buNone/>
            </a:pPr>
            <a:endParaRPr lang="en-US" dirty="0" smtClean="0"/>
          </a:p>
          <a:p>
            <a:pPr algn="just" rtl="0">
              <a:buNone/>
            </a:pPr>
            <a:endParaRPr lang="en-US" dirty="0"/>
          </a:p>
        </p:txBody>
      </p:sp>
      <p:pic>
        <p:nvPicPr>
          <p:cNvPr id="4" name="Picture 5" descr="C:\Users\hp-Progress\Desktop\fuzeon.jpg"/>
          <p:cNvPicPr>
            <a:picLocks noChangeAspect="1" noChangeArrowheads="1"/>
          </p:cNvPicPr>
          <p:nvPr/>
        </p:nvPicPr>
        <p:blipFill>
          <a:blip r:embed="rId2"/>
          <a:srcRect/>
          <a:stretch>
            <a:fillRect/>
          </a:stretch>
        </p:blipFill>
        <p:spPr bwMode="auto">
          <a:xfrm>
            <a:off x="1371600" y="3638550"/>
            <a:ext cx="3276600" cy="2457450"/>
          </a:xfrm>
          <a:prstGeom prst="rect">
            <a:avLst/>
          </a:prstGeom>
          <a:noFill/>
        </p:spPr>
      </p:pic>
      <p:pic>
        <p:nvPicPr>
          <p:cNvPr id="6146" name="Picture 2" descr="C:\Users\hp-Progress\Desktop\fuzeon 2.jpg"/>
          <p:cNvPicPr>
            <a:picLocks noChangeAspect="1" noChangeArrowheads="1"/>
          </p:cNvPicPr>
          <p:nvPr/>
        </p:nvPicPr>
        <p:blipFill>
          <a:blip r:embed="rId3"/>
          <a:srcRect/>
          <a:stretch>
            <a:fillRect/>
          </a:stretch>
        </p:blipFill>
        <p:spPr bwMode="auto">
          <a:xfrm>
            <a:off x="5762822" y="2971800"/>
            <a:ext cx="2542978" cy="3581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990600"/>
            <a:ext cx="7704667" cy="3429001"/>
          </a:xfrm>
        </p:spPr>
        <p:txBody>
          <a:bodyPr/>
          <a:lstStyle/>
          <a:p>
            <a:pPr algn="ctr"/>
            <a:r>
              <a:rPr lang="en-US" b="1" dirty="0" smtClean="0">
                <a:solidFill>
                  <a:srgbClr val="C00000"/>
                </a:solidFill>
                <a:effectLst>
                  <a:outerShdw blurRad="38100" dist="38100" dir="2700000" algn="tl">
                    <a:srgbClr val="000000">
                      <a:alpha val="43137"/>
                    </a:srgbClr>
                  </a:outerShdw>
                </a:effectLst>
              </a:rPr>
              <a:t>Other Types of Antiviral Agents</a:t>
            </a:r>
            <a:endParaRPr lang="en-US"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1828800"/>
            <a:ext cx="7704667" cy="4171015"/>
          </a:xfrm>
        </p:spPr>
        <p:txBody>
          <a:bodyPr>
            <a:normAutofit lnSpcReduction="10000"/>
          </a:bodyPr>
          <a:lstStyle/>
          <a:p>
            <a:pPr algn="just" rtl="0"/>
            <a:r>
              <a:rPr lang="en-US" b="1" dirty="0" smtClean="0"/>
              <a:t>Other Types of Antiviral Agents</a:t>
            </a:r>
            <a:r>
              <a:rPr lang="en-US" dirty="0" smtClean="0"/>
              <a:t> have been shown to possess some antiviral activity under certain conditions.</a:t>
            </a:r>
          </a:p>
          <a:p>
            <a:pPr algn="just" rtl="0"/>
            <a:r>
              <a:rPr lang="en-US" b="1" dirty="0" smtClean="0">
                <a:solidFill>
                  <a:srgbClr val="0070C0"/>
                </a:solidFill>
              </a:rPr>
              <a:t>1. </a:t>
            </a:r>
            <a:r>
              <a:rPr lang="en-US" b="1" dirty="0" err="1" smtClean="0">
                <a:solidFill>
                  <a:srgbClr val="0070C0"/>
                </a:solidFill>
              </a:rPr>
              <a:t>Amantadine</a:t>
            </a:r>
            <a:r>
              <a:rPr lang="en-US" b="1" dirty="0" smtClean="0">
                <a:solidFill>
                  <a:srgbClr val="0070C0"/>
                </a:solidFill>
              </a:rPr>
              <a:t> &amp; </a:t>
            </a:r>
            <a:r>
              <a:rPr lang="en-US" b="1" dirty="0" err="1" smtClean="0">
                <a:solidFill>
                  <a:srgbClr val="0070C0"/>
                </a:solidFill>
              </a:rPr>
              <a:t>rimantadine</a:t>
            </a:r>
            <a:r>
              <a:rPr lang="en-US" b="1" dirty="0" smtClean="0">
                <a:solidFill>
                  <a:srgbClr val="0070C0"/>
                </a:solidFill>
              </a:rPr>
              <a:t>: </a:t>
            </a:r>
            <a:r>
              <a:rPr lang="en-US" dirty="0" smtClean="0"/>
              <a:t>These synthetic amines specifically inhibit influenza A viruses by blocking viral </a:t>
            </a:r>
            <a:r>
              <a:rPr lang="en-US" dirty="0" err="1" smtClean="0"/>
              <a:t>uncoating</a:t>
            </a:r>
            <a:r>
              <a:rPr lang="en-US" dirty="0" smtClean="0"/>
              <a:t>. They must be administered prophylactically to have a significant protective effect.</a:t>
            </a:r>
          </a:p>
          <a:p>
            <a:pPr algn="just" rtl="0"/>
            <a:r>
              <a:rPr lang="en-US" b="1" dirty="0">
                <a:solidFill>
                  <a:srgbClr val="0070C0"/>
                </a:solidFill>
              </a:rPr>
              <a:t>2. </a:t>
            </a:r>
            <a:r>
              <a:rPr lang="en-US" b="1" dirty="0" err="1">
                <a:solidFill>
                  <a:srgbClr val="0070C0"/>
                </a:solidFill>
              </a:rPr>
              <a:t>Methisazone</a:t>
            </a:r>
            <a:r>
              <a:rPr lang="en-US" b="1" dirty="0">
                <a:solidFill>
                  <a:srgbClr val="0070C0"/>
                </a:solidFill>
              </a:rPr>
              <a:t>: </a:t>
            </a:r>
            <a:r>
              <a:rPr lang="en-US" dirty="0" err="1"/>
              <a:t>Methisazone</a:t>
            </a:r>
            <a:r>
              <a:rPr lang="en-US" dirty="0"/>
              <a:t> is of historical interest as an inhibitor of poxviruses. It was the first antiviral agent to be described and contributed to eradicate smallpox. It blocked a late stage in viral replication, resulting in the formation of immature, noninfectious virus particles.</a:t>
            </a:r>
          </a:p>
          <a:p>
            <a:pPr algn="just" rtl="0">
              <a:buNone/>
            </a:pPr>
            <a:endParaRPr lang="en-US" dirty="0"/>
          </a:p>
          <a:p>
            <a:pPr algn="just" rtl="0"/>
            <a:endParaRPr lang="en-US" dirty="0" smtClean="0"/>
          </a:p>
          <a:p>
            <a:pPr algn="just" rtl="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effectLst>
                  <a:outerShdw blurRad="38100" dist="38100" dir="2700000" algn="tl">
                    <a:srgbClr val="000000">
                      <a:alpha val="43137"/>
                    </a:srgbClr>
                  </a:outerShdw>
                </a:effectLst>
              </a:rPr>
              <a:t>Mechanisms of Specific Antiviral Drugs</a:t>
            </a:r>
            <a:endParaRPr lang="en-US" sz="36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1752600"/>
            <a:ext cx="7704667" cy="4247216"/>
          </a:xfrm>
        </p:spPr>
        <p:txBody>
          <a:bodyPr>
            <a:normAutofit/>
          </a:bodyPr>
          <a:lstStyle/>
          <a:p>
            <a:pPr algn="just" rtl="0"/>
            <a:r>
              <a:rPr lang="en-US" sz="2800" dirty="0" smtClean="0"/>
              <a:t>In principle, any stage of viral infection can be targeted for inhibition. There are potential advantages to targeting very early or late stages such as attachment, entry, and release, because inhibitors of these steps do not have to enter cells to exert activity.</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solidFill>
                  <a:srgbClr val="C00000"/>
                </a:solidFill>
                <a:effectLst>
                  <a:outerShdw blurRad="38100" dist="38100" dir="2700000" algn="tl">
                    <a:srgbClr val="000000">
                      <a:alpha val="43137"/>
                    </a:srgbClr>
                  </a:outerShdw>
                </a:effectLst>
              </a:rPr>
              <a:t>Mechanisms of Specific Antiviral Drugs</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rtl="0"/>
            <a:r>
              <a:rPr lang="en-US" sz="2800" dirty="0" smtClean="0"/>
              <a:t>Stages such as genome replication, assembly, and maturation often require specific viral enzymes, which, are attractive drug targets. </a:t>
            </a:r>
          </a:p>
          <a:p>
            <a:pPr algn="just" rtl="0"/>
            <a:r>
              <a:rPr lang="en-US" sz="2800" dirty="0" smtClean="0"/>
              <a:t>Indeed, most antiviral drugs currently available inhibit genome replication. Nevertheless, there is an antiviral drug for nearly every stage of viral infection.</a:t>
            </a:r>
          </a:p>
          <a:p>
            <a:pPr algn="just" rtl="0"/>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C00000"/>
                </a:solidFill>
                <a:effectLst>
                  <a:outerShdw blurRad="38100" dist="38100" dir="2700000" algn="tl">
                    <a:srgbClr val="000000">
                      <a:alpha val="43137"/>
                    </a:srgbClr>
                  </a:outerShdw>
                </a:effectLst>
              </a:rPr>
              <a:t/>
            </a:r>
            <a:br>
              <a:rPr lang="en-US" sz="3600" b="1" dirty="0" smtClean="0">
                <a:solidFill>
                  <a:srgbClr val="C00000"/>
                </a:solidFill>
                <a:effectLst>
                  <a:outerShdw blurRad="38100" dist="38100" dir="2700000" algn="tl">
                    <a:srgbClr val="000000">
                      <a:alpha val="43137"/>
                    </a:srgbClr>
                  </a:outerShdw>
                </a:effectLst>
              </a:rPr>
            </a:br>
            <a:r>
              <a:rPr lang="en-US" sz="3600" b="1" dirty="0" smtClean="0">
                <a:solidFill>
                  <a:srgbClr val="C00000"/>
                </a:solidFill>
                <a:effectLst>
                  <a:outerShdw blurRad="38100" dist="38100" dir="2700000" algn="tl">
                    <a:srgbClr val="000000">
                      <a:alpha val="43137"/>
                    </a:srgbClr>
                  </a:outerShdw>
                </a:effectLst>
              </a:rPr>
              <a:t>Inhibition of Viral Attachment and Entry</a:t>
            </a:r>
            <a:br>
              <a:rPr lang="en-US" sz="3600" b="1" dirty="0" smtClean="0">
                <a:solidFill>
                  <a:srgbClr val="C00000"/>
                </a:solidFill>
                <a:effectLst>
                  <a:outerShdw blurRad="38100" dist="38100" dir="2700000" algn="tl">
                    <a:srgbClr val="000000">
                      <a:alpha val="43137"/>
                    </a:srgbClr>
                  </a:outerShdw>
                </a:effectLst>
              </a:rPr>
            </a:b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1905000"/>
            <a:ext cx="7704667" cy="4094816"/>
          </a:xfrm>
        </p:spPr>
        <p:txBody>
          <a:bodyPr/>
          <a:lstStyle/>
          <a:p>
            <a:pPr algn="just" rtl="0"/>
            <a:r>
              <a:rPr lang="en-US" dirty="0" smtClean="0"/>
              <a:t>Inhibition of attachment and entry prevents all subsequent steps in virus infection and permits the </a:t>
            </a:r>
            <a:r>
              <a:rPr lang="en-US" dirty="0" err="1" smtClean="0"/>
              <a:t>virion</a:t>
            </a:r>
            <a:r>
              <a:rPr lang="en-US" dirty="0" smtClean="0"/>
              <a:t> to be cleared by immune and other mechanisms. Two general approaches have been used for drugs that inhibit attachment and entry. The first of these approaches has been to discover drugs that bind to the </a:t>
            </a:r>
            <a:r>
              <a:rPr lang="en-US" dirty="0" err="1" smtClean="0"/>
              <a:t>virion</a:t>
            </a:r>
            <a:r>
              <a:rPr lang="en-US" dirty="0" smtClean="0"/>
              <a:t> and block these events. </a:t>
            </a:r>
            <a:r>
              <a:rPr lang="en-US" dirty="0" err="1" smtClean="0"/>
              <a:t>Enfuvirtide</a:t>
            </a:r>
            <a:r>
              <a:rPr lang="en-US" dirty="0" smtClean="0"/>
              <a:t> (T-20) was the first drug approved for clinical use that acts this way.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solidFill>
                  <a:srgbClr val="C00000"/>
                </a:solidFill>
                <a:effectLst>
                  <a:outerShdw blurRad="38100" dist="38100" dir="2700000" algn="tl">
                    <a:srgbClr val="000000">
                      <a:alpha val="43137"/>
                    </a:srgbClr>
                  </a:outerShdw>
                </a:effectLst>
              </a:rPr>
              <a:t/>
            </a:r>
            <a:br>
              <a:rPr lang="en-US" sz="3600" b="1" dirty="0" smtClean="0">
                <a:solidFill>
                  <a:srgbClr val="C00000"/>
                </a:solidFill>
                <a:effectLst>
                  <a:outerShdw blurRad="38100" dist="38100" dir="2700000" algn="tl">
                    <a:srgbClr val="000000">
                      <a:alpha val="43137"/>
                    </a:srgbClr>
                  </a:outerShdw>
                </a:effectLst>
              </a:rPr>
            </a:br>
            <a:r>
              <a:rPr lang="en-US" sz="3600" b="1" dirty="0" smtClean="0">
                <a:solidFill>
                  <a:srgbClr val="C00000"/>
                </a:solidFill>
                <a:effectLst>
                  <a:outerShdw blurRad="38100" dist="38100" dir="2700000" algn="tl">
                    <a:srgbClr val="000000">
                      <a:alpha val="43137"/>
                    </a:srgbClr>
                  </a:outerShdw>
                </a:effectLst>
              </a:rPr>
              <a:t>Inhibition of Viral Attachment and Entry</a:t>
            </a:r>
            <a:br>
              <a:rPr lang="en-US" sz="3600" b="1" dirty="0" smtClean="0">
                <a:solidFill>
                  <a:srgbClr val="C00000"/>
                </a:solidFill>
                <a:effectLst>
                  <a:outerShdw blurRad="38100" dist="38100" dir="2700000" algn="tl">
                    <a:srgbClr val="000000">
                      <a:alpha val="43137"/>
                    </a:srgbClr>
                  </a:outerShdw>
                </a:effectLst>
              </a:rPr>
            </a:br>
            <a:endParaRPr lang="en-US" sz="36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lgn="just" rtl="0"/>
            <a:r>
              <a:rPr lang="en-US" dirty="0" smtClean="0"/>
              <a:t>This agent was discovered by a rational, directed approach that examined the ability of peptides to inhibit HIV infection in cell culture. The peptide that was most potent (T-20) is similar to a segment of gp41, the HIV protein that mediates membrane fusion.</a:t>
            </a:r>
          </a:p>
          <a:p>
            <a:pPr algn="just" rtl="0"/>
            <a:r>
              <a:rPr lang="en-US" dirty="0" smtClean="0"/>
              <a:t>A relatively new approach to inhibitors of attachment and entry has been to target cell surface receptors that mediate these events. Examples of this approach are anti-HIV drugs that inhibit binding to the CCR5 </a:t>
            </a:r>
            <a:r>
              <a:rPr lang="en-US" dirty="0" err="1" smtClean="0"/>
              <a:t>coreceptor</a:t>
            </a:r>
            <a:r>
              <a:rPr lang="en-US" dirty="0" smtClean="0"/>
              <a:t>, which is used by the most commonly transmitted HIV-1 strains (R5 tropic).</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52400"/>
            <a:ext cx="7704667" cy="2590801"/>
          </a:xfrm>
        </p:spPr>
        <p:txBody>
          <a:bodyPr>
            <a:normAutofit/>
          </a:bodyPr>
          <a:lstStyle/>
          <a:p>
            <a:pPr algn="ctr"/>
            <a:r>
              <a:rPr lang="en-US" sz="4000" b="1" dirty="0" smtClean="0">
                <a:solidFill>
                  <a:srgbClr val="C00000"/>
                </a:solidFill>
                <a:effectLst>
                  <a:outerShdw blurRad="38100" dist="38100" dir="2700000" algn="tl">
                    <a:srgbClr val="000000">
                      <a:alpha val="43137"/>
                    </a:srgbClr>
                  </a:outerShdw>
                </a:effectLst>
              </a:rPr>
              <a:t>Inhibition of Viral </a:t>
            </a:r>
            <a:r>
              <a:rPr lang="en-US" sz="4000" b="1" dirty="0" err="1" smtClean="0">
                <a:solidFill>
                  <a:srgbClr val="C00000"/>
                </a:solidFill>
                <a:effectLst>
                  <a:outerShdw blurRad="38100" dist="38100" dir="2700000" algn="tl">
                    <a:srgbClr val="000000">
                      <a:alpha val="43137"/>
                    </a:srgbClr>
                  </a:outerShdw>
                </a:effectLst>
              </a:rPr>
              <a:t>Uncoating</a:t>
            </a:r>
            <a:endParaRPr lang="en-US" sz="40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2133600"/>
            <a:ext cx="7704667" cy="3866216"/>
          </a:xfrm>
        </p:spPr>
        <p:txBody>
          <a:bodyPr>
            <a:noAutofit/>
          </a:bodyPr>
          <a:lstStyle/>
          <a:p>
            <a:pPr algn="just" rtl="0"/>
            <a:r>
              <a:rPr lang="en-US" dirty="0" smtClean="0"/>
              <a:t>The </a:t>
            </a:r>
            <a:r>
              <a:rPr lang="en-US" dirty="0" err="1" smtClean="0"/>
              <a:t>adamantane</a:t>
            </a:r>
            <a:r>
              <a:rPr lang="en-US" dirty="0" smtClean="0"/>
              <a:t> derivatives, </a:t>
            </a:r>
            <a:r>
              <a:rPr lang="en-US" dirty="0" err="1" smtClean="0"/>
              <a:t>amantadine</a:t>
            </a:r>
            <a:r>
              <a:rPr lang="en-US" dirty="0" smtClean="0"/>
              <a:t> and </a:t>
            </a:r>
            <a:r>
              <a:rPr lang="en-US" dirty="0" err="1" smtClean="0"/>
              <a:t>rimantadine</a:t>
            </a:r>
            <a:r>
              <a:rPr lang="en-US" dirty="0" smtClean="0"/>
              <a:t>, are active exclusively against influenza A virus. In most influenza A strains, these drugs inhibit virus </a:t>
            </a:r>
            <a:r>
              <a:rPr lang="en-US" dirty="0" err="1" smtClean="0"/>
              <a:t>uncoating</a:t>
            </a:r>
            <a:r>
              <a:rPr lang="en-US" dirty="0" smtClean="0"/>
              <a:t>.</a:t>
            </a:r>
          </a:p>
          <a:p>
            <a:pPr algn="just" rtl="0"/>
            <a:r>
              <a:rPr lang="en-US" dirty="0" smtClean="0"/>
              <a:t>Influenza A virus attaches to surface </a:t>
            </a:r>
            <a:r>
              <a:rPr lang="en-US" dirty="0" err="1" smtClean="0"/>
              <a:t>glycoproteins</a:t>
            </a:r>
            <a:r>
              <a:rPr lang="en-US" dirty="0" smtClean="0"/>
              <a:t>, and bound to its receptor, then inter by </a:t>
            </a:r>
            <a:r>
              <a:rPr lang="en-US" dirty="0" err="1" smtClean="0"/>
              <a:t>endosome</a:t>
            </a:r>
            <a:r>
              <a:rPr lang="en-US" dirty="0" smtClean="0"/>
              <a:t>.</a:t>
            </a:r>
          </a:p>
          <a:p>
            <a:pPr algn="just" rtl="0"/>
            <a:r>
              <a:rPr lang="en-US" dirty="0" smtClean="0"/>
              <a:t> As part of its normal function, the </a:t>
            </a:r>
            <a:r>
              <a:rPr lang="en-US" dirty="0" err="1" smtClean="0"/>
              <a:t>endosome</a:t>
            </a:r>
            <a:r>
              <a:rPr lang="en-US" dirty="0" smtClean="0"/>
              <a:t> becomes acidified. During influenza virus entry, this reduction in pH causes a conformational change in the </a:t>
            </a:r>
            <a:r>
              <a:rPr lang="en-US" dirty="0" err="1" smtClean="0"/>
              <a:t>virion</a:t>
            </a:r>
            <a:r>
              <a:rPr lang="en-US" dirty="0" smtClean="0"/>
              <a:t> </a:t>
            </a:r>
            <a:r>
              <a:rPr lang="en-US" dirty="0" err="1" smtClean="0"/>
              <a:t>hemagglutinin</a:t>
            </a:r>
            <a:r>
              <a:rPr lang="en-US" dirty="0" smtClean="0"/>
              <a:t> protein and fusion of the </a:t>
            </a:r>
            <a:r>
              <a:rPr lang="en-US" dirty="0" err="1" smtClean="0"/>
              <a:t>virion</a:t>
            </a:r>
            <a:r>
              <a:rPr lang="en-US" dirty="0" smtClean="0"/>
              <a:t> envelope and the </a:t>
            </a:r>
            <a:r>
              <a:rPr lang="en-US" dirty="0" err="1" smtClean="0"/>
              <a:t>endosomal</a:t>
            </a:r>
            <a:r>
              <a:rPr lang="en-US" dirty="0" smtClean="0"/>
              <a:t> membrane. By itself, this action would release viral </a:t>
            </a:r>
            <a:r>
              <a:rPr lang="en-US" dirty="0" err="1" smtClean="0"/>
              <a:t>ribonucleoprotein</a:t>
            </a:r>
            <a:r>
              <a:rPr lang="en-US" dirty="0" smtClean="0"/>
              <a:t> into the cytoplasm.</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effectLst>
                  <a:outerShdw blurRad="38100" dist="38100" dir="2700000" algn="tl">
                    <a:srgbClr val="000000">
                      <a:alpha val="43137"/>
                    </a:srgbClr>
                  </a:outerShdw>
                </a:effectLst>
              </a:rPr>
              <a:t>Inhibition of Viral </a:t>
            </a:r>
            <a:r>
              <a:rPr lang="en-US" b="1" dirty="0" err="1" smtClean="0">
                <a:solidFill>
                  <a:srgbClr val="C00000"/>
                </a:solidFill>
                <a:effectLst>
                  <a:outerShdw blurRad="38100" dist="38100" dir="2700000" algn="tl">
                    <a:srgbClr val="000000">
                      <a:alpha val="43137"/>
                    </a:srgbClr>
                  </a:outerShdw>
                </a:effectLst>
              </a:rPr>
              <a:t>Uncoating</a:t>
            </a:r>
            <a:endParaRPr lang="en-US"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1981200"/>
            <a:ext cx="7704667" cy="4343400"/>
          </a:xfrm>
        </p:spPr>
        <p:txBody>
          <a:bodyPr>
            <a:normAutofit lnSpcReduction="10000"/>
          </a:bodyPr>
          <a:lstStyle/>
          <a:p>
            <a:pPr algn="just" rtl="0"/>
            <a:r>
              <a:rPr lang="en-US" dirty="0" smtClean="0"/>
              <a:t>In the presence of </a:t>
            </a:r>
            <a:r>
              <a:rPr lang="en-US" dirty="0" err="1" smtClean="0"/>
              <a:t>amantadine</a:t>
            </a:r>
            <a:r>
              <a:rPr lang="en-US" dirty="0" smtClean="0"/>
              <a:t> or </a:t>
            </a:r>
            <a:r>
              <a:rPr lang="en-US" dirty="0" err="1" smtClean="0"/>
              <a:t>rimantadine</a:t>
            </a:r>
            <a:r>
              <a:rPr lang="en-US" dirty="0" smtClean="0"/>
              <a:t>, however, the matrix protein, M</a:t>
            </a:r>
            <a:r>
              <a:rPr lang="en-US" baseline="-25000" dirty="0" smtClean="0"/>
              <a:t>1</a:t>
            </a:r>
            <a:r>
              <a:rPr lang="en-US" dirty="0" smtClean="0"/>
              <a:t>, does not dissociate from the </a:t>
            </a:r>
            <a:r>
              <a:rPr lang="en-US" dirty="0" err="1" smtClean="0"/>
              <a:t>ribonucleoprotein</a:t>
            </a:r>
            <a:r>
              <a:rPr lang="en-US" dirty="0" smtClean="0"/>
              <a:t>, which remains in the cytoplasm instead of entering the nucleus.</a:t>
            </a:r>
          </a:p>
          <a:p>
            <a:pPr algn="just" rtl="0"/>
            <a:r>
              <a:rPr lang="en-US" dirty="0" smtClean="0"/>
              <a:t> Low pH can promote the dissociation of M</a:t>
            </a:r>
            <a:r>
              <a:rPr lang="en-US" baseline="-25000" dirty="0" smtClean="0"/>
              <a:t>1</a:t>
            </a:r>
            <a:r>
              <a:rPr lang="en-US" dirty="0" smtClean="0"/>
              <a:t>, and allow nuclear entry of the </a:t>
            </a:r>
            <a:r>
              <a:rPr lang="en-US" dirty="0" err="1" smtClean="0"/>
              <a:t>ribonucleoprotein</a:t>
            </a:r>
            <a:r>
              <a:rPr lang="en-US" dirty="0" smtClean="0"/>
              <a:t>. Thus, it is thought that M</a:t>
            </a:r>
            <a:r>
              <a:rPr lang="en-US" baseline="-25000" dirty="0" smtClean="0"/>
              <a:t>2</a:t>
            </a:r>
            <a:r>
              <a:rPr lang="en-US" dirty="0" smtClean="0"/>
              <a:t> in the </a:t>
            </a:r>
            <a:r>
              <a:rPr lang="en-US" dirty="0" err="1" smtClean="0"/>
              <a:t>virion</a:t>
            </a:r>
            <a:r>
              <a:rPr lang="en-US" dirty="0" smtClean="0"/>
              <a:t> envelope functions to let H</a:t>
            </a:r>
            <a:r>
              <a:rPr lang="en-US" baseline="30000" dirty="0" smtClean="0"/>
              <a:t>+</a:t>
            </a:r>
            <a:r>
              <a:rPr lang="en-US" dirty="0" smtClean="0"/>
              <a:t> ions from the acidified </a:t>
            </a:r>
            <a:r>
              <a:rPr lang="en-US" dirty="0" err="1" smtClean="0"/>
              <a:t>endosome</a:t>
            </a:r>
            <a:r>
              <a:rPr lang="en-US" dirty="0" smtClean="0"/>
              <a:t> enter the </a:t>
            </a:r>
            <a:r>
              <a:rPr lang="en-US" dirty="0" err="1" smtClean="0"/>
              <a:t>virion</a:t>
            </a:r>
            <a:r>
              <a:rPr lang="en-US" dirty="0" smtClean="0"/>
              <a:t>, and dissociate M</a:t>
            </a:r>
            <a:r>
              <a:rPr lang="en-US" baseline="-25000" dirty="0" smtClean="0"/>
              <a:t>1</a:t>
            </a:r>
            <a:r>
              <a:rPr lang="en-US" dirty="0" smtClean="0"/>
              <a:t> from the </a:t>
            </a:r>
            <a:r>
              <a:rPr lang="en-US" dirty="0" err="1" smtClean="0"/>
              <a:t>ribonucleoprotein</a:t>
            </a:r>
            <a:r>
              <a:rPr lang="en-US" dirty="0" smtClean="0"/>
              <a:t>.</a:t>
            </a:r>
          </a:p>
          <a:p>
            <a:pPr algn="just" rtl="0"/>
            <a:r>
              <a:rPr lang="en-US" dirty="0" smtClean="0"/>
              <a:t> </a:t>
            </a:r>
            <a:r>
              <a:rPr lang="en-US" dirty="0" err="1" smtClean="0"/>
              <a:t>Amantadine</a:t>
            </a:r>
            <a:r>
              <a:rPr lang="en-US" dirty="0" smtClean="0"/>
              <a:t> and </a:t>
            </a:r>
            <a:r>
              <a:rPr lang="en-US" dirty="0" err="1" smtClean="0"/>
              <a:t>rimantadine</a:t>
            </a:r>
            <a:r>
              <a:rPr lang="en-US" dirty="0" smtClean="0"/>
              <a:t> would block the entry of H</a:t>
            </a:r>
            <a:r>
              <a:rPr lang="en-US" baseline="30000" dirty="0" smtClean="0"/>
              <a:t>+</a:t>
            </a:r>
            <a:r>
              <a:rPr lang="en-US" dirty="0" smtClean="0"/>
              <a:t> ions, thereby preventing this </a:t>
            </a:r>
            <a:r>
              <a:rPr lang="en-US" dirty="0" err="1" smtClean="0"/>
              <a:t>uncoating</a:t>
            </a:r>
            <a:r>
              <a:rPr lang="en-US" dirty="0" smtClean="0"/>
              <a:t> event.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304800"/>
            <a:ext cx="7704667" cy="2743201"/>
          </a:xfrm>
        </p:spPr>
        <p:txBody>
          <a:bodyPr>
            <a:normAutofit/>
          </a:bodyPr>
          <a:lstStyle/>
          <a:p>
            <a:r>
              <a:rPr lang="en-US" sz="3600" b="1" dirty="0" smtClean="0">
                <a:solidFill>
                  <a:srgbClr val="C00000"/>
                </a:solidFill>
                <a:effectLst>
                  <a:outerShdw blurRad="38100" dist="38100" dir="2700000" algn="tl">
                    <a:srgbClr val="000000">
                      <a:alpha val="43137"/>
                    </a:srgbClr>
                  </a:outerShdw>
                </a:effectLst>
              </a:rPr>
              <a:t>Inhibition of Viral Genome Replication</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2057400"/>
            <a:ext cx="7704667" cy="3942416"/>
          </a:xfrm>
        </p:spPr>
        <p:txBody>
          <a:bodyPr>
            <a:noAutofit/>
          </a:bodyPr>
          <a:lstStyle/>
          <a:p>
            <a:pPr algn="just" rtl="0"/>
            <a:r>
              <a:rPr lang="en-US" dirty="0" smtClean="0"/>
              <a:t>Most antiviral drugs inhibit viral genome replication, and nearly all of these inhibit a DNA polymerase include certain human </a:t>
            </a:r>
            <a:r>
              <a:rPr lang="en-US" dirty="0" err="1" smtClean="0"/>
              <a:t>herpesviruses</a:t>
            </a:r>
            <a:r>
              <a:rPr lang="en-US" dirty="0" smtClean="0"/>
              <a:t>, the retrovirus HIV, and the </a:t>
            </a:r>
            <a:r>
              <a:rPr lang="en-US" dirty="0" err="1" smtClean="0"/>
              <a:t>hepadnavirus</a:t>
            </a:r>
            <a:r>
              <a:rPr lang="en-US" dirty="0" smtClean="0"/>
              <a:t> HBV. Most of these drugs are nucleoside analogues.</a:t>
            </a:r>
          </a:p>
          <a:p>
            <a:pPr algn="just" rtl="0"/>
            <a:r>
              <a:rPr lang="en-US" dirty="0"/>
              <a:t>All nucleoside analogues must be activated by phosphorylation, usually to the triphosphate form, to exert their effect. Phosphorylated nucleoside analogues inhibit polymerases by competing with the natural </a:t>
            </a:r>
            <a:r>
              <a:rPr lang="en-US" dirty="0" err="1"/>
              <a:t>dNTP</a:t>
            </a:r>
            <a:r>
              <a:rPr lang="en-US" dirty="0"/>
              <a:t> substrate; they are usually also incorporated into the growing DNA chain, where they often terminate elongation.</a:t>
            </a:r>
          </a:p>
          <a:p>
            <a:pPr algn="just" rtl="0"/>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smtClean="0">
                <a:solidFill>
                  <a:srgbClr val="C00000"/>
                </a:solidFill>
                <a:effectLst>
                  <a:outerShdw blurRad="38100" dist="38100" dir="2700000" algn="tl">
                    <a:srgbClr val="000000">
                      <a:alpha val="43137"/>
                    </a:srgbClr>
                  </a:outerShdw>
                </a:effectLst>
              </a:rPr>
              <a:t>Antiviral Chemotherapy </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C00000"/>
                </a:solidFill>
                <a:effectLst>
                  <a:outerShdw blurRad="38100" dist="38100" dir="2700000" algn="tl">
                    <a:srgbClr val="000000">
                      <a:alpha val="43137"/>
                    </a:srgbClr>
                  </a:outerShdw>
                </a:effectLst>
              </a:rPr>
              <a:t>(Prevention and Treatment of Viral Infection)</a:t>
            </a:r>
            <a:br>
              <a:rPr lang="en-US" sz="3200" b="1" dirty="0" smtClean="0">
                <a:solidFill>
                  <a:srgbClr val="C00000"/>
                </a:solidFill>
                <a:effectLst>
                  <a:outerShdw blurRad="38100" dist="38100" dir="2700000" algn="tl">
                    <a:srgbClr val="000000">
                      <a:alpha val="43137"/>
                    </a:srgbClr>
                  </a:outerShdw>
                </a:effectLst>
              </a:rPr>
            </a:br>
            <a:endParaRPr lang="en-US" sz="32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2057400"/>
            <a:ext cx="8009467" cy="3942416"/>
          </a:xfrm>
        </p:spPr>
        <p:txBody>
          <a:bodyPr>
            <a:normAutofit fontScale="92500"/>
          </a:bodyPr>
          <a:lstStyle/>
          <a:p>
            <a:pPr algn="just" rtl="0">
              <a:buNone/>
            </a:pPr>
            <a:r>
              <a:rPr lang="en-US" sz="2800" dirty="0" smtClean="0"/>
              <a:t>           Viruses are a leading cause of disease and death worldwide. Although public health measures and vaccines are the most effective ways to control many viral infections, preventive measures have not succeeded for numerous viral diseases. For some of these diseases, antiviral drugs have been developed.</a:t>
            </a:r>
          </a:p>
          <a:p>
            <a:pPr algn="just" rtl="0">
              <a:buNone/>
            </a:pPr>
            <a:endParaRPr lang="en-US" sz="800" dirty="0" smtClean="0"/>
          </a:p>
          <a:p>
            <a:pPr algn="just" rtl="0">
              <a:buNone/>
            </a:pPr>
            <a:endParaRPr lang="en-US" sz="2400" dirty="0" smtClean="0"/>
          </a:p>
          <a:p>
            <a:pPr algn="just" rtl="0">
              <a:buNone/>
            </a:pPr>
            <a:r>
              <a:rPr lang="en-US" sz="2400" dirty="0" smtClean="0"/>
              <a:t> </a:t>
            </a:r>
          </a:p>
          <a:p>
            <a:pPr algn="just" rtl="0">
              <a:buNone/>
            </a:pPr>
            <a:endParaRPr lang="en-US" sz="2400" dirty="0"/>
          </a:p>
        </p:txBody>
      </p:sp>
      <p:pic>
        <p:nvPicPr>
          <p:cNvPr id="6" name="Picture 2" descr="C:\Users\hp-Progress\Desktop\3.jpg"/>
          <p:cNvPicPr>
            <a:picLocks noChangeAspect="1" noChangeArrowheads="1"/>
          </p:cNvPicPr>
          <p:nvPr/>
        </p:nvPicPr>
        <p:blipFill>
          <a:blip r:embed="rId2"/>
          <a:srcRect/>
          <a:stretch>
            <a:fillRect/>
          </a:stretch>
        </p:blipFill>
        <p:spPr bwMode="auto">
          <a:xfrm>
            <a:off x="5859463" y="4699115"/>
            <a:ext cx="2903537" cy="1930285"/>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C00000"/>
                </a:solidFill>
                <a:effectLst>
                  <a:outerShdw blurRad="38100" dist="38100" dir="2700000" algn="tl">
                    <a:srgbClr val="000000">
                      <a:alpha val="43137"/>
                    </a:srgbClr>
                  </a:outerShdw>
                </a:effectLst>
              </a:rPr>
              <a:t>Inhibition of Viral Genome Replication</a:t>
            </a:r>
            <a:endParaRPr lang="en-US" sz="36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algn="just" rtl="0"/>
            <a:r>
              <a:rPr lang="en-US" dirty="0" smtClean="0"/>
              <a:t>Selectivity, therefore, depends on how much more efficiently viral enzymes </a:t>
            </a:r>
            <a:r>
              <a:rPr lang="en-US" dirty="0" err="1" smtClean="0"/>
              <a:t>phosphorylate</a:t>
            </a:r>
            <a:r>
              <a:rPr lang="en-US" dirty="0" smtClean="0"/>
              <a:t> the drug than do cellular enzymes, as well as how much more potently and effectively viral genome replication is inhibited than are cellular functions.</a:t>
            </a:r>
          </a:p>
          <a:p>
            <a:pPr algn="just" rtl="0"/>
            <a:r>
              <a:rPr lang="en-US" dirty="0" smtClean="0"/>
              <a:t>The two main categories of nucleoside analogs are </a:t>
            </a:r>
            <a:r>
              <a:rPr lang="en-US" dirty="0" err="1" smtClean="0"/>
              <a:t>antiherpesvirus</a:t>
            </a:r>
            <a:r>
              <a:rPr lang="en-US" dirty="0" smtClean="0"/>
              <a:t> agents (e.g. Acyclovir &amp;</a:t>
            </a:r>
            <a:r>
              <a:rPr lang="en-US" dirty="0" err="1" smtClean="0"/>
              <a:t>Ganciclovir</a:t>
            </a:r>
            <a:r>
              <a:rPr lang="en-US" dirty="0" smtClean="0"/>
              <a:t>)and anti-HIV agents. Three of these agents (</a:t>
            </a:r>
            <a:r>
              <a:rPr lang="en-US" dirty="0" err="1" smtClean="0"/>
              <a:t>adefovir</a:t>
            </a:r>
            <a:r>
              <a:rPr lang="en-US" dirty="0" smtClean="0"/>
              <a:t>, </a:t>
            </a:r>
            <a:r>
              <a:rPr lang="en-US" dirty="0" err="1" smtClean="0"/>
              <a:t>lamivudine</a:t>
            </a:r>
            <a:r>
              <a:rPr lang="en-US" dirty="0" smtClean="0"/>
              <a:t>, and </a:t>
            </a:r>
            <a:r>
              <a:rPr lang="en-US" dirty="0" err="1" smtClean="0"/>
              <a:t>entecavir</a:t>
            </a:r>
            <a:r>
              <a:rPr lang="en-US" dirty="0" smtClean="0"/>
              <a:t>) are approved for use against HBV. Another nucleoside analog, </a:t>
            </a:r>
            <a:r>
              <a:rPr lang="en-US" dirty="0" err="1" smtClean="0"/>
              <a:t>ribavirin</a:t>
            </a:r>
            <a:r>
              <a:rPr lang="en-US" dirty="0" smtClean="0"/>
              <a:t>, is used clinically against HCV and respiratory </a:t>
            </a:r>
            <a:r>
              <a:rPr lang="en-US" dirty="0" err="1" smtClean="0"/>
              <a:t>syncytial</a:t>
            </a:r>
            <a:r>
              <a:rPr lang="en-US" dirty="0" smtClean="0"/>
              <a:t> virus.</a:t>
            </a:r>
          </a:p>
          <a:p>
            <a:pPr algn="just" rtl="0"/>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28599"/>
            <a:ext cx="7704667" cy="2133600"/>
          </a:xfrm>
        </p:spPr>
        <p:txBody>
          <a:bodyPr>
            <a:normAutofit/>
          </a:bodyPr>
          <a:lstStyle/>
          <a:p>
            <a:r>
              <a:rPr lang="en-US" sz="3600" b="1" dirty="0" smtClean="0">
                <a:solidFill>
                  <a:srgbClr val="C00000"/>
                </a:solidFill>
                <a:effectLst>
                  <a:outerShdw blurRad="38100" dist="38100" dir="2700000" algn="tl">
                    <a:srgbClr val="000000">
                      <a:alpha val="43137"/>
                    </a:srgbClr>
                  </a:outerShdw>
                </a:effectLst>
              </a:rPr>
              <a:t>Inhibition of Viral Assembly and Maturation</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2438401"/>
            <a:ext cx="7704667" cy="3561415"/>
          </a:xfrm>
        </p:spPr>
        <p:txBody>
          <a:bodyPr>
            <a:noAutofit/>
          </a:bodyPr>
          <a:lstStyle/>
          <a:p>
            <a:pPr algn="just" rtl="0"/>
            <a:r>
              <a:rPr lang="en-US" dirty="0" smtClean="0"/>
              <a:t>Protease Inhibitors</a:t>
            </a:r>
          </a:p>
          <a:p>
            <a:pPr algn="just" rtl="0"/>
            <a:r>
              <a:rPr lang="en-US" dirty="0" smtClean="0"/>
              <a:t>Virus assembly and subsequent events to form an infectious </a:t>
            </a:r>
            <a:r>
              <a:rPr lang="en-US" dirty="0" err="1" smtClean="0"/>
              <a:t>virion</a:t>
            </a:r>
            <a:r>
              <a:rPr lang="en-US" dirty="0" smtClean="0"/>
              <a:t> are attractive targets for drug discovery because they are unique to virus biology. For many viruses, including HIV, assembly of proteins and nucleic acid into particles is not sufficient to produce an infectious </a:t>
            </a:r>
            <a:r>
              <a:rPr lang="en-US" dirty="0" err="1" smtClean="0"/>
              <a:t>virion</a:t>
            </a:r>
            <a:r>
              <a:rPr lang="en-US" dirty="0" smtClean="0"/>
              <a:t>. </a:t>
            </a:r>
          </a:p>
          <a:p>
            <a:pPr algn="just" rtl="0"/>
            <a:r>
              <a:rPr lang="en-US" dirty="0" smtClean="0"/>
              <a:t>For such viruses, an additional step, maturation, is required. In most cases, these viruses encode proteases that are essential for maturation. The approved antiviral drugs that target HIV protease (</a:t>
            </a:r>
            <a:r>
              <a:rPr lang="en-US" dirty="0" err="1" smtClean="0"/>
              <a:t>saquinavir</a:t>
            </a:r>
            <a:r>
              <a:rPr lang="en-US" dirty="0" smtClean="0"/>
              <a:t>, ritonavir, </a:t>
            </a:r>
            <a:r>
              <a:rPr lang="en-US" dirty="0" err="1" smtClean="0"/>
              <a:t>amprenavir</a:t>
            </a:r>
            <a:r>
              <a:rPr lang="en-US" dirty="0" smtClean="0"/>
              <a:t>, </a:t>
            </a:r>
            <a:r>
              <a:rPr lang="en-US" dirty="0" err="1" smtClean="0"/>
              <a:t>indinavir</a:t>
            </a:r>
            <a:r>
              <a:rPr lang="en-US" dirty="0" smtClean="0"/>
              <a:t>, </a:t>
            </a:r>
            <a:r>
              <a:rPr lang="en-US" dirty="0" err="1" smtClean="0"/>
              <a:t>nelfinavir</a:t>
            </a:r>
            <a:r>
              <a:rPr lang="en-US" dirty="0" smtClean="0"/>
              <a:t>, </a:t>
            </a:r>
            <a:r>
              <a:rPr lang="en-US" dirty="0" err="1" smtClean="0"/>
              <a:t>lopinavir</a:t>
            </a:r>
            <a:r>
              <a:rPr lang="en-US" dirty="0" smtClean="0"/>
              <a:t>, and </a:t>
            </a:r>
            <a:r>
              <a:rPr lang="en-US" dirty="0" err="1" smtClean="0"/>
              <a:t>tipranavir</a:t>
            </a:r>
            <a:r>
              <a:rPr lang="en-US" dirty="0" smtClean="0"/>
              <a:t>.</a:t>
            </a:r>
          </a:p>
          <a:p>
            <a:pPr algn="just" rtl="0"/>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219200"/>
            <a:ext cx="7704667" cy="3657601"/>
          </a:xfrm>
        </p:spPr>
        <p:txBody>
          <a:bodyPr>
            <a:normAutofit/>
          </a:bodyPr>
          <a:lstStyle/>
          <a:p>
            <a:pPr algn="ctr"/>
            <a:r>
              <a:rPr lang="en-US" sz="4000" b="1" dirty="0" smtClean="0">
                <a:solidFill>
                  <a:srgbClr val="C00000"/>
                </a:solidFill>
                <a:effectLst>
                  <a:outerShdw blurRad="38100" dist="38100" dir="2700000" algn="tl">
                    <a:srgbClr val="000000">
                      <a:alpha val="43137"/>
                    </a:srgbClr>
                  </a:outerShdw>
                </a:effectLst>
              </a:rPr>
              <a:t>Inhibition of Viral Release</a:t>
            </a:r>
            <a:endParaRPr lang="en-US" sz="40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914400"/>
            <a:ext cx="7704667" cy="6914216"/>
          </a:xfrm>
        </p:spPr>
        <p:txBody>
          <a:bodyPr/>
          <a:lstStyle/>
          <a:p>
            <a:pPr algn="l" rtl="0"/>
            <a:r>
              <a:rPr lang="en-US" dirty="0" smtClean="0"/>
              <a:t>Anti-influenza Virus Neuraminidase Inhibitors</a:t>
            </a:r>
          </a:p>
          <a:p>
            <a:pPr algn="l" rtl="0"/>
            <a:r>
              <a:rPr lang="en-US" dirty="0" smtClean="0"/>
              <a:t>Inhibitors of influenza neuraminidases block viral release of influenza A and B. </a:t>
            </a:r>
          </a:p>
          <a:p>
            <a:pPr algn="l" rtl="0"/>
            <a:endParaRPr lang="en-US" dirty="0"/>
          </a:p>
        </p:txBody>
      </p:sp>
      <p:pic>
        <p:nvPicPr>
          <p:cNvPr id="4" name="Picture 2" descr="C:\Users\hp-Progress\Desktop\mechanism.png"/>
          <p:cNvPicPr>
            <a:picLocks noChangeAspect="1" noChangeArrowheads="1"/>
          </p:cNvPicPr>
          <p:nvPr/>
        </p:nvPicPr>
        <p:blipFill>
          <a:blip r:embed="rId2"/>
          <a:srcRect/>
          <a:stretch>
            <a:fillRect/>
          </a:stretch>
        </p:blipFill>
        <p:spPr bwMode="auto">
          <a:xfrm>
            <a:off x="3993510" y="2895600"/>
            <a:ext cx="5222282" cy="38862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smtClean="0">
                <a:solidFill>
                  <a:srgbClr val="C00000"/>
                </a:solidFill>
                <a:effectLst>
                  <a:outerShdw blurRad="38100" dist="38100" dir="2700000" algn="tl">
                    <a:srgbClr val="000000">
                      <a:alpha val="43137"/>
                    </a:srgbClr>
                  </a:outerShdw>
                </a:effectLst>
              </a:rPr>
              <a:t>Interferons</a:t>
            </a:r>
            <a:endParaRPr lang="en-US"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1828800"/>
            <a:ext cx="7704667" cy="4171016"/>
          </a:xfrm>
        </p:spPr>
        <p:txBody>
          <a:bodyPr/>
          <a:lstStyle/>
          <a:p>
            <a:pPr algn="just" rtl="0"/>
            <a:r>
              <a:rPr lang="en-US" dirty="0" smtClean="0"/>
              <a:t>IFNs are host-coded proteins that are members of the large cytokine family and which inhibit viral replication. They are produced very quickly (within hours) in response to viral infection or other inducers and are one of the body's first responders in the defense against viral infection. IFN was the first cytokine to be recognized.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effectLst>
                  <a:outerShdw blurRad="38100" dist="38100" dir="2700000" algn="tl">
                    <a:srgbClr val="000000">
                      <a:alpha val="43137"/>
                    </a:srgbClr>
                  </a:outerShdw>
                </a:effectLst>
              </a:rPr>
              <a:t> Properties of IFNs</a:t>
            </a:r>
            <a:endParaRPr lang="en-US"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just" rtl="0"/>
            <a:r>
              <a:rPr lang="en-US" dirty="0" smtClean="0"/>
              <a:t>There are multiple species of IFNs that fall into three general groups, designated IFN-</a:t>
            </a:r>
            <a:r>
              <a:rPr lang="el-GR" dirty="0" smtClean="0">
                <a:latin typeface="Times New Roman"/>
                <a:cs typeface="Times New Roman"/>
              </a:rPr>
              <a:t>α</a:t>
            </a:r>
            <a:r>
              <a:rPr lang="en-US" dirty="0" smtClean="0"/>
              <a:t>, IFN-</a:t>
            </a:r>
            <a:r>
              <a:rPr lang="el-GR" dirty="0" smtClean="0">
                <a:latin typeface="Lucida Sans Unicode"/>
                <a:cs typeface="Lucida Sans Unicode"/>
              </a:rPr>
              <a:t>β</a:t>
            </a:r>
            <a:r>
              <a:rPr lang="en-US" dirty="0" smtClean="0"/>
              <a:t>, and IFN-</a:t>
            </a:r>
            <a:r>
              <a:rPr lang="en-US" dirty="0" smtClean="0">
                <a:latin typeface="Lucida Sans Unicode"/>
                <a:cs typeface="Lucida Sans Unicode"/>
              </a:rPr>
              <a:t>ɤ</a:t>
            </a:r>
            <a:r>
              <a:rPr lang="en-US" dirty="0" smtClean="0"/>
              <a:t>. Both IFN-</a:t>
            </a:r>
            <a:r>
              <a:rPr lang="el-GR" dirty="0" smtClean="0">
                <a:latin typeface="Times New Roman"/>
                <a:cs typeface="Times New Roman"/>
              </a:rPr>
              <a:t>α</a:t>
            </a:r>
            <a:r>
              <a:rPr lang="en-US" dirty="0" smtClean="0"/>
              <a:t> and IFN-</a:t>
            </a:r>
            <a:r>
              <a:rPr lang="el-GR" dirty="0" smtClean="0">
                <a:latin typeface="Lucida Sans Unicode"/>
                <a:cs typeface="Lucida Sans Unicode"/>
              </a:rPr>
              <a:t>β</a:t>
            </a:r>
            <a:r>
              <a:rPr lang="en-US" dirty="0" smtClean="0"/>
              <a:t> are considered type I or viral IFNs, whereas IFN-</a:t>
            </a:r>
            <a:r>
              <a:rPr lang="en-US" dirty="0" smtClean="0">
                <a:latin typeface="Lucida Sans Unicode"/>
                <a:cs typeface="Lucida Sans Unicode"/>
              </a:rPr>
              <a:t>ɤ</a:t>
            </a:r>
            <a:r>
              <a:rPr lang="en-US" dirty="0" smtClean="0"/>
              <a:t>  is type II or immune IFN. The IFN-</a:t>
            </a:r>
            <a:r>
              <a:rPr lang="el-GR" dirty="0" smtClean="0">
                <a:latin typeface="Times New Roman"/>
                <a:cs typeface="Times New Roman"/>
              </a:rPr>
              <a:t>α</a:t>
            </a:r>
            <a:r>
              <a:rPr lang="en-US" dirty="0" smtClean="0"/>
              <a:t> family is large, being coded by at least 20 genes in the human genome; the IFN-</a:t>
            </a:r>
            <a:r>
              <a:rPr lang="el-GR" dirty="0" smtClean="0">
                <a:latin typeface="Lucida Sans Unicode"/>
                <a:cs typeface="Lucida Sans Unicode"/>
              </a:rPr>
              <a:t>β</a:t>
            </a:r>
            <a:r>
              <a:rPr lang="en-US" dirty="0" smtClean="0"/>
              <a:t> and IFN-</a:t>
            </a:r>
            <a:r>
              <a:rPr lang="en-US" dirty="0" smtClean="0">
                <a:latin typeface="Lucida Sans Unicode"/>
                <a:cs typeface="Lucida Sans Unicode"/>
              </a:rPr>
              <a:t>ɤ</a:t>
            </a:r>
            <a:r>
              <a:rPr lang="en-US" dirty="0" smtClean="0"/>
              <a:t> families are coded by one gene each. </a:t>
            </a:r>
          </a:p>
          <a:p>
            <a:pPr algn="just" rtl="0">
              <a:buNone/>
            </a:pPr>
            <a:endParaRPr lang="en-US" dirty="0" smtClean="0"/>
          </a:p>
          <a:p>
            <a:pPr algn="just" rtl="0"/>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effectLst>
                  <a:outerShdw blurRad="38100" dist="38100" dir="2700000" algn="tl">
                    <a:srgbClr val="000000">
                      <a:alpha val="43137"/>
                    </a:srgbClr>
                  </a:outerShdw>
                </a:effectLst>
              </a:rPr>
              <a:t> Properties of IFNs</a:t>
            </a:r>
            <a:endParaRPr lang="en-US"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1905000"/>
            <a:ext cx="7704667" cy="4094816"/>
          </a:xfrm>
        </p:spPr>
        <p:txBody>
          <a:bodyPr/>
          <a:lstStyle/>
          <a:p>
            <a:pPr algn="just" rtl="0"/>
            <a:r>
              <a:rPr lang="en-US" dirty="0" smtClean="0"/>
              <a:t>IFN does not protect the virus-infected cell that produces it, and IFN itself is not the antiviral agent. Rather, IFN moves to other cells where it induces an antiviral state by prompting the synthesis of other proteins that actually inhibit viral replication. IFN molecules bind to specific cell surface receptors on target cells. IFN-</a:t>
            </a:r>
            <a:r>
              <a:rPr lang="el-GR" dirty="0" smtClean="0">
                <a:latin typeface="Times New Roman"/>
                <a:cs typeface="Times New Roman"/>
              </a:rPr>
              <a:t>α</a:t>
            </a:r>
            <a:r>
              <a:rPr lang="en-US" dirty="0" smtClean="0"/>
              <a:t> and IFN-</a:t>
            </a:r>
            <a:r>
              <a:rPr lang="el-GR" dirty="0" smtClean="0">
                <a:latin typeface="Lucida Sans Unicode"/>
                <a:cs typeface="Lucida Sans Unicode"/>
              </a:rPr>
              <a:t>β </a:t>
            </a:r>
            <a:r>
              <a:rPr lang="en-US" dirty="0" smtClean="0"/>
              <a:t>have the same receptor, whereas IFN-</a:t>
            </a:r>
            <a:r>
              <a:rPr lang="en-US" dirty="0" smtClean="0">
                <a:latin typeface="Lucida Sans Unicode"/>
                <a:cs typeface="Lucida Sans Unicode"/>
              </a:rPr>
              <a:t>ɤ</a:t>
            </a:r>
            <a:r>
              <a:rPr lang="en-US" dirty="0" smtClean="0"/>
              <a:t> recognizes a different receptor. </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effectLst>
                  <a:outerShdw blurRad="38100" dist="38100" dir="2700000" algn="tl">
                    <a:srgbClr val="000000">
                      <a:alpha val="43137"/>
                    </a:srgbClr>
                  </a:outerShdw>
                </a:effectLst>
              </a:rPr>
              <a:t> Synthesis of IFNs</a:t>
            </a:r>
            <a:endParaRPr lang="en-US"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1981200"/>
            <a:ext cx="7704667" cy="4018616"/>
          </a:xfrm>
        </p:spPr>
        <p:txBody>
          <a:bodyPr>
            <a:normAutofit/>
          </a:bodyPr>
          <a:lstStyle/>
          <a:p>
            <a:pPr algn="just" rtl="0"/>
            <a:r>
              <a:rPr lang="en-US" dirty="0" smtClean="0"/>
              <a:t>IFNs are produced by all vertebrate species. Normal cells do not generally synthesize IFN until they are induced to do so. Infection with viruses is a potent insult leading to induction; RNA viruses are stronger inducers of IFN than DNA viruses. </a:t>
            </a:r>
          </a:p>
          <a:p>
            <a:pPr algn="just" rtl="0"/>
            <a:r>
              <a:rPr lang="en-US" dirty="0" smtClean="0"/>
              <a:t>IFN-</a:t>
            </a:r>
            <a:r>
              <a:rPr lang="el-GR" dirty="0" smtClean="0">
                <a:latin typeface="Times New Roman"/>
                <a:cs typeface="Times New Roman"/>
              </a:rPr>
              <a:t>α</a:t>
            </a:r>
            <a:r>
              <a:rPr lang="en-US" dirty="0" smtClean="0"/>
              <a:t> and IFN-</a:t>
            </a:r>
            <a:r>
              <a:rPr lang="el-GR" dirty="0" smtClean="0">
                <a:latin typeface="Lucida Sans Unicode"/>
                <a:cs typeface="Lucida Sans Unicode"/>
              </a:rPr>
              <a:t>β</a:t>
            </a:r>
            <a:r>
              <a:rPr lang="en-US" dirty="0" smtClean="0"/>
              <a:t> are synthesized by many cell types, but IFN-</a:t>
            </a:r>
            <a:r>
              <a:rPr lang="en-US" dirty="0" smtClean="0">
                <a:latin typeface="Lucida Sans Unicode"/>
                <a:cs typeface="Lucida Sans Unicode"/>
              </a:rPr>
              <a:t>ɤ </a:t>
            </a:r>
            <a:r>
              <a:rPr lang="en-US" dirty="0" smtClean="0"/>
              <a:t>is produced mainly by lymphocytes, especially T cells and natural killer (NK) cells. </a:t>
            </a:r>
            <a:r>
              <a:rPr lang="en-US" dirty="0" err="1" smtClean="0"/>
              <a:t>Dendritic</a:t>
            </a:r>
            <a:r>
              <a:rPr lang="en-US" dirty="0" smtClean="0"/>
              <a:t> cells also are potent IFN producers.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600" dirty="0" smtClean="0">
                <a:solidFill>
                  <a:srgbClr val="C00000"/>
                </a:solidFill>
                <a:effectLst>
                  <a:outerShdw blurRad="38100" dist="38100" dir="2700000" algn="tl">
                    <a:srgbClr val="000000">
                      <a:alpha val="43137"/>
                    </a:srgbClr>
                  </a:outerShdw>
                </a:effectLst>
              </a:rPr>
              <a:t>Thank You</a:t>
            </a:r>
            <a:endParaRPr lang="en-US" sz="6600" dirty="0">
              <a:solidFill>
                <a:srgbClr val="C00000"/>
              </a:solidFill>
              <a:effectLst>
                <a:outerShdw blurRad="38100" dist="38100" dir="2700000" algn="tl">
                  <a:srgbClr val="000000">
                    <a:alpha val="43137"/>
                  </a:srgbClr>
                </a:outerShdw>
              </a:effectLst>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81204" y="2099668"/>
            <a:ext cx="3119596" cy="3899496"/>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457201"/>
            <a:ext cx="8305801" cy="1981200"/>
          </a:xfrm>
        </p:spPr>
        <p:txBody>
          <a:bodyPr>
            <a:noAutofit/>
          </a:bodyPr>
          <a:lstStyle/>
          <a:p>
            <a:pPr algn="ctr"/>
            <a:r>
              <a:rPr lang="en-US" sz="3200" b="1" dirty="0" smtClean="0">
                <a:solidFill>
                  <a:srgbClr val="C00000"/>
                </a:solidFill>
                <a:effectLst>
                  <a:outerShdw blurRad="38100" dist="38100" dir="2700000" algn="tl">
                    <a:srgbClr val="000000">
                      <a:alpha val="43137"/>
                    </a:srgbClr>
                  </a:outerShdw>
                </a:effectLst>
              </a:rPr>
              <a:t>Antiviral Chemotherapy </a:t>
            </a:r>
            <a:br>
              <a:rPr lang="en-US" sz="3200" b="1" dirty="0" smtClean="0">
                <a:solidFill>
                  <a:srgbClr val="C00000"/>
                </a:solidFill>
                <a:effectLst>
                  <a:outerShdw blurRad="38100" dist="38100" dir="2700000" algn="tl">
                    <a:srgbClr val="000000">
                      <a:alpha val="43137"/>
                    </a:srgbClr>
                  </a:outerShdw>
                </a:effectLst>
              </a:rPr>
            </a:br>
            <a:r>
              <a:rPr lang="en-US" sz="3200" b="1" dirty="0" smtClean="0">
                <a:solidFill>
                  <a:srgbClr val="C00000"/>
                </a:solidFill>
                <a:effectLst>
                  <a:outerShdw blurRad="38100" dist="38100" dir="2700000" algn="tl">
                    <a:srgbClr val="000000">
                      <a:alpha val="43137"/>
                    </a:srgbClr>
                  </a:outerShdw>
                </a:effectLst>
              </a:rPr>
              <a:t>(Prevention and Treatment of Viral Infection)</a:t>
            </a:r>
            <a:br>
              <a:rPr lang="en-US" sz="3200" b="1" dirty="0" smtClean="0">
                <a:solidFill>
                  <a:srgbClr val="C00000"/>
                </a:solidFill>
                <a:effectLst>
                  <a:outerShdw blurRad="38100" dist="38100" dir="2700000" algn="tl">
                    <a:srgbClr val="000000">
                      <a:alpha val="43137"/>
                    </a:srgbClr>
                  </a:outerShdw>
                </a:effectLst>
              </a:rPr>
            </a:br>
            <a:endParaRPr lang="en-US" sz="32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2743200"/>
            <a:ext cx="7704667" cy="3256616"/>
          </a:xfrm>
        </p:spPr>
        <p:txBody>
          <a:bodyPr>
            <a:noAutofit/>
          </a:bodyPr>
          <a:lstStyle/>
          <a:p>
            <a:pPr algn="just" rtl="0">
              <a:buNone/>
            </a:pPr>
            <a:r>
              <a:rPr lang="en-US" dirty="0" smtClean="0"/>
              <a:t>       </a:t>
            </a:r>
          </a:p>
          <a:p>
            <a:pPr algn="just" rtl="0">
              <a:buNone/>
            </a:pPr>
            <a:r>
              <a:rPr lang="en-US" dirty="0"/>
              <a:t> </a:t>
            </a:r>
            <a:r>
              <a:rPr lang="en-US" dirty="0" smtClean="0"/>
              <a:t>        Because </a:t>
            </a:r>
            <a:r>
              <a:rPr lang="en-US" dirty="0"/>
              <a:t>viruses are </a:t>
            </a:r>
            <a:r>
              <a:rPr lang="en-US" b="1" u="sng" dirty="0"/>
              <a:t>obligate intracellular parasites</a:t>
            </a:r>
            <a:r>
              <a:rPr lang="en-US" dirty="0"/>
              <a:t>, antiviral agents must be capable of selectively inhibiting viral functions without damaging the host, making the development of such drugs very difficult</a:t>
            </a:r>
            <a:r>
              <a:rPr lang="en-US" dirty="0" smtClean="0"/>
              <a:t>.</a:t>
            </a:r>
          </a:p>
          <a:p>
            <a:pPr algn="just" rtl="0">
              <a:buNone/>
            </a:pPr>
            <a:r>
              <a:rPr lang="en-US" dirty="0" smtClean="0"/>
              <a:t>          Another limitation is that </a:t>
            </a:r>
            <a:r>
              <a:rPr lang="en-US" b="1" u="sng" dirty="0" smtClean="0"/>
              <a:t>many rounds of virus replication occur during the incubation period </a:t>
            </a:r>
            <a:r>
              <a:rPr lang="en-US" dirty="0" smtClean="0"/>
              <a:t>and the virus has spread before symptoms appear, making a drug relatively ineffective.</a:t>
            </a:r>
          </a:p>
          <a:p>
            <a:pPr algn="just" rtl="0">
              <a:buNone/>
            </a:pPr>
            <a:r>
              <a:rPr lang="en-US" dirty="0" smtClean="0"/>
              <a:t>          There is a need for antiviral drugs active against viruses for which vaccines are not available or not highly effective. </a:t>
            </a:r>
          </a:p>
          <a:p>
            <a:pPr algn="just" rtl="0">
              <a:buNone/>
            </a:pPr>
            <a:endParaRPr lang="en-US" dirty="0" smtClean="0"/>
          </a:p>
          <a:p>
            <a:pPr algn="just" rtl="0">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C00000"/>
                </a:solidFill>
                <a:effectLst>
                  <a:outerShdw blurRad="38100" dist="38100" dir="2700000" algn="tl">
                    <a:srgbClr val="000000">
                      <a:alpha val="43137"/>
                    </a:srgbClr>
                  </a:outerShdw>
                </a:effectLst>
              </a:rPr>
              <a:t>Types of Antiviral Agents</a:t>
            </a:r>
            <a:br>
              <a:rPr lang="en-US" b="1" dirty="0" smtClean="0">
                <a:solidFill>
                  <a:srgbClr val="C00000"/>
                </a:solidFill>
                <a:effectLst>
                  <a:outerShdw blurRad="38100" dist="38100" dir="2700000" algn="tl">
                    <a:srgbClr val="000000">
                      <a:alpha val="43137"/>
                    </a:srgbClr>
                  </a:outerShdw>
                </a:effectLst>
              </a:rPr>
            </a:br>
            <a:endParaRPr lang="en-US"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7500" lnSpcReduction="20000"/>
          </a:bodyPr>
          <a:lstStyle/>
          <a:p>
            <a:pPr algn="l">
              <a:buNone/>
            </a:pPr>
            <a:r>
              <a:rPr lang="en-US" sz="2800" b="1" dirty="0" smtClean="0"/>
              <a:t>1- Nucleoside Analogs</a:t>
            </a:r>
          </a:p>
          <a:p>
            <a:pPr algn="l">
              <a:buNone/>
            </a:pPr>
            <a:r>
              <a:rPr lang="en-US" sz="2800" b="1" dirty="0" smtClean="0"/>
              <a:t>2- Nucleotide Analogs</a:t>
            </a:r>
          </a:p>
          <a:p>
            <a:pPr algn="l">
              <a:buNone/>
            </a:pPr>
            <a:r>
              <a:rPr lang="en-US" sz="2800" b="1" dirty="0" smtClean="0"/>
              <a:t>3- </a:t>
            </a:r>
            <a:r>
              <a:rPr lang="en-US" sz="2800" b="1" dirty="0" err="1" smtClean="0"/>
              <a:t>Nonnucleoside</a:t>
            </a:r>
            <a:r>
              <a:rPr lang="en-US" sz="2800" b="1" dirty="0" smtClean="0"/>
              <a:t> Reverse Transcriptase Inhibitors</a:t>
            </a:r>
          </a:p>
          <a:p>
            <a:pPr algn="l">
              <a:buNone/>
            </a:pPr>
            <a:r>
              <a:rPr lang="en-US" sz="2800" b="1" dirty="0" smtClean="0"/>
              <a:t>4- Protease Inhibitors</a:t>
            </a:r>
          </a:p>
          <a:p>
            <a:pPr algn="l">
              <a:buNone/>
            </a:pPr>
            <a:r>
              <a:rPr lang="en-US" sz="2800" b="1" dirty="0" smtClean="0"/>
              <a:t>5- Fusion Inhibitor</a:t>
            </a:r>
            <a:endParaRPr lang="en-US" sz="800" b="1" dirty="0" smtClean="0"/>
          </a:p>
          <a:p>
            <a:pPr algn="l">
              <a:buNone/>
            </a:pPr>
            <a:r>
              <a:rPr lang="en-US" sz="2800" b="1" dirty="0" smtClean="0"/>
              <a:t/>
            </a:r>
            <a:br>
              <a:rPr lang="en-US" sz="2800" b="1" dirty="0" smtClean="0"/>
            </a:br>
            <a:r>
              <a:rPr lang="en-US" sz="2800" b="1" dirty="0" smtClean="0"/>
              <a:t/>
            </a:r>
            <a:br>
              <a:rPr lang="en-US" sz="2800" b="1" dirty="0" smtClean="0"/>
            </a:br>
            <a:r>
              <a:rPr lang="en-US" sz="2800" b="1" dirty="0" smtClean="0"/>
              <a:t/>
            </a:r>
            <a:br>
              <a:rPr lang="en-US" sz="2800" b="1" dirty="0" smtClean="0"/>
            </a:br>
            <a:endParaRPr lang="en-US" sz="2800" dirty="0" smtClean="0"/>
          </a:p>
          <a:p>
            <a:pPr algn="l">
              <a:buNone/>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solidFill>
                  <a:srgbClr val="C00000"/>
                </a:solidFill>
                <a:effectLst>
                  <a:outerShdw blurRad="38100" dist="38100" dir="2700000" algn="tl">
                    <a:srgbClr val="000000">
                      <a:alpha val="43137"/>
                    </a:srgbClr>
                  </a:outerShdw>
                </a:effectLst>
              </a:rPr>
              <a:t>Nucleoside Analogs</a:t>
            </a:r>
          </a:p>
        </p:txBody>
      </p:sp>
      <p:sp>
        <p:nvSpPr>
          <p:cNvPr id="3" name="Content Placeholder 2"/>
          <p:cNvSpPr>
            <a:spLocks noGrp="1"/>
          </p:cNvSpPr>
          <p:nvPr>
            <p:ph idx="1"/>
          </p:nvPr>
        </p:nvSpPr>
        <p:spPr>
          <a:xfrm>
            <a:off x="982133" y="2362200"/>
            <a:ext cx="7704667" cy="3637616"/>
          </a:xfrm>
        </p:spPr>
        <p:txBody>
          <a:bodyPr/>
          <a:lstStyle/>
          <a:p>
            <a:pPr marL="0" indent="0" algn="just" rtl="0">
              <a:buNone/>
            </a:pPr>
            <a:r>
              <a:rPr lang="en-US" dirty="0" smtClean="0"/>
              <a:t>	The majority of available antiviral agents are nucleoside analogs. They inhibit nucleic acid replication by inhibition of polymerases for nucleic acid replication. In addition, some analogs can be incorporated into the nucleic acid and block further synthesis or alter its function.</a:t>
            </a:r>
          </a:p>
          <a:p>
            <a:pPr marL="0" indent="0" algn="just" rtl="0">
              <a:buNone/>
            </a:pPr>
            <a:r>
              <a:rPr lang="en-US" dirty="0"/>
              <a:t>Analogs can inhibit cellular enzymes as well as virus-encoded enzymes. The most effective analogs are those able to specifically inhibit virus-encoded enzymes, with minimal inhibition of analogous host cell enzymes. </a:t>
            </a:r>
          </a:p>
          <a:p>
            <a:pPr marL="0" indent="0" algn="just" rtl="0">
              <a:buNone/>
            </a:pPr>
            <a:endParaRPr lang="en-US" dirty="0" smtClean="0"/>
          </a:p>
          <a:p>
            <a:pPr marL="0" indent="0" algn="just" rtl="0">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295400"/>
            <a:ext cx="7704667" cy="3733801"/>
          </a:xfrm>
        </p:spPr>
        <p:txBody>
          <a:bodyPr>
            <a:normAutofit/>
          </a:bodyPr>
          <a:lstStyle/>
          <a:p>
            <a:pPr algn="ctr"/>
            <a:r>
              <a:rPr lang="en-US" sz="4000" b="1" dirty="0" smtClean="0">
                <a:solidFill>
                  <a:srgbClr val="C00000"/>
                </a:solidFill>
                <a:effectLst>
                  <a:outerShdw blurRad="38100" dist="38100" dir="2700000" algn="tl">
                    <a:srgbClr val="000000">
                      <a:alpha val="43137"/>
                    </a:srgbClr>
                  </a:outerShdw>
                </a:effectLst>
              </a:rPr>
              <a:t>Nucleoside Analogs</a:t>
            </a:r>
            <a:endParaRPr lang="en-US" sz="4000"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304800"/>
            <a:ext cx="7704667" cy="6304616"/>
          </a:xfrm>
        </p:spPr>
        <p:txBody>
          <a:bodyPr>
            <a:normAutofit/>
          </a:bodyPr>
          <a:lstStyle/>
          <a:p>
            <a:pPr algn="just" rtl="0"/>
            <a:endParaRPr lang="en-US" dirty="0" smtClean="0"/>
          </a:p>
          <a:p>
            <a:pPr algn="just" rtl="0"/>
            <a:endParaRPr lang="en-US" dirty="0"/>
          </a:p>
          <a:p>
            <a:pPr algn="just" rtl="0"/>
            <a:endParaRPr lang="en-US" dirty="0" smtClean="0"/>
          </a:p>
          <a:p>
            <a:pPr algn="just" rtl="0"/>
            <a:endParaRPr lang="en-US" dirty="0"/>
          </a:p>
          <a:p>
            <a:pPr algn="just" rtl="0"/>
            <a:r>
              <a:rPr lang="en-US" dirty="0" smtClean="0"/>
              <a:t>Virus variants resistant to the drug usually arise over time, sometimes quite rapidly. The use of combinations of antiviral drugs can delay the emergence of resistant variants (</a:t>
            </a:r>
            <a:r>
              <a:rPr lang="en-US" dirty="0" err="1" smtClean="0"/>
              <a:t>eg</a:t>
            </a:r>
            <a:r>
              <a:rPr lang="en-US" dirty="0" smtClean="0"/>
              <a:t>, "triple drug" therapy used to treat HIV infections).</a:t>
            </a:r>
          </a:p>
          <a:p>
            <a:pPr algn="just" rtl="0"/>
            <a:r>
              <a:rPr lang="en-US" dirty="0"/>
              <a:t>Examples of nucleoside analogs include acyclovir (</a:t>
            </a:r>
            <a:r>
              <a:rPr lang="en-US" dirty="0" err="1"/>
              <a:t>acycloguanosine</a:t>
            </a:r>
            <a:r>
              <a:rPr lang="en-US" dirty="0"/>
              <a:t>), lamivudine (3TC), ribavirin, </a:t>
            </a:r>
            <a:r>
              <a:rPr lang="en-US" dirty="0" err="1"/>
              <a:t>vidarabine</a:t>
            </a:r>
            <a:r>
              <a:rPr lang="en-US" dirty="0"/>
              <a:t> (adenine </a:t>
            </a:r>
            <a:r>
              <a:rPr lang="en-US" dirty="0" err="1"/>
              <a:t>arabinoside</a:t>
            </a:r>
            <a:r>
              <a:rPr lang="en-US" dirty="0"/>
              <a:t>), and </a:t>
            </a:r>
            <a:r>
              <a:rPr lang="en-US" dirty="0" err="1"/>
              <a:t>zidovudine</a:t>
            </a:r>
            <a:r>
              <a:rPr lang="en-US" dirty="0"/>
              <a:t> (</a:t>
            </a:r>
            <a:r>
              <a:rPr lang="en-US" dirty="0" err="1"/>
              <a:t>azidothymidine</a:t>
            </a:r>
            <a:r>
              <a:rPr lang="en-US" dirty="0"/>
              <a:t>; AZT).</a:t>
            </a:r>
          </a:p>
          <a:p>
            <a:pPr algn="just" rtl="0">
              <a:buNone/>
            </a:pPr>
            <a:endParaRPr lang="en-US" dirty="0"/>
          </a:p>
          <a:p>
            <a:pPr algn="just" rtl="0"/>
            <a:endParaRPr lang="en-US" sz="800" dirty="0"/>
          </a:p>
          <a:p>
            <a:pPr algn="just" rtl="0"/>
            <a:endParaRPr lang="en-US" dirty="0"/>
          </a:p>
          <a:p>
            <a:pPr algn="just" rtl="0"/>
            <a:endParaRPr lang="en-US" dirty="0" smtClean="0"/>
          </a:p>
          <a:p>
            <a:pPr algn="just" rtl="0"/>
            <a:endParaRPr lang="en-US" dirty="0"/>
          </a:p>
        </p:txBody>
      </p:sp>
      <p:pic>
        <p:nvPicPr>
          <p:cNvPr id="4" name="Picture 2" descr="C:\Users\hp-Progress\Desktop\6.jpg"/>
          <p:cNvPicPr>
            <a:picLocks noChangeAspect="1" noChangeArrowheads="1"/>
          </p:cNvPicPr>
          <p:nvPr/>
        </p:nvPicPr>
        <p:blipFill>
          <a:blip r:embed="rId2"/>
          <a:srcRect/>
          <a:stretch>
            <a:fillRect/>
          </a:stretch>
        </p:blipFill>
        <p:spPr bwMode="auto">
          <a:xfrm>
            <a:off x="6019800" y="4191000"/>
            <a:ext cx="2667000" cy="2667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C00000"/>
                </a:solidFill>
                <a:effectLst>
                  <a:outerShdw blurRad="38100" dist="38100" dir="2700000" algn="tl">
                    <a:srgbClr val="000000">
                      <a:alpha val="43137"/>
                    </a:srgbClr>
                  </a:outerShdw>
                </a:effectLst>
              </a:rPr>
              <a:t/>
            </a:r>
            <a:br>
              <a:rPr lang="en-US" b="1" dirty="0" smtClean="0">
                <a:solidFill>
                  <a:srgbClr val="C00000"/>
                </a:solidFill>
                <a:effectLst>
                  <a:outerShdw blurRad="38100" dist="38100" dir="2700000" algn="tl">
                    <a:srgbClr val="000000">
                      <a:alpha val="43137"/>
                    </a:srgbClr>
                  </a:outerShdw>
                </a:effectLst>
              </a:rPr>
            </a:br>
            <a:r>
              <a:rPr lang="en-US" b="1" dirty="0" smtClean="0">
                <a:solidFill>
                  <a:srgbClr val="C00000"/>
                </a:solidFill>
                <a:effectLst>
                  <a:outerShdw blurRad="38100" dist="38100" dir="2700000" algn="tl">
                    <a:srgbClr val="000000">
                      <a:alpha val="43137"/>
                    </a:srgbClr>
                  </a:outerShdw>
                </a:effectLst>
              </a:rPr>
              <a:t>Nucleotide Analogs</a:t>
            </a:r>
            <a:br>
              <a:rPr lang="en-US" b="1" dirty="0" smtClean="0">
                <a:solidFill>
                  <a:srgbClr val="C00000"/>
                </a:solidFill>
                <a:effectLst>
                  <a:outerShdw blurRad="38100" dist="38100" dir="2700000" algn="tl">
                    <a:srgbClr val="000000">
                      <a:alpha val="43137"/>
                    </a:srgbClr>
                  </a:outerShdw>
                </a:effectLst>
              </a:rPr>
            </a:br>
            <a:endParaRPr lang="en-US"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609600"/>
            <a:ext cx="7704667" cy="5390216"/>
          </a:xfrm>
        </p:spPr>
        <p:txBody>
          <a:bodyPr/>
          <a:lstStyle/>
          <a:p>
            <a:pPr algn="just" rtl="0"/>
            <a:r>
              <a:rPr lang="en-US" dirty="0" smtClean="0"/>
              <a:t>Nucleotide analogs differ from nucleoside analogs in having an attached phosphate group. Their ability to persist in cells for long periods of time increases their potency. </a:t>
            </a:r>
            <a:r>
              <a:rPr lang="en-US" dirty="0" err="1" smtClean="0"/>
              <a:t>Cidofovir</a:t>
            </a:r>
            <a:r>
              <a:rPr lang="en-US" dirty="0" smtClean="0"/>
              <a:t> is an example.</a:t>
            </a:r>
          </a:p>
          <a:p>
            <a:pPr algn="just" rtl="0"/>
            <a:endParaRPr lang="en-US" dirty="0" smtClean="0"/>
          </a:p>
          <a:p>
            <a:pPr algn="just" rtl="0">
              <a:buNone/>
            </a:pPr>
            <a:endParaRPr lang="en-US" dirty="0"/>
          </a:p>
        </p:txBody>
      </p:sp>
      <p:pic>
        <p:nvPicPr>
          <p:cNvPr id="4" name="Picture 4" descr="C:\Users\hp-Progress\Desktop\cidofovir.jpg"/>
          <p:cNvPicPr>
            <a:picLocks noChangeAspect="1" noChangeArrowheads="1"/>
          </p:cNvPicPr>
          <p:nvPr/>
        </p:nvPicPr>
        <p:blipFill>
          <a:blip r:embed="rId2"/>
          <a:srcRect/>
          <a:stretch>
            <a:fillRect/>
          </a:stretch>
        </p:blipFill>
        <p:spPr bwMode="auto">
          <a:xfrm>
            <a:off x="4724400" y="3771900"/>
            <a:ext cx="3505200" cy="26289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solidFill>
                  <a:srgbClr val="C00000"/>
                </a:solidFill>
                <a:effectLst>
                  <a:outerShdw blurRad="38100" dist="38100" dir="2700000" algn="tl">
                    <a:srgbClr val="000000">
                      <a:alpha val="43137"/>
                    </a:srgbClr>
                  </a:outerShdw>
                </a:effectLst>
              </a:rPr>
              <a:t>Non nucleoside Reverse Transcriptase Inhibitors</a:t>
            </a:r>
            <a:endParaRPr lang="en-US" sz="3600"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12648" y="533400"/>
            <a:ext cx="8153400" cy="6096000"/>
          </a:xfrm>
        </p:spPr>
        <p:txBody>
          <a:bodyPr/>
          <a:lstStyle/>
          <a:p>
            <a:pPr algn="just" rtl="0"/>
            <a:r>
              <a:rPr lang="en-US" dirty="0" err="1" smtClean="0"/>
              <a:t>Nevirapine</a:t>
            </a:r>
            <a:r>
              <a:rPr lang="en-US" dirty="0" smtClean="0"/>
              <a:t> was the first member of the class of </a:t>
            </a:r>
            <a:r>
              <a:rPr lang="en-US" dirty="0" err="1" smtClean="0"/>
              <a:t>nonnucleoside</a:t>
            </a:r>
            <a:r>
              <a:rPr lang="en-US" dirty="0" smtClean="0"/>
              <a:t> reverse transcriptase inhibitors. It does not  compete with nucleoside triphosphates. It acts by binding directly to reverse transcriptase and disrupting the enzyme's catalytic site. </a:t>
            </a:r>
          </a:p>
          <a:p>
            <a:pPr algn="just" rtl="0">
              <a:buNone/>
            </a:pPr>
            <a:endParaRPr lang="en-US" dirty="0"/>
          </a:p>
        </p:txBody>
      </p:sp>
      <p:pic>
        <p:nvPicPr>
          <p:cNvPr id="4" name="Picture 3" descr="C:\Users\hp-Progress\Desktop\nevirapine 200 en copy.jpg"/>
          <p:cNvPicPr>
            <a:picLocks noChangeAspect="1" noChangeArrowheads="1"/>
          </p:cNvPicPr>
          <p:nvPr/>
        </p:nvPicPr>
        <p:blipFill>
          <a:blip r:embed="rId2"/>
          <a:srcRect/>
          <a:stretch>
            <a:fillRect/>
          </a:stretch>
        </p:blipFill>
        <p:spPr bwMode="auto">
          <a:xfrm>
            <a:off x="5410200" y="4102100"/>
            <a:ext cx="3220086" cy="268340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srgbClr val="C00000"/>
                </a:solidFill>
                <a:effectLst>
                  <a:outerShdw blurRad="38100" dist="38100" dir="2700000" algn="tl">
                    <a:srgbClr val="000000">
                      <a:alpha val="43137"/>
                    </a:srgbClr>
                  </a:outerShdw>
                </a:effectLst>
              </a:rPr>
              <a:t/>
            </a:r>
            <a:br>
              <a:rPr lang="en-US" b="1" dirty="0" smtClean="0">
                <a:solidFill>
                  <a:srgbClr val="C00000"/>
                </a:solidFill>
                <a:effectLst>
                  <a:outerShdw blurRad="38100" dist="38100" dir="2700000" algn="tl">
                    <a:srgbClr val="000000">
                      <a:alpha val="43137"/>
                    </a:srgbClr>
                  </a:outerShdw>
                </a:effectLst>
              </a:rPr>
            </a:br>
            <a:r>
              <a:rPr lang="en-US" b="1" dirty="0" smtClean="0">
                <a:solidFill>
                  <a:srgbClr val="C00000"/>
                </a:solidFill>
                <a:effectLst>
                  <a:outerShdw blurRad="38100" dist="38100" dir="2700000" algn="tl">
                    <a:srgbClr val="000000">
                      <a:alpha val="43137"/>
                    </a:srgbClr>
                  </a:outerShdw>
                </a:effectLst>
              </a:rPr>
              <a:t>Protease Inhibitors</a:t>
            </a:r>
            <a:br>
              <a:rPr lang="en-US" b="1" dirty="0" smtClean="0">
                <a:solidFill>
                  <a:srgbClr val="C00000"/>
                </a:solidFill>
                <a:effectLst>
                  <a:outerShdw blurRad="38100" dist="38100" dir="2700000" algn="tl">
                    <a:srgbClr val="000000">
                      <a:alpha val="43137"/>
                    </a:srgbClr>
                  </a:outerShdw>
                </a:effectLst>
              </a:rPr>
            </a:br>
            <a:endParaRPr lang="en-US"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982133" y="304800"/>
            <a:ext cx="7704667" cy="5695016"/>
          </a:xfrm>
        </p:spPr>
        <p:txBody>
          <a:bodyPr/>
          <a:lstStyle/>
          <a:p>
            <a:pPr algn="just" rtl="0"/>
            <a:r>
              <a:rPr lang="en-US" dirty="0" err="1" smtClean="0"/>
              <a:t>Saquinavir</a:t>
            </a:r>
            <a:r>
              <a:rPr lang="en-US" dirty="0" smtClean="0"/>
              <a:t> was the first protease inhibitor to be approved for treatment of HIV infection. It is a </a:t>
            </a:r>
            <a:r>
              <a:rPr lang="en-US" dirty="0" err="1" smtClean="0"/>
              <a:t>peptidomimetic</a:t>
            </a:r>
            <a:r>
              <a:rPr lang="en-US" dirty="0" smtClean="0"/>
              <a:t> agent designed by computer modeling as a molecule that fits into the active site of the HIV protease enzyme.</a:t>
            </a:r>
          </a:p>
          <a:p>
            <a:pPr algn="just" rtl="0"/>
            <a:endParaRPr lang="en-US" dirty="0"/>
          </a:p>
        </p:txBody>
      </p:sp>
      <p:pic>
        <p:nvPicPr>
          <p:cNvPr id="4" name="Picture 2" descr="C:\Users\hp-Progress\Desktop\8928-maximune-generic-invirase-saquinavir-500-mg.jpg"/>
          <p:cNvPicPr>
            <a:picLocks noChangeAspect="1" noChangeArrowheads="1"/>
          </p:cNvPicPr>
          <p:nvPr/>
        </p:nvPicPr>
        <p:blipFill>
          <a:blip r:embed="rId2"/>
          <a:srcRect/>
          <a:stretch>
            <a:fillRect/>
          </a:stretch>
        </p:blipFill>
        <p:spPr bwMode="auto">
          <a:xfrm>
            <a:off x="5486400" y="3901440"/>
            <a:ext cx="3200400" cy="288036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TM03457496[[fn=Parallax]]</Template>
  <TotalTime>791</TotalTime>
  <Words>1592</Words>
  <Application>Microsoft Office PowerPoint</Application>
  <PresentationFormat>On-screen Show (4:3)</PresentationFormat>
  <Paragraphs>89</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Corbel</vt:lpstr>
      <vt:lpstr>Lucida Sans Unicode</vt:lpstr>
      <vt:lpstr>Times New Roman</vt:lpstr>
      <vt:lpstr>Parallax</vt:lpstr>
      <vt:lpstr>Antiviral chemotherapy</vt:lpstr>
      <vt:lpstr>Antiviral Chemotherapy  (Prevention and Treatment of Viral Infection) </vt:lpstr>
      <vt:lpstr>Antiviral Chemotherapy  (Prevention and Treatment of Viral Infection) </vt:lpstr>
      <vt:lpstr>Types of Antiviral Agents </vt:lpstr>
      <vt:lpstr>Nucleoside Analogs</vt:lpstr>
      <vt:lpstr>Nucleoside Analogs</vt:lpstr>
      <vt:lpstr> Nucleotide Analogs </vt:lpstr>
      <vt:lpstr>Non nucleoside Reverse Transcriptase Inhibitors</vt:lpstr>
      <vt:lpstr> Protease Inhibitors </vt:lpstr>
      <vt:lpstr> Protease Inhibitors </vt:lpstr>
      <vt:lpstr> Fusion Inhibitor </vt:lpstr>
      <vt:lpstr>Other Types of Antiviral Agents</vt:lpstr>
      <vt:lpstr>Mechanisms of Specific Antiviral Drugs</vt:lpstr>
      <vt:lpstr>Mechanisms of Specific Antiviral Drugs</vt:lpstr>
      <vt:lpstr> Inhibition of Viral Attachment and Entry </vt:lpstr>
      <vt:lpstr> Inhibition of Viral Attachment and Entry </vt:lpstr>
      <vt:lpstr>Inhibition of Viral Uncoating</vt:lpstr>
      <vt:lpstr>Inhibition of Viral Uncoating</vt:lpstr>
      <vt:lpstr>Inhibition of Viral Genome Replication</vt:lpstr>
      <vt:lpstr>Inhibition of Viral Genome Replication</vt:lpstr>
      <vt:lpstr>Inhibition of Viral Assembly and Maturation</vt:lpstr>
      <vt:lpstr>Inhibition of Viral Release</vt:lpstr>
      <vt:lpstr>Interferons</vt:lpstr>
      <vt:lpstr> Properties of IFNs</vt:lpstr>
      <vt:lpstr> Properties of IFNs</vt:lpstr>
      <vt:lpstr> Synthesis of IFNs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Antiviral Chemotherapy</dc:title>
  <dc:creator>hp-Progress</dc:creator>
  <cp:lastModifiedBy>Windows User</cp:lastModifiedBy>
  <cp:revision>56</cp:revision>
  <dcterms:created xsi:type="dcterms:W3CDTF">2006-08-16T00:00:00Z</dcterms:created>
  <dcterms:modified xsi:type="dcterms:W3CDTF">2019-04-22T06:29:32Z</dcterms:modified>
</cp:coreProperties>
</file>