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5" r:id="rId1"/>
  </p:sldMasterIdLst>
  <p:sldIdLst>
    <p:sldId id="256" r:id="rId2"/>
    <p:sldId id="257" r:id="rId3"/>
    <p:sldId id="259" r:id="rId4"/>
    <p:sldId id="263" r:id="rId5"/>
    <p:sldId id="269" r:id="rId6"/>
    <p:sldId id="270" r:id="rId7"/>
    <p:sldId id="271" r:id="rId8"/>
    <p:sldId id="276" r:id="rId9"/>
    <p:sldId id="331" r:id="rId10"/>
    <p:sldId id="287" r:id="rId11"/>
    <p:sldId id="291" r:id="rId12"/>
    <p:sldId id="293" r:id="rId13"/>
    <p:sldId id="306" r:id="rId14"/>
    <p:sldId id="330" r:id="rId15"/>
    <p:sldId id="308" r:id="rId16"/>
    <p:sldId id="310" r:id="rId17"/>
    <p:sldId id="332" r:id="rId18"/>
    <p:sldId id="314" r:id="rId19"/>
    <p:sldId id="319" r:id="rId20"/>
    <p:sldId id="322" r:id="rId21"/>
    <p:sldId id="325"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038" autoAdjust="0"/>
    <p:restoredTop sz="94660"/>
  </p:normalViewPr>
  <p:slideViewPr>
    <p:cSldViewPr>
      <p:cViewPr varScale="1">
        <p:scale>
          <a:sx n="84" d="100"/>
          <a:sy n="84" d="100"/>
        </p:scale>
        <p:origin x="1363"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3436546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3555250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4126327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321195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396457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1452825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2062948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47827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35787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282089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368F55-24F0-4FC3-A0E5-BAB318BF4AAA}" type="datetimeFigureOut">
              <a:rPr lang="ar-IQ" smtClean="0"/>
              <a:pPr/>
              <a:t>17/08/1440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FF9722C5-F125-4DCD-8CF8-AF57D979EBEE}" type="slidenum">
              <a:rPr lang="ar-IQ" smtClean="0"/>
              <a:pPr/>
              <a:t>‹#›</a:t>
            </a:fld>
            <a:endParaRPr lang="ar-IQ"/>
          </a:p>
        </p:txBody>
      </p:sp>
    </p:spTree>
    <p:extLst>
      <p:ext uri="{BB962C8B-B14F-4D97-AF65-F5344CB8AC3E}">
        <p14:creationId xmlns:p14="http://schemas.microsoft.com/office/powerpoint/2010/main" val="906024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368F55-24F0-4FC3-A0E5-BAB318BF4AAA}" type="datetimeFigureOut">
              <a:rPr lang="ar-IQ" smtClean="0"/>
              <a:pPr/>
              <a:t>17/08/1440</a:t>
            </a:fld>
            <a:endParaRPr lang="ar-IQ"/>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9722C5-F125-4DCD-8CF8-AF57D979EBEE}" type="slidenum">
              <a:rPr lang="ar-IQ" smtClean="0"/>
              <a:pPr/>
              <a:t>‹#›</a:t>
            </a:fld>
            <a:endParaRPr lang="ar-IQ"/>
          </a:p>
        </p:txBody>
      </p:sp>
    </p:spTree>
    <p:extLst>
      <p:ext uri="{BB962C8B-B14F-4D97-AF65-F5344CB8AC3E}">
        <p14:creationId xmlns:p14="http://schemas.microsoft.com/office/powerpoint/2010/main" val="428692540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1052736"/>
            <a:ext cx="8352928" cy="965665"/>
          </a:xfrm>
        </p:spPr>
        <p:txBody>
          <a:bodyPr>
            <a:normAutofit/>
          </a:bodyPr>
          <a:lstStyle/>
          <a:p>
            <a:pPr algn="l"/>
            <a:r>
              <a:rPr lang="en-GB" dirty="0" smtClean="0"/>
              <a:t>Dosage Form Design</a:t>
            </a:r>
            <a:endParaRPr lang="ar-IQ" dirty="0"/>
          </a:p>
        </p:txBody>
      </p:sp>
      <p:sp>
        <p:nvSpPr>
          <p:cNvPr id="3" name="Subtitle 2"/>
          <p:cNvSpPr>
            <a:spLocks noGrp="1"/>
          </p:cNvSpPr>
          <p:nvPr>
            <p:ph type="subTitle" idx="1"/>
          </p:nvPr>
        </p:nvSpPr>
        <p:spPr>
          <a:xfrm>
            <a:off x="251520" y="3933056"/>
            <a:ext cx="8496944" cy="2304256"/>
          </a:xfrm>
        </p:spPr>
        <p:txBody>
          <a:bodyPr>
            <a:noAutofit/>
          </a:bodyPr>
          <a:lstStyle/>
          <a:p>
            <a:pPr algn="l" rtl="0"/>
            <a:r>
              <a:rPr lang="en-GB" sz="2400" b="1" dirty="0" smtClean="0">
                <a:solidFill>
                  <a:schemeClr val="tx1"/>
                </a:solidFill>
              </a:rPr>
              <a:t>PHARMACEUTICAL INGREDIENTS AND EXCIPIENTS DEFINITIONS AND TYPES</a:t>
            </a:r>
          </a:p>
          <a:p>
            <a:pPr algn="l" rtl="0"/>
            <a:endParaRPr lang="en-GB" sz="2400" b="1" dirty="0" smtClean="0">
              <a:solidFill>
                <a:schemeClr val="tx1"/>
              </a:solidFill>
            </a:endParaRPr>
          </a:p>
          <a:p>
            <a:pPr algn="l" rtl="0"/>
            <a:endParaRPr lang="en-GB" sz="2400" b="1" dirty="0" smtClean="0">
              <a:solidFill>
                <a:schemeClr val="tx1"/>
              </a:solidFill>
            </a:endParaRPr>
          </a:p>
          <a:p>
            <a:pPr rtl="0"/>
            <a:r>
              <a:rPr lang="en-GB" sz="2400" b="1" dirty="0" err="1" smtClean="0">
                <a:solidFill>
                  <a:schemeClr val="tx1"/>
                </a:solidFill>
              </a:rPr>
              <a:t>Lec</a:t>
            </a:r>
            <a:r>
              <a:rPr lang="en-GB" sz="2400" b="1" dirty="0" smtClean="0">
                <a:solidFill>
                  <a:schemeClr val="tx1"/>
                </a:solidFill>
              </a:rPr>
              <a:t> Dr </a:t>
            </a:r>
            <a:r>
              <a:rPr lang="en-GB" sz="2400" b="1" dirty="0" err="1" smtClean="0">
                <a:solidFill>
                  <a:schemeClr val="tx1"/>
                </a:solidFill>
              </a:rPr>
              <a:t>Athmar</a:t>
            </a:r>
            <a:r>
              <a:rPr lang="en-GB" sz="2400" b="1" dirty="0" smtClean="0">
                <a:solidFill>
                  <a:schemeClr val="tx1"/>
                </a:solidFill>
              </a:rPr>
              <a:t> </a:t>
            </a:r>
            <a:r>
              <a:rPr lang="en-GB" sz="2400" b="1" dirty="0" err="1" smtClean="0">
                <a:solidFill>
                  <a:schemeClr val="tx1"/>
                </a:solidFill>
              </a:rPr>
              <a:t>Dhahir</a:t>
            </a:r>
            <a:r>
              <a:rPr lang="en-GB" sz="2400" b="1" dirty="0" smtClean="0">
                <a:solidFill>
                  <a:schemeClr val="tx1"/>
                </a:solidFill>
              </a:rPr>
              <a:t> </a:t>
            </a:r>
            <a:r>
              <a:rPr lang="en-GB" sz="2400" b="1" dirty="0" err="1" smtClean="0">
                <a:solidFill>
                  <a:schemeClr val="tx1"/>
                </a:solidFill>
              </a:rPr>
              <a:t>habeeb</a:t>
            </a:r>
            <a:endParaRPr lang="en-GB" sz="2400" b="1" dirty="0" smtClean="0">
              <a:solidFill>
                <a:schemeClr val="tx1"/>
              </a:solidFill>
            </a:endParaRPr>
          </a:p>
          <a:p>
            <a:pPr rtl="0"/>
            <a:r>
              <a:rPr lang="en-GB" sz="2400" b="1" dirty="0" smtClean="0">
                <a:solidFill>
                  <a:schemeClr val="tx1"/>
                </a:solidFill>
              </a:rPr>
              <a:t>PhD in industrial pharmacy and pharmaceutical formulations </a:t>
            </a:r>
            <a:endParaRPr lang="ar-IQ" sz="24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16632"/>
            <a:ext cx="7886700" cy="709961"/>
          </a:xfrm>
        </p:spPr>
        <p:txBody>
          <a:bodyPr/>
          <a:lstStyle/>
          <a:p>
            <a:pPr algn="ctr" rtl="0"/>
            <a:r>
              <a:rPr lang="en-GB" b="0" u="sng" dirty="0" smtClean="0"/>
              <a:t>Coloring Pharmaceuticals</a:t>
            </a:r>
            <a:endParaRPr lang="ar-IQ" b="0" u="sng" dirty="0"/>
          </a:p>
        </p:txBody>
      </p:sp>
      <p:sp>
        <p:nvSpPr>
          <p:cNvPr id="2" name="Content Placeholder 1"/>
          <p:cNvSpPr>
            <a:spLocks noGrp="1"/>
          </p:cNvSpPr>
          <p:nvPr>
            <p:ph idx="1"/>
          </p:nvPr>
        </p:nvSpPr>
        <p:spPr>
          <a:xfrm>
            <a:off x="323528" y="836913"/>
            <a:ext cx="8568953" cy="5832447"/>
          </a:xfrm>
        </p:spPr>
        <p:txBody>
          <a:bodyPr>
            <a:noAutofit/>
          </a:bodyPr>
          <a:lstStyle/>
          <a:p>
            <a:pPr algn="just" rtl="0"/>
            <a:r>
              <a:rPr lang="en-US" sz="2400" dirty="0" smtClean="0"/>
              <a:t>Coloring agents are used in pharmaceutical </a:t>
            </a:r>
            <a:r>
              <a:rPr lang="en-GB" sz="2400" dirty="0" smtClean="0"/>
              <a:t>preparations for esthetics.</a:t>
            </a:r>
          </a:p>
          <a:p>
            <a:pPr algn="just"/>
            <a:r>
              <a:rPr lang="en-US" sz="2400" dirty="0" smtClean="0"/>
              <a:t>Although </a:t>
            </a:r>
            <a:r>
              <a:rPr lang="en-US" sz="2400" dirty="0"/>
              <a:t>most pharmaceutical colorants </a:t>
            </a:r>
            <a:r>
              <a:rPr lang="en-US" sz="2400" dirty="0" smtClean="0"/>
              <a:t>in use </a:t>
            </a:r>
            <a:r>
              <a:rPr lang="en-US" sz="2400" dirty="0"/>
              <a:t>today are synthetic, a few are obtained from natural mineral and plant sources.</a:t>
            </a:r>
          </a:p>
          <a:p>
            <a:pPr algn="just"/>
            <a:r>
              <a:rPr lang="en-US" sz="2400" dirty="0"/>
              <a:t>sulfur (yellow), riboflavin (yellow), cupric sulfate (blue), ferrous sulfate (bluish green), </a:t>
            </a:r>
            <a:r>
              <a:rPr lang="en-US" sz="2400" dirty="0" err="1"/>
              <a:t>cyanocobalamin</a:t>
            </a:r>
            <a:r>
              <a:rPr lang="en-US" sz="2400" dirty="0"/>
              <a:t> (red), and red mercuric iodide (vivid red).</a:t>
            </a:r>
          </a:p>
          <a:p>
            <a:pPr algn="just"/>
            <a:r>
              <a:rPr lang="en-US" sz="2400" b="1" dirty="0" smtClean="0"/>
              <a:t>ferric </a:t>
            </a:r>
            <a:r>
              <a:rPr lang="en-US" sz="2400" b="1" dirty="0"/>
              <a:t>oxide mixed with zinc oxide to give calamine pink color.</a:t>
            </a:r>
          </a:p>
          <a:p>
            <a:pPr algn="just"/>
            <a:r>
              <a:rPr lang="en-US" sz="2400" dirty="0"/>
              <a:t>0.0005% to 0.001% FD&amp;C, D&amp;C, dyes or lake.</a:t>
            </a:r>
          </a:p>
          <a:p>
            <a:pPr algn="just"/>
            <a:r>
              <a:rPr lang="en-US" sz="2400" b="1" u="sng" dirty="0"/>
              <a:t>30 to 60 </a:t>
            </a:r>
            <a:r>
              <a:rPr lang="en-US" sz="2400" b="1" u="sng" dirty="0" err="1"/>
              <a:t>coats:tablet</a:t>
            </a:r>
            <a:r>
              <a:rPr lang="en-US" sz="2400" b="1" u="sng" dirty="0"/>
              <a:t> dyes</a:t>
            </a:r>
            <a:r>
              <a:rPr lang="en-US" sz="2400" u="sng" dirty="0"/>
              <a:t>. With </a:t>
            </a:r>
            <a:r>
              <a:rPr lang="en-US" sz="2400" b="1" u="sng" dirty="0"/>
              <a:t>lakes, fewer </a:t>
            </a:r>
            <a:r>
              <a:rPr lang="en-US" sz="2400" u="sng" dirty="0"/>
              <a:t>color coats are </a:t>
            </a:r>
            <a:r>
              <a:rPr lang="en-US" sz="2400" u="sng" dirty="0" smtClean="0"/>
              <a:t>used</a:t>
            </a:r>
          </a:p>
          <a:p>
            <a:pPr algn="just"/>
            <a:r>
              <a:rPr lang="en-US" sz="2400" dirty="0" smtClean="0">
                <a:solidFill>
                  <a:srgbClr val="FF0000"/>
                </a:solidFill>
                <a:latin typeface="Times New Roman" pitchFamily="18" charset="0"/>
                <a:cs typeface="Times New Roman" pitchFamily="18" charset="0"/>
              </a:rPr>
              <a:t>ointments, suppositories, and ophthalmic and parenteral products assume the color of their ingredients and do not contain color additives. </a:t>
            </a:r>
          </a:p>
          <a:p>
            <a:pPr algn="just"/>
            <a:endParaRPr lang="en-US" sz="2400" dirty="0" smtClean="0"/>
          </a:p>
          <a:p>
            <a:pPr algn="just"/>
            <a:endParaRPr lang="en-US"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9312" y="260648"/>
            <a:ext cx="8229600" cy="3096343"/>
          </a:xfrm>
        </p:spPr>
        <p:txBody>
          <a:bodyPr>
            <a:normAutofit/>
          </a:bodyPr>
          <a:lstStyle/>
          <a:p>
            <a:pPr algn="l" rtl="0">
              <a:buNone/>
            </a:pPr>
            <a:r>
              <a:rPr lang="en-GB" b="1" dirty="0" smtClean="0"/>
              <a:t>Certified color </a:t>
            </a:r>
            <a:r>
              <a:rPr lang="en-US" b="1" dirty="0" smtClean="0"/>
              <a:t>additives are classified according to their approved use</a:t>
            </a:r>
            <a:r>
              <a:rPr lang="en-US" dirty="0" smtClean="0"/>
              <a:t>: </a:t>
            </a:r>
          </a:p>
          <a:p>
            <a:pPr marL="624078" indent="-514350" algn="l" rtl="0">
              <a:buAutoNum type="alphaLcParenBoth"/>
            </a:pPr>
            <a:r>
              <a:rPr lang="en-US" dirty="0" smtClean="0"/>
              <a:t>FD&amp;C color additives</a:t>
            </a:r>
          </a:p>
          <a:p>
            <a:pPr marL="624078" indent="-514350" algn="l" rtl="0">
              <a:buAutoNum type="alphaLcParenBoth"/>
            </a:pPr>
            <a:r>
              <a:rPr lang="en-US" dirty="0" smtClean="0"/>
              <a:t>D&amp;C color additives</a:t>
            </a:r>
          </a:p>
          <a:p>
            <a:pPr marL="624078" indent="-514350" algn="l" rtl="0">
              <a:buAutoNum type="alphaLcParenBoth"/>
            </a:pPr>
            <a:r>
              <a:rPr lang="en-US" dirty="0" smtClean="0"/>
              <a:t>external D&amp;C color additives</a:t>
            </a:r>
            <a:endParaRPr lang="en-GB" dirty="0"/>
          </a:p>
          <a:p>
            <a:pPr marL="109728" indent="0">
              <a:buNone/>
            </a:pPr>
            <a:r>
              <a:rPr lang="en-US" dirty="0"/>
              <a:t>For color additives, the study protocols usually call for a 2-year </a:t>
            </a:r>
            <a:r>
              <a:rPr lang="en-US" dirty="0" smtClean="0"/>
              <a:t>study</a:t>
            </a:r>
            <a:endParaRPr lang="en-US" dirty="0"/>
          </a:p>
        </p:txBody>
      </p:sp>
      <p:sp>
        <p:nvSpPr>
          <p:cNvPr id="3" name="Content Placeholder 1"/>
          <p:cNvSpPr txBox="1">
            <a:spLocks/>
          </p:cNvSpPr>
          <p:nvPr/>
        </p:nvSpPr>
        <p:spPr>
          <a:xfrm>
            <a:off x="449312" y="3501008"/>
            <a:ext cx="8229600" cy="3240360"/>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r>
              <a:rPr lang="en-US" dirty="0" smtClean="0"/>
              <a:t>Five categories of evidence of carcinogenic activity are used in reporting observations:</a:t>
            </a:r>
          </a:p>
          <a:p>
            <a:pPr>
              <a:buFont typeface="Symbol" pitchFamily="18" charset="2"/>
              <a:buNone/>
            </a:pPr>
            <a:r>
              <a:rPr lang="en-US" dirty="0" smtClean="0"/>
              <a:t> (a) “clear evidence”  of carcinogenic activity</a:t>
            </a:r>
          </a:p>
          <a:p>
            <a:pPr>
              <a:buFont typeface="Symbol" pitchFamily="18" charset="2"/>
              <a:buNone/>
            </a:pPr>
            <a:r>
              <a:rPr lang="en-US" dirty="0" smtClean="0"/>
              <a:t> (b) “some </a:t>
            </a:r>
            <a:r>
              <a:rPr lang="en-GB" dirty="0" smtClean="0"/>
              <a:t>evidence” </a:t>
            </a:r>
          </a:p>
          <a:p>
            <a:pPr>
              <a:buFont typeface="Symbol" pitchFamily="18" charset="2"/>
              <a:buNone/>
            </a:pPr>
            <a:r>
              <a:rPr lang="en-GB" dirty="0" smtClean="0"/>
              <a:t> (c) “equivocal evidence,” </a:t>
            </a:r>
          </a:p>
          <a:p>
            <a:pPr>
              <a:buFont typeface="Symbol" pitchFamily="18" charset="2"/>
              <a:buNone/>
            </a:pPr>
            <a:r>
              <a:rPr lang="en-US" dirty="0" smtClean="0"/>
              <a:t>(d) “no evidence,” </a:t>
            </a:r>
          </a:p>
          <a:p>
            <a:pPr>
              <a:buFont typeface="Symbol" pitchFamily="18" charset="2"/>
              <a:buNone/>
            </a:pPr>
            <a:r>
              <a:rPr lang="en-US" dirty="0" smtClean="0"/>
              <a:t>(e) “inadequate study,”</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120680"/>
          </a:xfrm>
        </p:spPr>
        <p:txBody>
          <a:bodyPr>
            <a:noAutofit/>
          </a:bodyPr>
          <a:lstStyle/>
          <a:p>
            <a:pPr algn="just" rtl="0"/>
            <a:r>
              <a:rPr lang="en-US" sz="2000" dirty="0" smtClean="0"/>
              <a:t>The certification status of the colorants is continually Reviewed. These changes may be </a:t>
            </a:r>
          </a:p>
          <a:p>
            <a:pPr algn="just" rtl="0">
              <a:buNone/>
            </a:pPr>
            <a:r>
              <a:rPr lang="en-US" sz="2000" dirty="0" smtClean="0"/>
              <a:t>(a) the withdrawal of certification, </a:t>
            </a:r>
          </a:p>
          <a:p>
            <a:pPr algn="just" rtl="0">
              <a:buNone/>
            </a:pPr>
            <a:r>
              <a:rPr lang="en-US" sz="2000" dirty="0" smtClean="0"/>
              <a:t>(b) the transfer of a colorant from one certification category to another</a:t>
            </a:r>
          </a:p>
          <a:p>
            <a:pPr algn="just" rtl="0">
              <a:buNone/>
            </a:pPr>
            <a:r>
              <a:rPr lang="en-US" sz="2000" dirty="0" smtClean="0"/>
              <a:t>(c) the addition of new colors to the list. </a:t>
            </a:r>
          </a:p>
          <a:p>
            <a:pPr algn="just"/>
            <a:r>
              <a:rPr lang="en-US" sz="2000" dirty="0" smtClean="0"/>
              <a:t>The </a:t>
            </a:r>
            <a:r>
              <a:rPr lang="en-US" sz="2000" dirty="0"/>
              <a:t>amount of colorant generally added to </a:t>
            </a:r>
            <a:r>
              <a:rPr lang="en-US" sz="2000" dirty="0" smtClean="0"/>
              <a:t>liquid preparations </a:t>
            </a:r>
            <a:r>
              <a:rPr lang="en-US" sz="2000" dirty="0"/>
              <a:t>ranges from 0.0005% to 0.001% depending upon the colorant and the depth of color desired. </a:t>
            </a:r>
          </a:p>
          <a:p>
            <a:pPr algn="just"/>
            <a:r>
              <a:rPr lang="en-US" sz="2000" b="1" dirty="0" smtClean="0"/>
              <a:t>dyes generally are added to pharmaceutical preparations in the form of diluted solutions rather than as concentrated dry </a:t>
            </a:r>
            <a:r>
              <a:rPr lang="en-US" sz="2000" b="1" dirty="0" smtClean="0"/>
              <a:t>powders. </a:t>
            </a:r>
          </a:p>
          <a:p>
            <a:pPr algn="just">
              <a:buNone/>
            </a:pPr>
            <a:r>
              <a:rPr lang="en-US" sz="2000" dirty="0" smtClean="0"/>
              <a:t>Usually, a water-soluble</a:t>
            </a:r>
            <a:r>
              <a:rPr lang="en-GB" sz="2000" dirty="0" smtClean="0"/>
              <a:t> </a:t>
            </a:r>
            <a:r>
              <a:rPr lang="en-US" sz="2000" dirty="0" smtClean="0"/>
              <a:t>dye is also adequately soluble in commonly used pharmaceutical liquids like glycerin, alcohol, and glycol ethers. </a:t>
            </a:r>
          </a:p>
          <a:p>
            <a:pPr algn="just">
              <a:buNone/>
            </a:pPr>
            <a:r>
              <a:rPr lang="en-US" sz="2000" dirty="0" smtClean="0"/>
              <a:t>Oil-soluble dyes may also be soluble to some extent in these solvents and in liquid petrolatum (mineral oil), fatty acids, fixed oils, and waxes. </a:t>
            </a:r>
          </a:p>
          <a:p>
            <a:pPr algn="just">
              <a:buNone/>
            </a:pPr>
            <a:endParaRPr lang="en-US" sz="2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a:bodyPr>
          <a:lstStyle/>
          <a:p>
            <a:pPr algn="just">
              <a:buFont typeface="Wingdings" panose="05000000000000000000" pitchFamily="2" charset="2"/>
              <a:buChar char="Ø"/>
            </a:pPr>
            <a:r>
              <a:rPr lang="en-US" sz="2400" dirty="0" smtClean="0"/>
              <a:t>Another important consideration when selecting a dye for use in a liquid pharmaceutical is </a:t>
            </a:r>
            <a:r>
              <a:rPr lang="en-US" sz="2400" u="sng" dirty="0" smtClean="0"/>
              <a:t>the pH and pH stability of the preparation to be colored.</a:t>
            </a:r>
            <a:r>
              <a:rPr lang="en-US" sz="2400" dirty="0" smtClean="0"/>
              <a:t> </a:t>
            </a:r>
            <a:endParaRPr lang="ar-IQ" sz="2400" dirty="0" smtClean="0"/>
          </a:p>
          <a:p>
            <a:pPr algn="just" rtl="0">
              <a:buFont typeface="Wingdings" panose="05000000000000000000" pitchFamily="2" charset="2"/>
              <a:buChar char="Ø"/>
            </a:pPr>
            <a:r>
              <a:rPr lang="en-US" sz="2400" dirty="0" smtClean="0"/>
              <a:t>The </a:t>
            </a:r>
            <a:r>
              <a:rPr lang="en-US" sz="2400" dirty="0" smtClean="0"/>
              <a:t>dye also must be chemically stable </a:t>
            </a:r>
          </a:p>
          <a:p>
            <a:pPr algn="just" rtl="0">
              <a:buFont typeface="Wingdings" panose="05000000000000000000" pitchFamily="2" charset="2"/>
              <a:buChar char="Ø"/>
            </a:pPr>
            <a:r>
              <a:rPr lang="en-US" sz="2400" dirty="0" smtClean="0"/>
              <a:t>must be protected from </a:t>
            </a:r>
            <a:r>
              <a:rPr lang="en-US" sz="2400" u="sng" dirty="0" smtClean="0"/>
              <a:t>oxidizing agents, reducing agents (especially </a:t>
            </a:r>
            <a:r>
              <a:rPr lang="en-GB" sz="2400" u="sng" dirty="0" smtClean="0"/>
              <a:t>metals, including iron, </a:t>
            </a:r>
            <a:r>
              <a:rPr lang="en-GB" sz="2400" u="sng" dirty="0" err="1" smtClean="0"/>
              <a:t>aluminum</a:t>
            </a:r>
            <a:r>
              <a:rPr lang="en-GB" sz="2400" u="sng" dirty="0" smtClean="0"/>
              <a:t>, zinc, </a:t>
            </a:r>
            <a:r>
              <a:rPr lang="en-US" sz="2400" u="sng" dirty="0" smtClean="0"/>
              <a:t>and tin), strong acids and alkalis, and excessive heating. </a:t>
            </a:r>
          </a:p>
          <a:p>
            <a:pPr algn="just" rtl="0">
              <a:buFont typeface="Wingdings" panose="05000000000000000000" pitchFamily="2" charset="2"/>
              <a:buChar char="Ø"/>
            </a:pPr>
            <a:r>
              <a:rPr lang="en-US" sz="2400" dirty="0" smtClean="0"/>
              <a:t>Dyes must also be reasonably </a:t>
            </a:r>
            <a:r>
              <a:rPr lang="en-US" sz="2400" dirty="0" err="1" smtClean="0"/>
              <a:t>photostable</a:t>
            </a:r>
            <a:r>
              <a:rPr lang="en-US" sz="2400" dirty="0" smtClean="0"/>
              <a:t>; </a:t>
            </a:r>
            <a:endParaRPr lang="ar-IQ"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78098"/>
          </a:xfrm>
        </p:spPr>
        <p:txBody>
          <a:bodyPr>
            <a:normAutofit/>
          </a:bodyPr>
          <a:lstStyle/>
          <a:p>
            <a:pPr algn="ctr"/>
            <a:r>
              <a:rPr lang="en-GB" sz="3200" dirty="0" smtClean="0">
                <a:effectLst/>
              </a:rPr>
              <a:t>PRESERVATIVES</a:t>
            </a:r>
            <a:endParaRPr lang="ar-IQ" sz="3200" dirty="0">
              <a:effectLst/>
            </a:endParaRPr>
          </a:p>
        </p:txBody>
      </p:sp>
      <p:sp>
        <p:nvSpPr>
          <p:cNvPr id="4" name="Content Placeholder 1"/>
          <p:cNvSpPr txBox="1">
            <a:spLocks/>
          </p:cNvSpPr>
          <p:nvPr/>
        </p:nvSpPr>
        <p:spPr>
          <a:xfrm>
            <a:off x="424036" y="1196752"/>
            <a:ext cx="8229600" cy="5184575"/>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buNone/>
            </a:pPr>
            <a:r>
              <a:rPr lang="en-US" dirty="0"/>
              <a:t>Certain liquid and semisolid preparations must be preserved against </a:t>
            </a:r>
            <a:r>
              <a:rPr lang="en-GB" dirty="0"/>
              <a:t>microbial contamination.</a:t>
            </a:r>
          </a:p>
          <a:p>
            <a:pPr algn="just">
              <a:buFont typeface="Symbol" pitchFamily="18" charset="2"/>
              <a:buNone/>
            </a:pPr>
            <a:r>
              <a:rPr lang="en-US" dirty="0" smtClean="0"/>
              <a:t>Although </a:t>
            </a:r>
            <a:r>
              <a:rPr lang="en-US" dirty="0" smtClean="0"/>
              <a:t>some types of pharmaceutical products, for example, </a:t>
            </a:r>
            <a:r>
              <a:rPr lang="en-US" u="sng" dirty="0" smtClean="0"/>
              <a:t>ophthalmic and injectable preparations, are sterilized by physical methods (autoclaving for 20 minutes at 15 </a:t>
            </a:r>
            <a:r>
              <a:rPr lang="en-US" u="sng" dirty="0" err="1" smtClean="0"/>
              <a:t>lb</a:t>
            </a:r>
            <a:r>
              <a:rPr lang="en-US" u="sng" dirty="0" smtClean="0"/>
              <a:t> pressure and 121°C, dry heat at 180°C for 1 hour, or bacterial filtration) </a:t>
            </a:r>
            <a:r>
              <a:rPr lang="en-US" dirty="0" smtClean="0"/>
              <a:t>during manufacture, many of them also require an antimicrobial preservative to maintain their aseptic condition throughout storage and </a:t>
            </a:r>
            <a:r>
              <a:rPr lang="en-US" dirty="0" smtClean="0"/>
              <a:t>use</a:t>
            </a:r>
          </a:p>
          <a:p>
            <a:pPr algn="just"/>
            <a:r>
              <a:rPr lang="en-US" b="1" dirty="0">
                <a:latin typeface="Times New Roman" pitchFamily="18" charset="0"/>
                <a:cs typeface="Times New Roman" pitchFamily="18" charset="0"/>
              </a:rPr>
              <a:t>syrups, emulsions, suspensions, and some semisolid creams </a:t>
            </a:r>
            <a:r>
              <a:rPr lang="en-US" dirty="0">
                <a:latin typeface="Times New Roman" pitchFamily="18" charset="0"/>
                <a:cs typeface="Times New Roman" pitchFamily="18" charset="0"/>
              </a:rPr>
              <a:t>protected by addition of antimicrobial preservative</a:t>
            </a:r>
            <a:endParaRPr lang="en-US" b="1" dirty="0">
              <a:latin typeface="Times New Roman" pitchFamily="18" charset="0"/>
              <a:cs typeface="Times New Roman" pitchFamily="18" charset="0"/>
            </a:endParaRPr>
          </a:p>
          <a:p>
            <a:pPr algn="just">
              <a:buFont typeface="Symbol" pitchFamily="18" charset="2"/>
              <a:buNone/>
            </a:pPr>
            <a:endParaRPr lang="ar-IQ" dirty="0" smtClean="0"/>
          </a:p>
          <a:p>
            <a:pPr algn="just"/>
            <a:endParaRPr lang="ar-IQ"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txBox="1">
            <a:spLocks/>
          </p:cNvSpPr>
          <p:nvPr/>
        </p:nvSpPr>
        <p:spPr>
          <a:xfrm>
            <a:off x="451215" y="404664"/>
            <a:ext cx="8229600" cy="5976664"/>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buNone/>
            </a:pPr>
            <a:r>
              <a:rPr lang="en-US" dirty="0"/>
              <a:t>Other types of </a:t>
            </a:r>
            <a:r>
              <a:rPr lang="en-US" u="sng" dirty="0"/>
              <a:t>preparations that are not sterilized during their preparation but are particularly susceptible to microbial growth because of the nature of their ingredients are protected by the addition of an antimicrobial preservative. </a:t>
            </a:r>
          </a:p>
          <a:p>
            <a:pPr algn="just">
              <a:buFont typeface="Symbol" pitchFamily="18" charset="2"/>
              <a:buNone/>
            </a:pPr>
            <a:r>
              <a:rPr lang="en-GB" dirty="0" smtClean="0"/>
              <a:t>Certain </a:t>
            </a:r>
            <a:r>
              <a:rPr lang="en-GB" dirty="0" err="1" smtClean="0"/>
              <a:t>hydroalcoholic</a:t>
            </a:r>
            <a:r>
              <a:rPr lang="en-GB" dirty="0" smtClean="0"/>
              <a:t> and </a:t>
            </a:r>
            <a:r>
              <a:rPr lang="en-US" dirty="0" smtClean="0"/>
              <a:t>most alcoholic preparations may not require the addition of a chemical preservative </a:t>
            </a:r>
          </a:p>
          <a:p>
            <a:pPr algn="just">
              <a:buFont typeface="Wingdings" panose="05000000000000000000" pitchFamily="2" charset="2"/>
              <a:buChar char="Ø"/>
            </a:pPr>
            <a:r>
              <a:rPr lang="en-US" dirty="0" smtClean="0"/>
              <a:t>15% V/V alcohol will prevent microbial growth in acid media</a:t>
            </a:r>
          </a:p>
          <a:p>
            <a:pPr algn="just">
              <a:buFont typeface="Wingdings" panose="05000000000000000000" pitchFamily="2" charset="2"/>
              <a:buChar char="Ø"/>
            </a:pPr>
            <a:r>
              <a:rPr lang="en-US" dirty="0" smtClean="0"/>
              <a:t> 18% </a:t>
            </a:r>
            <a:r>
              <a:rPr lang="en-GB" dirty="0" smtClean="0"/>
              <a:t>V/V in alkaline media. </a:t>
            </a:r>
          </a:p>
          <a:p>
            <a:pPr algn="just">
              <a:buNone/>
            </a:pPr>
            <a:r>
              <a:rPr lang="en-GB" dirty="0" smtClean="0"/>
              <a:t>Most alcohol-containing </a:t>
            </a:r>
            <a:r>
              <a:rPr lang="en-US" dirty="0" smtClean="0"/>
              <a:t>pharmaceuticals, are self-sterilizing and do not require additional </a:t>
            </a:r>
            <a:r>
              <a:rPr lang="en-US" dirty="0" smtClean="0"/>
              <a:t>preservation </a:t>
            </a:r>
          </a:p>
          <a:p>
            <a:pPr algn="just">
              <a:buNone/>
            </a:pPr>
            <a:r>
              <a:rPr lang="en-US" dirty="0" smtClean="0">
                <a:latin typeface="Times New Roman" pitchFamily="18" charset="0"/>
              </a:rPr>
              <a:t>elixirs</a:t>
            </a:r>
            <a:r>
              <a:rPr lang="en-US" dirty="0">
                <a:latin typeface="Times New Roman" pitchFamily="18" charset="0"/>
              </a:rPr>
              <a:t>, spirits, and tinctures, are self-sterilizing and do not require additional preservation.</a:t>
            </a:r>
          </a:p>
          <a:p>
            <a:pPr algn="just">
              <a:buFont typeface="Symbol" pitchFamily="18" charset="2"/>
              <a:buNone/>
            </a:pP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88400" y="328557"/>
            <a:ext cx="7886700" cy="709961"/>
          </a:xfrm>
        </p:spPr>
        <p:txBody>
          <a:bodyPr/>
          <a:lstStyle/>
          <a:p>
            <a:pPr algn="ctr"/>
            <a:r>
              <a:rPr lang="en-GB" dirty="0" smtClean="0"/>
              <a:t>Preservative Selection</a:t>
            </a:r>
            <a:endParaRPr lang="ar-IQ" dirty="0"/>
          </a:p>
        </p:txBody>
      </p:sp>
      <p:sp>
        <p:nvSpPr>
          <p:cNvPr id="4" name="Content Placeholder 1"/>
          <p:cNvSpPr txBox="1">
            <a:spLocks/>
          </p:cNvSpPr>
          <p:nvPr/>
        </p:nvSpPr>
        <p:spPr>
          <a:xfrm>
            <a:off x="611560" y="1196752"/>
            <a:ext cx="8229600" cy="5472608"/>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a:buNone/>
            </a:pPr>
            <a:r>
              <a:rPr lang="en-US" dirty="0"/>
              <a:t>When experience or shelf storage experiments indicate that a preservative is required in a pharmaceutical preparation, its selection is based on many considerations, including some of the </a:t>
            </a:r>
            <a:r>
              <a:rPr lang="en-GB" dirty="0"/>
              <a:t>following:</a:t>
            </a:r>
            <a:endParaRPr lang="ar-IQ" dirty="0"/>
          </a:p>
          <a:p>
            <a:pPr lvl="0" algn="just">
              <a:buFont typeface="Wingdings" panose="05000000000000000000" pitchFamily="2" charset="2"/>
              <a:buChar char="Ø"/>
            </a:pPr>
            <a:r>
              <a:rPr lang="en-US" b="1" dirty="0" smtClean="0">
                <a:latin typeface="Times New Roman" pitchFamily="18" charset="0"/>
                <a:cs typeface="Times New Roman" pitchFamily="18" charset="0"/>
              </a:rPr>
              <a:t>prevents </a:t>
            </a:r>
            <a:r>
              <a:rPr lang="en-US" b="1" dirty="0">
                <a:latin typeface="Times New Roman" pitchFamily="18" charset="0"/>
                <a:cs typeface="Times New Roman" pitchFamily="18" charset="0"/>
              </a:rPr>
              <a:t>growth </a:t>
            </a:r>
            <a:r>
              <a:rPr lang="en-US" dirty="0">
                <a:latin typeface="Times New Roman" pitchFamily="18" charset="0"/>
                <a:cs typeface="Times New Roman" pitchFamily="18" charset="0"/>
              </a:rPr>
              <a:t>of microorganisms. </a:t>
            </a:r>
          </a:p>
          <a:p>
            <a:pPr lvl="0" algn="just">
              <a:buFont typeface="Wingdings" panose="05000000000000000000" pitchFamily="2" charset="2"/>
              <a:buChar char="Ø"/>
            </a:pPr>
            <a:r>
              <a:rPr lang="en-US" b="1" dirty="0">
                <a:latin typeface="Times New Roman" pitchFamily="18" charset="0"/>
                <a:cs typeface="Times New Roman" pitchFamily="18" charset="0"/>
              </a:rPr>
              <a:t>Soluble in water </a:t>
            </a:r>
            <a:r>
              <a:rPr lang="en-US" dirty="0">
                <a:latin typeface="Times New Roman" pitchFamily="18" charset="0"/>
                <a:cs typeface="Times New Roman" pitchFamily="18" charset="0"/>
              </a:rPr>
              <a:t>to achieve adequate concentrations in aqueous phase. </a:t>
            </a:r>
          </a:p>
          <a:p>
            <a:pPr lvl="0" algn="just">
              <a:buFont typeface="Wingdings" panose="05000000000000000000" pitchFamily="2" charset="2"/>
              <a:buChar char="Ø"/>
            </a:pPr>
            <a:r>
              <a:rPr lang="en-US" dirty="0">
                <a:latin typeface="Times New Roman" pitchFamily="18" charset="0"/>
                <a:cs typeface="Times New Roman" pitchFamily="18" charset="0"/>
              </a:rPr>
              <a:t>Concentration of preservative does not affect safety of patient. </a:t>
            </a:r>
          </a:p>
          <a:p>
            <a:pPr lvl="0" algn="just">
              <a:buFont typeface="Wingdings" panose="05000000000000000000" pitchFamily="2" charset="2"/>
              <a:buChar char="Ø"/>
            </a:pPr>
            <a:r>
              <a:rPr lang="en-US" dirty="0">
                <a:latin typeface="Times New Roman" pitchFamily="18" charset="0"/>
                <a:cs typeface="Times New Roman" pitchFamily="18" charset="0"/>
              </a:rPr>
              <a:t>has </a:t>
            </a:r>
            <a:r>
              <a:rPr lang="en-US" b="1" dirty="0">
                <a:latin typeface="Times New Roman" pitchFamily="18" charset="0"/>
                <a:cs typeface="Times New Roman" pitchFamily="18" charset="0"/>
              </a:rPr>
              <a:t>adequate stability </a:t>
            </a:r>
            <a:r>
              <a:rPr lang="en-US" dirty="0">
                <a:latin typeface="Times New Roman" pitchFamily="18" charset="0"/>
                <a:cs typeface="Times New Roman" pitchFamily="18" charset="0"/>
              </a:rPr>
              <a:t>and not reduced in </a:t>
            </a:r>
            <a:r>
              <a:rPr lang="en-US" dirty="0" smtClean="0">
                <a:latin typeface="Times New Roman" pitchFamily="18" charset="0"/>
                <a:cs typeface="Times New Roman" pitchFamily="18" charset="0"/>
              </a:rPr>
              <a:t>concentration </a:t>
            </a:r>
            <a:r>
              <a:rPr lang="en-US" dirty="0">
                <a:latin typeface="Times New Roman" pitchFamily="18" charset="0"/>
                <a:cs typeface="Times New Roman" pitchFamily="18" charset="0"/>
              </a:rPr>
              <a:t>by decomposition during desired shelf life of preparation.</a:t>
            </a:r>
          </a:p>
          <a:p>
            <a:pPr lvl="0" algn="just">
              <a:buFont typeface="Wingdings" panose="05000000000000000000" pitchFamily="2" charset="2"/>
              <a:buChar char="Ø"/>
            </a:pPr>
            <a:r>
              <a:rPr lang="en-US" b="1" dirty="0">
                <a:latin typeface="Times New Roman" pitchFamily="18" charset="0"/>
                <a:cs typeface="Times New Roman" pitchFamily="18" charset="0"/>
              </a:rPr>
              <a:t>compatible </a:t>
            </a:r>
            <a:r>
              <a:rPr lang="en-US" dirty="0">
                <a:latin typeface="Times New Roman" pitchFamily="18" charset="0"/>
                <a:cs typeface="Times New Roman" pitchFamily="18" charset="0"/>
              </a:rPr>
              <a:t>with all </a:t>
            </a:r>
            <a:r>
              <a:rPr lang="en-US" dirty="0" err="1">
                <a:latin typeface="Times New Roman" pitchFamily="18" charset="0"/>
                <a:cs typeface="Times New Roman" pitchFamily="18" charset="0"/>
              </a:rPr>
              <a:t>formulative</a:t>
            </a:r>
            <a:r>
              <a:rPr lang="en-US" dirty="0">
                <a:latin typeface="Times New Roman" pitchFamily="18" charset="0"/>
                <a:cs typeface="Times New Roman" pitchFamily="18" charset="0"/>
              </a:rPr>
              <a:t> ingredients.</a:t>
            </a:r>
          </a:p>
          <a:p>
            <a:pPr lvl="0" algn="just">
              <a:buFont typeface="Wingdings" panose="05000000000000000000" pitchFamily="2" charset="2"/>
              <a:buChar char="Ø"/>
            </a:pPr>
            <a:r>
              <a:rPr lang="en-US" dirty="0">
                <a:latin typeface="Times New Roman" pitchFamily="18" charset="0"/>
                <a:cs typeface="Times New Roman" pitchFamily="18" charset="0"/>
              </a:rPr>
              <a:t>The preservative </a:t>
            </a:r>
            <a:r>
              <a:rPr lang="en-US" b="1" dirty="0">
                <a:latin typeface="Times New Roman" pitchFamily="18" charset="0"/>
                <a:cs typeface="Times New Roman" pitchFamily="18" charset="0"/>
              </a:rPr>
              <a:t>does not advers</a:t>
            </a:r>
            <a:r>
              <a:rPr lang="en-US" dirty="0">
                <a:latin typeface="Times New Roman" pitchFamily="18" charset="0"/>
                <a:cs typeface="Times New Roman" pitchFamily="18" charset="0"/>
              </a:rPr>
              <a:t>ely affect container or closure.</a:t>
            </a:r>
          </a:p>
          <a:p>
            <a:pPr algn="just">
              <a:buFont typeface="Symbol" pitchFamily="18" charset="2"/>
              <a:buNone/>
            </a:pPr>
            <a:endParaRPr lang="ar-IQ"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60648"/>
            <a:ext cx="7886700" cy="637953"/>
          </a:xfrm>
        </p:spPr>
        <p:txBody>
          <a:bodyPr>
            <a:normAutofit/>
          </a:bodyPr>
          <a:lstStyle/>
          <a:p>
            <a:pPr algn="ctr"/>
            <a:r>
              <a:rPr lang="en-GB" dirty="0" smtClean="0"/>
              <a:t>General Preservative Considerations</a:t>
            </a:r>
            <a:endParaRPr lang="ar-IQ" dirty="0"/>
          </a:p>
        </p:txBody>
      </p:sp>
      <p:sp>
        <p:nvSpPr>
          <p:cNvPr id="2" name="Content Placeholder 1"/>
          <p:cNvSpPr>
            <a:spLocks noGrp="1"/>
          </p:cNvSpPr>
          <p:nvPr>
            <p:ph idx="1"/>
          </p:nvPr>
        </p:nvSpPr>
        <p:spPr>
          <a:xfrm>
            <a:off x="323528" y="980728"/>
            <a:ext cx="8280920" cy="5616624"/>
          </a:xfrm>
        </p:spPr>
        <p:txBody>
          <a:bodyPr>
            <a:noAutofit/>
          </a:bodyPr>
          <a:lstStyle/>
          <a:p>
            <a:pPr algn="just"/>
            <a:r>
              <a:rPr lang="en-US" sz="2400" dirty="0" smtClean="0"/>
              <a:t>Intravenous </a:t>
            </a:r>
            <a:r>
              <a:rPr lang="en-US" sz="2400" dirty="0"/>
              <a:t>preparations given in large volumes as blood </a:t>
            </a:r>
            <a:r>
              <a:rPr lang="en-US" sz="2400" dirty="0" err="1"/>
              <a:t>replenishers</a:t>
            </a:r>
            <a:r>
              <a:rPr lang="en-US" sz="2400" dirty="0"/>
              <a:t> or nutrients not contain bacteriostatic additives.</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Microorganisms </a:t>
            </a:r>
            <a:r>
              <a:rPr lang="en-US" sz="2400" b="1" dirty="0">
                <a:latin typeface="Times New Roman" pitchFamily="18" charset="0"/>
                <a:cs typeface="Times New Roman" pitchFamily="18" charset="0"/>
              </a:rPr>
              <a:t>molds, yeasts (acid</a:t>
            </a:r>
            <a:r>
              <a:rPr lang="en-US" sz="2400" dirty="0">
                <a:latin typeface="Times New Roman" pitchFamily="18" charset="0"/>
                <a:cs typeface="Times New Roman" pitchFamily="18" charset="0"/>
              </a:rPr>
              <a:t> medium).</a:t>
            </a:r>
            <a:r>
              <a:rPr lang="en-US" sz="2400" b="1" dirty="0">
                <a:latin typeface="Times New Roman" pitchFamily="18" charset="0"/>
                <a:cs typeface="Times New Roman" pitchFamily="18" charset="0"/>
              </a:rPr>
              <a:t>bacteria </a:t>
            </a:r>
            <a:r>
              <a:rPr lang="en-US" sz="2400" dirty="0">
                <a:latin typeface="Times New Roman" pitchFamily="18" charset="0"/>
                <a:cs typeface="Times New Roman" pitchFamily="18" charset="0"/>
              </a:rPr>
              <a:t>favoring slightly </a:t>
            </a:r>
            <a:r>
              <a:rPr lang="en-US" sz="2400" b="1" dirty="0">
                <a:latin typeface="Times New Roman" pitchFamily="18" charset="0"/>
                <a:cs typeface="Times New Roman" pitchFamily="18" charset="0"/>
              </a:rPr>
              <a:t>alkaline</a:t>
            </a:r>
            <a:r>
              <a:rPr lang="en-US" sz="2400" dirty="0">
                <a:latin typeface="Times New Roman" pitchFamily="18" charset="0"/>
                <a:cs typeface="Times New Roman" pitchFamily="18" charset="0"/>
              </a:rPr>
              <a:t> medium.</a:t>
            </a:r>
          </a:p>
          <a:p>
            <a:pPr algn="just"/>
            <a:r>
              <a:rPr lang="en-US" sz="2400" dirty="0">
                <a:latin typeface="Times New Roman" pitchFamily="18" charset="0"/>
                <a:cs typeface="Times New Roman" pitchFamily="18" charset="0"/>
              </a:rPr>
              <a:t>few microorganisms grow </a:t>
            </a:r>
            <a:r>
              <a:rPr lang="en-US" sz="2400" b="1" dirty="0">
                <a:latin typeface="Times New Roman" pitchFamily="18" charset="0"/>
                <a:cs typeface="Times New Roman" pitchFamily="18" charset="0"/>
              </a:rPr>
              <a:t>below pH 3 or above pH 9</a:t>
            </a:r>
          </a:p>
          <a:p>
            <a:pPr algn="just"/>
            <a:r>
              <a:rPr lang="en-US" sz="2400" dirty="0">
                <a:latin typeface="Times New Roman" pitchFamily="18" charset="0"/>
                <a:cs typeface="Times New Roman" pitchFamily="18" charset="0"/>
              </a:rPr>
              <a:t>Aqueous preparations are within favorable pH range must be protected against microbial growth. Preservative must </a:t>
            </a:r>
            <a:r>
              <a:rPr lang="en-US" sz="2400" b="1" dirty="0">
                <a:latin typeface="Times New Roman" pitchFamily="18" charset="0"/>
                <a:cs typeface="Times New Roman" pitchFamily="18" charset="0"/>
              </a:rPr>
              <a:t>dissolve in sufficient concentration </a:t>
            </a:r>
            <a:r>
              <a:rPr lang="en-US" sz="2400" dirty="0">
                <a:latin typeface="Times New Roman" pitchFamily="18" charset="0"/>
                <a:cs typeface="Times New Roman" pitchFamily="18" charset="0"/>
              </a:rPr>
              <a:t>in </a:t>
            </a:r>
            <a:r>
              <a:rPr lang="en-US" sz="2400" b="1" dirty="0">
                <a:latin typeface="Times New Roman" pitchFamily="18" charset="0"/>
                <a:cs typeface="Times New Roman" pitchFamily="18" charset="0"/>
              </a:rPr>
              <a:t>aqueous phase </a:t>
            </a:r>
            <a:r>
              <a:rPr lang="en-US" sz="2400" dirty="0">
                <a:latin typeface="Times New Roman" pitchFamily="18" charset="0"/>
                <a:cs typeface="Times New Roman" pitchFamily="18" charset="0"/>
              </a:rPr>
              <a:t>of preparation. </a:t>
            </a:r>
          </a:p>
          <a:p>
            <a:pPr algn="just"/>
            <a:r>
              <a:rPr lang="en-US" sz="2400" dirty="0" smtClean="0">
                <a:latin typeface="Times New Roman" pitchFamily="18" charset="0"/>
                <a:cs typeface="Times New Roman" pitchFamily="18" charset="0"/>
              </a:rPr>
              <a:t>only </a:t>
            </a:r>
            <a:r>
              <a:rPr lang="en-US" sz="2400" b="1" dirty="0" err="1">
                <a:latin typeface="Times New Roman" pitchFamily="18" charset="0"/>
                <a:cs typeface="Times New Roman" pitchFamily="18" charset="0"/>
              </a:rPr>
              <a:t>undissociated</a:t>
            </a:r>
            <a:r>
              <a:rPr lang="en-US" sz="2400" b="1" dirty="0">
                <a:latin typeface="Times New Roman" pitchFamily="18" charset="0"/>
                <a:cs typeface="Times New Roman" pitchFamily="18" charset="0"/>
              </a:rPr>
              <a:t> fraction </a:t>
            </a:r>
            <a:r>
              <a:rPr lang="en-US" sz="2400" dirty="0">
                <a:latin typeface="Times New Roman" pitchFamily="18" charset="0"/>
                <a:cs typeface="Times New Roman" pitchFamily="18" charset="0"/>
              </a:rPr>
              <a:t>of preservative possesses preservative capability, because the ionized portion is incapable of penetrating the microorganism. </a:t>
            </a:r>
          </a:p>
          <a:p>
            <a:pPr algn="just"/>
            <a:r>
              <a:rPr lang="en-US" sz="2400" dirty="0">
                <a:latin typeface="Times New Roman" pitchFamily="18" charset="0"/>
                <a:cs typeface="Times New Roman" pitchFamily="18" charset="0"/>
              </a:rPr>
              <a:t>preservative selected must be largely </a:t>
            </a:r>
            <a:r>
              <a:rPr lang="en-US" sz="2400" dirty="0" err="1">
                <a:latin typeface="Times New Roman" pitchFamily="18" charset="0"/>
                <a:cs typeface="Times New Roman" pitchFamily="18" charset="0"/>
              </a:rPr>
              <a:t>undissociated</a:t>
            </a:r>
            <a:r>
              <a:rPr lang="en-US" sz="2400" dirty="0">
                <a:latin typeface="Times New Roman" pitchFamily="18" charset="0"/>
                <a:cs typeface="Times New Roman" pitchFamily="18" charset="0"/>
              </a:rPr>
              <a:t> at pH of the formulation prepared</a:t>
            </a:r>
            <a:r>
              <a:rPr lang="en-US" sz="2400" dirty="0" smtClean="0">
                <a:latin typeface="Times New Roman" pitchFamily="18" charset="0"/>
                <a:cs typeface="Times New Roman" pitchFamily="18" charset="0"/>
              </a:rPr>
              <a:t>.</a:t>
            </a:r>
          </a:p>
          <a:p>
            <a:pPr marL="0" indent="0" algn="just">
              <a:buNone/>
            </a:pPr>
            <a:endParaRPr lang="en-US" sz="1800" dirty="0">
              <a:latin typeface="Times New Roman" pitchFamily="18" charset="0"/>
              <a:cs typeface="Times New Roman" pitchFamily="18" charset="0"/>
            </a:endParaRPr>
          </a:p>
          <a:p>
            <a:pPr algn="just"/>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750287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9552" y="260648"/>
            <a:ext cx="7886700" cy="637953"/>
          </a:xfrm>
        </p:spPr>
        <p:txBody>
          <a:bodyPr>
            <a:normAutofit/>
          </a:bodyPr>
          <a:lstStyle/>
          <a:p>
            <a:pPr algn="ctr"/>
            <a:r>
              <a:rPr lang="en-GB" dirty="0" smtClean="0"/>
              <a:t>General Preservative Considerations</a:t>
            </a:r>
            <a:endParaRPr lang="ar-IQ" dirty="0"/>
          </a:p>
        </p:txBody>
      </p:sp>
      <p:sp>
        <p:nvSpPr>
          <p:cNvPr id="2" name="Content Placeholder 1"/>
          <p:cNvSpPr>
            <a:spLocks noGrp="1"/>
          </p:cNvSpPr>
          <p:nvPr>
            <p:ph idx="1"/>
          </p:nvPr>
        </p:nvSpPr>
        <p:spPr>
          <a:xfrm>
            <a:off x="323528" y="980728"/>
            <a:ext cx="8280920" cy="5616624"/>
          </a:xfrm>
        </p:spPr>
        <p:txBody>
          <a:bodyPr>
            <a:noAutofit/>
          </a:bodyPr>
          <a:lstStyle/>
          <a:p>
            <a:pPr algn="just"/>
            <a:r>
              <a:rPr lang="en-US" sz="2400" dirty="0" smtClean="0">
                <a:latin typeface="Times New Roman" pitchFamily="18" charset="0"/>
                <a:cs typeface="Times New Roman" pitchFamily="18" charset="0"/>
              </a:rPr>
              <a:t>Acidic </a:t>
            </a:r>
            <a:r>
              <a:rPr lang="en-US" sz="2400" dirty="0">
                <a:latin typeface="Times New Roman" pitchFamily="18" charset="0"/>
                <a:cs typeface="Times New Roman" pitchFamily="18" charset="0"/>
              </a:rPr>
              <a:t>preservatives </a:t>
            </a:r>
            <a:r>
              <a:rPr lang="en-US" sz="2400" b="1" dirty="0">
                <a:solidFill>
                  <a:srgbClr val="FF0000"/>
                </a:solidFill>
                <a:latin typeface="Times New Roman" pitchFamily="18" charset="0"/>
                <a:cs typeface="Times New Roman" pitchFamily="18" charset="0"/>
              </a:rPr>
              <a:t>benzoi</a:t>
            </a:r>
            <a:r>
              <a:rPr lang="en-US" sz="2400" dirty="0">
                <a:solidFill>
                  <a:srgbClr val="FF0000"/>
                </a:solidFill>
                <a:latin typeface="Times New Roman" pitchFamily="18" charset="0"/>
                <a:cs typeface="Times New Roman" pitchFamily="18" charset="0"/>
              </a:rPr>
              <a:t>c</a:t>
            </a: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boric</a:t>
            </a:r>
            <a:r>
              <a:rPr lang="en-US" sz="2400" b="1" dirty="0">
                <a:latin typeface="Times New Roman" pitchFamily="18" charset="0"/>
                <a:cs typeface="Times New Roman" pitchFamily="18" charset="0"/>
              </a:rPr>
              <a:t>,</a:t>
            </a:r>
            <a:r>
              <a:rPr lang="en-US" sz="2400" b="1" dirty="0">
                <a:solidFill>
                  <a:srgbClr val="FF0000"/>
                </a:solidFill>
                <a:latin typeface="Times New Roman" pitchFamily="18" charset="0"/>
                <a:cs typeface="Times New Roman" pitchFamily="18" charset="0"/>
              </a:rPr>
              <a:t> and </a:t>
            </a:r>
            <a:r>
              <a:rPr lang="en-US" sz="2400" b="1" dirty="0" err="1">
                <a:solidFill>
                  <a:srgbClr val="FF0000"/>
                </a:solidFill>
                <a:latin typeface="Times New Roman" pitchFamily="18" charset="0"/>
                <a:cs typeface="Times New Roman" pitchFamily="18" charset="0"/>
              </a:rPr>
              <a:t>sorbic</a:t>
            </a:r>
            <a:r>
              <a:rPr lang="en-US" sz="2400" b="1" dirty="0">
                <a:solidFill>
                  <a:srgbClr val="FF0000"/>
                </a:solidFill>
                <a:latin typeface="Times New Roman" pitchFamily="18" charset="0"/>
                <a:cs typeface="Times New Roman" pitchFamily="18" charset="0"/>
              </a:rPr>
              <a:t> acids </a:t>
            </a:r>
            <a:r>
              <a:rPr lang="en-US" sz="2400" dirty="0">
                <a:latin typeface="Times New Roman" pitchFamily="18" charset="0"/>
                <a:cs typeface="Times New Roman" pitchFamily="18" charset="0"/>
              </a:rPr>
              <a:t>more </a:t>
            </a:r>
            <a:r>
              <a:rPr lang="en-US" sz="2400" b="1" dirty="0" err="1">
                <a:latin typeface="Times New Roman" pitchFamily="18" charset="0"/>
                <a:cs typeface="Times New Roman" pitchFamily="18" charset="0"/>
              </a:rPr>
              <a:t>undissociated</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more effective as the medium is made more </a:t>
            </a:r>
            <a:r>
              <a:rPr lang="en-US" sz="2400" b="1" dirty="0">
                <a:latin typeface="Times New Roman" pitchFamily="18" charset="0"/>
                <a:cs typeface="Times New Roman" pitchFamily="18" charset="0"/>
              </a:rPr>
              <a:t>acid. </a:t>
            </a:r>
            <a:r>
              <a:rPr lang="en-US" sz="2400" dirty="0">
                <a:latin typeface="Times New Roman" pitchFamily="18" charset="0"/>
                <a:cs typeface="Times New Roman" pitchFamily="18" charset="0"/>
              </a:rPr>
              <a:t>Conversely, </a:t>
            </a:r>
            <a:r>
              <a:rPr lang="en-US" sz="2400" b="1" dirty="0">
                <a:solidFill>
                  <a:srgbClr val="7030A0"/>
                </a:solidFill>
                <a:latin typeface="Times New Roman" pitchFamily="18" charset="0"/>
                <a:cs typeface="Times New Roman" pitchFamily="18" charset="0"/>
              </a:rPr>
              <a:t>alkaline preservatives </a:t>
            </a:r>
            <a:r>
              <a:rPr lang="en-US" sz="2400" dirty="0">
                <a:latin typeface="Times New Roman" pitchFamily="18" charset="0"/>
                <a:cs typeface="Times New Roman" pitchFamily="18" charset="0"/>
              </a:rPr>
              <a:t>are less effective in acid or neutral media and more effective in </a:t>
            </a:r>
            <a:r>
              <a:rPr lang="en-US" sz="2400" b="1" dirty="0">
                <a:solidFill>
                  <a:srgbClr val="7030A0"/>
                </a:solidFill>
                <a:latin typeface="Times New Roman" pitchFamily="18" charset="0"/>
                <a:cs typeface="Times New Roman" pitchFamily="18" charset="0"/>
              </a:rPr>
              <a:t>alkaline media</a:t>
            </a:r>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if formula interfere with solubility or availability of preservative t, its chemical </a:t>
            </a:r>
            <a:r>
              <a:rPr lang="en-US" sz="2400" dirty="0" err="1">
                <a:latin typeface="Times New Roman" pitchFamily="18" charset="0"/>
                <a:cs typeface="Times New Roman" pitchFamily="18" charset="0"/>
              </a:rPr>
              <a:t>conc</a:t>
            </a:r>
            <a:r>
              <a:rPr lang="en-US" sz="2400" dirty="0">
                <a:latin typeface="Times New Roman" pitchFamily="18" charset="0"/>
                <a:cs typeface="Times New Roman" pitchFamily="18" charset="0"/>
              </a:rPr>
              <a:t> may </a:t>
            </a:r>
            <a:r>
              <a:rPr lang="en-US" sz="2400" b="1" dirty="0">
                <a:latin typeface="Times New Roman" pitchFamily="18" charset="0"/>
                <a:cs typeface="Times New Roman" pitchFamily="18" charset="0"/>
              </a:rPr>
              <a:t>misleading</a:t>
            </a:r>
            <a:r>
              <a:rPr lang="en-US" sz="2400" dirty="0">
                <a:latin typeface="Times New Roman" pitchFamily="18" charset="0"/>
                <a:cs typeface="Times New Roman" pitchFamily="18" charset="0"/>
              </a:rPr>
              <a:t>, because it may not be a true measure of the effective concentration. </a:t>
            </a:r>
            <a:r>
              <a:rPr lang="en-US" sz="2400" dirty="0" err="1">
                <a:latin typeface="Times New Roman" pitchFamily="18" charset="0"/>
                <a:cs typeface="Times New Roman" pitchFamily="18" charset="0"/>
              </a:rPr>
              <a:t>tragacanth</a:t>
            </a: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attract and hold preservative</a:t>
            </a:r>
            <a:r>
              <a:rPr lang="en-US" sz="2400" dirty="0">
                <a:latin typeface="Times New Roman" pitchFamily="18" charset="0"/>
                <a:cs typeface="Times New Roman" pitchFamily="18" charset="0"/>
              </a:rPr>
              <a:t>, such as the </a:t>
            </a:r>
            <a:r>
              <a:rPr lang="en-US" sz="2400" b="1" dirty="0">
                <a:solidFill>
                  <a:srgbClr val="00B050"/>
                </a:solidFill>
                <a:latin typeface="Times New Roman" pitchFamily="18" charset="0"/>
                <a:cs typeface="Times New Roman" pitchFamily="18" charset="0"/>
              </a:rPr>
              <a:t>parabens and phenolic </a:t>
            </a:r>
            <a:r>
              <a:rPr lang="en-US" sz="2400" dirty="0">
                <a:latin typeface="Times New Roman" pitchFamily="18" charset="0"/>
                <a:cs typeface="Times New Roman" pitchFamily="18" charset="0"/>
              </a:rPr>
              <a:t>rendering them unavailable for preservative function. </a:t>
            </a:r>
          </a:p>
          <a:p>
            <a:pPr algn="just"/>
            <a:r>
              <a:rPr lang="en-US" sz="2400" dirty="0">
                <a:latin typeface="Times New Roman" pitchFamily="18" charset="0"/>
                <a:cs typeface="Times New Roman" pitchFamily="18" charset="0"/>
              </a:rPr>
              <a:t>preservative </a:t>
            </a:r>
            <a:r>
              <a:rPr lang="en-US" sz="2400" b="1" dirty="0">
                <a:solidFill>
                  <a:srgbClr val="FF0000"/>
                </a:solidFill>
                <a:latin typeface="Times New Roman" pitchFamily="18" charset="0"/>
                <a:cs typeface="Times New Roman" pitchFamily="18" charset="0"/>
              </a:rPr>
              <a:t>must not interact with container</a:t>
            </a:r>
            <a:r>
              <a:rPr lang="en-US" sz="2400" dirty="0">
                <a:latin typeface="Times New Roman" pitchFamily="18" charset="0"/>
                <a:cs typeface="Times New Roman" pitchFamily="18" charset="0"/>
              </a:rPr>
              <a:t>, such as a metal ointment tube or a plastic medication bottle, or closure, such as a rubber or plastic cap or liner.</a:t>
            </a:r>
          </a:p>
          <a:p>
            <a:pPr algn="just"/>
            <a:endParaRPr lang="en-US" sz="2400" dirty="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332656"/>
            <a:ext cx="8229600" cy="652934"/>
          </a:xfrm>
        </p:spPr>
        <p:txBody>
          <a:bodyPr>
            <a:normAutofit/>
          </a:bodyPr>
          <a:lstStyle/>
          <a:p>
            <a:pPr algn="ctr"/>
            <a:r>
              <a:rPr lang="en-GB" sz="3200" dirty="0" smtClean="0"/>
              <a:t>Mode of Action</a:t>
            </a:r>
            <a:endParaRPr lang="ar-IQ" sz="3200" dirty="0"/>
          </a:p>
        </p:txBody>
      </p:sp>
      <p:sp>
        <p:nvSpPr>
          <p:cNvPr id="2" name="Content Placeholder 1"/>
          <p:cNvSpPr>
            <a:spLocks noGrp="1"/>
          </p:cNvSpPr>
          <p:nvPr>
            <p:ph idx="1"/>
          </p:nvPr>
        </p:nvSpPr>
        <p:spPr>
          <a:xfrm>
            <a:off x="467544" y="1124744"/>
            <a:ext cx="8229600" cy="4954555"/>
          </a:xfrm>
        </p:spPr>
        <p:txBody>
          <a:bodyPr>
            <a:normAutofit/>
          </a:bodyPr>
          <a:lstStyle/>
          <a:p>
            <a:pPr algn="just" rtl="0">
              <a:buNone/>
            </a:pPr>
            <a:r>
              <a:rPr lang="en-US" sz="2400" dirty="0" smtClean="0"/>
              <a:t>Preservatives interfere with microbial growth, multiplication, and metabolism through one or more of the following mechanisms:</a:t>
            </a:r>
          </a:p>
          <a:p>
            <a:pPr marL="514350" lvl="0" indent="-514350" algn="just">
              <a:buFont typeface="+mj-lt"/>
              <a:buAutoNum type="arabicPeriod"/>
            </a:pPr>
            <a:r>
              <a:rPr lang="en-US" sz="2400" dirty="0">
                <a:latin typeface="Times New Roman" pitchFamily="18" charset="0"/>
                <a:cs typeface="Times New Roman" pitchFamily="18" charset="0"/>
              </a:rPr>
              <a:t>Modification of cell membrane permeability.</a:t>
            </a:r>
          </a:p>
          <a:p>
            <a:pPr marL="514350" lvl="0" indent="-514350" algn="just">
              <a:buFont typeface="+mj-lt"/>
              <a:buAutoNum type="arabicPeriod"/>
            </a:pPr>
            <a:r>
              <a:rPr lang="en-US" sz="2400" dirty="0" err="1">
                <a:latin typeface="Times New Roman" pitchFamily="18" charset="0"/>
                <a:cs typeface="Times New Roman" pitchFamily="18" charset="0"/>
              </a:rPr>
              <a:t>Lysis</a:t>
            </a:r>
            <a:r>
              <a:rPr lang="en-US" sz="2400" dirty="0">
                <a:latin typeface="Times New Roman" pitchFamily="18" charset="0"/>
                <a:cs typeface="Times New Roman" pitchFamily="18" charset="0"/>
              </a:rPr>
              <a:t> and cytoplasmic leakage Irreversible coagulation of cytoplasmic constituents (e.g., protein precipitation)</a:t>
            </a:r>
          </a:p>
          <a:p>
            <a:pPr marL="514350" lvl="0" indent="-514350" algn="just">
              <a:buFont typeface="+mj-lt"/>
              <a:buAutoNum type="arabicPeriod"/>
            </a:pPr>
            <a:r>
              <a:rPr lang="en-US" sz="2400" dirty="0">
                <a:latin typeface="Times New Roman" pitchFamily="18" charset="0"/>
                <a:cs typeface="Times New Roman" pitchFamily="18" charset="0"/>
              </a:rPr>
              <a:t>Inhibition of cellular metabolism, such as by interfering with enzyme systems or inhibition of cell wall synthesis</a:t>
            </a:r>
          </a:p>
          <a:p>
            <a:pPr marL="514350" lvl="0" indent="-514350" algn="just">
              <a:buFont typeface="+mj-lt"/>
              <a:buAutoNum type="arabicPeriod"/>
            </a:pPr>
            <a:r>
              <a:rPr lang="en-US" sz="2400" dirty="0">
                <a:latin typeface="Times New Roman" pitchFamily="18" charset="0"/>
                <a:cs typeface="Times New Roman" pitchFamily="18" charset="0"/>
              </a:rPr>
              <a:t>Oxidation of cellular constituents</a:t>
            </a:r>
          </a:p>
          <a:p>
            <a:pPr marL="514350" lvl="0" indent="-514350" algn="just">
              <a:buFont typeface="+mj-lt"/>
              <a:buAutoNum type="arabicPeriod"/>
            </a:pPr>
            <a:r>
              <a:rPr lang="en-US" sz="2400" dirty="0">
                <a:latin typeface="Times New Roman" pitchFamily="18" charset="0"/>
                <a:cs typeface="Times New Roman" pitchFamily="18" charset="0"/>
              </a:rPr>
              <a:t>Hydrolysis</a:t>
            </a:r>
          </a:p>
          <a:p>
            <a:pPr algn="just" rtl="0">
              <a:buNone/>
            </a:pPr>
            <a:endParaRPr lang="en-US" sz="2400" dirty="0" smtClean="0"/>
          </a:p>
          <a:p>
            <a:pPr algn="just">
              <a:buNone/>
            </a:pPr>
            <a:endParaRPr lang="ar-IQ"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229600" cy="6048672"/>
          </a:xfrm>
        </p:spPr>
        <p:txBody>
          <a:bodyPr>
            <a:normAutofit/>
          </a:bodyPr>
          <a:lstStyle/>
          <a:p>
            <a:pPr algn="just" rtl="0">
              <a:buNone/>
            </a:pPr>
            <a:r>
              <a:rPr lang="en-US" sz="2400" dirty="0" smtClean="0"/>
              <a:t>To </a:t>
            </a:r>
            <a:r>
              <a:rPr lang="en-US" sz="2400" dirty="0"/>
              <a:t>produce a drug substance in a </a:t>
            </a:r>
            <a:r>
              <a:rPr lang="en-US" sz="2400" dirty="0" smtClean="0"/>
              <a:t>final dosage </a:t>
            </a:r>
            <a:r>
              <a:rPr lang="en-GB" sz="2400" dirty="0" smtClean="0"/>
              <a:t>form </a:t>
            </a:r>
            <a:r>
              <a:rPr lang="en-GB" sz="2400" dirty="0" smtClean="0"/>
              <a:t>requires pharmaceutical </a:t>
            </a:r>
            <a:r>
              <a:rPr lang="en-GB" sz="2400" dirty="0"/>
              <a:t>ingredients. </a:t>
            </a:r>
            <a:endParaRPr lang="en-GB" sz="2400" dirty="0" smtClean="0"/>
          </a:p>
          <a:p>
            <a:pPr algn="just" rtl="0">
              <a:buNone/>
            </a:pPr>
            <a:r>
              <a:rPr lang="en-GB" sz="2400" b="1" dirty="0" smtClean="0"/>
              <a:t>For </a:t>
            </a:r>
            <a:r>
              <a:rPr lang="en-US" sz="2400" b="1" dirty="0" smtClean="0"/>
              <a:t>example</a:t>
            </a:r>
            <a:r>
              <a:rPr lang="en-US" sz="2400" b="1" dirty="0"/>
              <a:t>, </a:t>
            </a:r>
            <a:r>
              <a:rPr lang="en-US" sz="2400" b="1" dirty="0" smtClean="0"/>
              <a:t>solutions</a:t>
            </a:r>
            <a:endParaRPr lang="en-US" sz="2400" dirty="0" smtClean="0"/>
          </a:p>
          <a:p>
            <a:pPr marL="624078" indent="-514350" algn="just" rtl="0">
              <a:buFont typeface="+mj-lt"/>
              <a:buAutoNum type="arabicPeriod"/>
            </a:pPr>
            <a:r>
              <a:rPr lang="en-US" sz="2400" dirty="0" smtClean="0"/>
              <a:t>Solvents </a:t>
            </a:r>
          </a:p>
          <a:p>
            <a:pPr marL="624078" indent="-514350" algn="just" rtl="0">
              <a:buFont typeface="+mj-lt"/>
              <a:buAutoNum type="arabicPeriod"/>
            </a:pPr>
            <a:r>
              <a:rPr lang="en-US" sz="2400" dirty="0" smtClean="0"/>
              <a:t>flavors </a:t>
            </a:r>
            <a:r>
              <a:rPr lang="en-US" sz="2400" dirty="0"/>
              <a:t>and sweeteners </a:t>
            </a:r>
            <a:endParaRPr lang="en-US" sz="2400" dirty="0" smtClean="0"/>
          </a:p>
          <a:p>
            <a:pPr marL="624078" indent="-514350" algn="just" rtl="0">
              <a:buFont typeface="+mj-lt"/>
              <a:buAutoNum type="arabicPeriod"/>
            </a:pPr>
            <a:r>
              <a:rPr lang="en-US" sz="2400" dirty="0" smtClean="0"/>
              <a:t>colorants </a:t>
            </a:r>
          </a:p>
          <a:p>
            <a:pPr marL="624078" indent="-514350" algn="just" rtl="0">
              <a:buFont typeface="+mj-lt"/>
              <a:buAutoNum type="arabicPeriod"/>
            </a:pPr>
            <a:r>
              <a:rPr lang="en-US" sz="2400" dirty="0" smtClean="0"/>
              <a:t>preservatives </a:t>
            </a:r>
            <a:endParaRPr lang="en-US" sz="2400" dirty="0" smtClean="0"/>
          </a:p>
          <a:p>
            <a:pPr marL="624078" indent="-514350" algn="just" rtl="0">
              <a:buFont typeface="+mj-lt"/>
              <a:buAutoNum type="arabicPeriod"/>
            </a:pPr>
            <a:r>
              <a:rPr lang="en-US" sz="2400" dirty="0" smtClean="0"/>
              <a:t>Stabilizers</a:t>
            </a:r>
            <a:endParaRPr lang="en-US" sz="2400" b="1" dirty="0" smtClean="0"/>
          </a:p>
          <a:p>
            <a:pPr>
              <a:buFont typeface="Symbol" pitchFamily="18" charset="2"/>
              <a:buNone/>
            </a:pPr>
            <a:r>
              <a:rPr lang="en-US" sz="2400" b="1" dirty="0" smtClean="0"/>
              <a:t>Tablets</a:t>
            </a:r>
            <a:r>
              <a:rPr lang="en-US" sz="2400" dirty="0" smtClean="0"/>
              <a:t>,</a:t>
            </a:r>
          </a:p>
          <a:p>
            <a:pPr marL="624078" indent="-514350">
              <a:buFont typeface="+mj-lt"/>
              <a:buAutoNum type="arabicPeriod"/>
            </a:pPr>
            <a:r>
              <a:rPr lang="en-US" sz="2400" dirty="0" smtClean="0"/>
              <a:t>diluents or fillers</a:t>
            </a:r>
          </a:p>
          <a:p>
            <a:pPr marL="624078" indent="-514350">
              <a:buFont typeface="+mj-lt"/>
              <a:buAutoNum type="arabicPeriod"/>
            </a:pPr>
            <a:r>
              <a:rPr lang="en-US" sz="2400" dirty="0" smtClean="0"/>
              <a:t> binders</a:t>
            </a:r>
          </a:p>
          <a:p>
            <a:pPr marL="624078" indent="-514350">
              <a:buFont typeface="+mj-lt"/>
              <a:buAutoNum type="arabicPeriod"/>
            </a:pPr>
            <a:r>
              <a:rPr lang="en-US" sz="2400" dirty="0" smtClean="0"/>
              <a:t> </a:t>
            </a:r>
            <a:r>
              <a:rPr lang="en-US" sz="2400" dirty="0" err="1" smtClean="0"/>
              <a:t>antiadherents</a:t>
            </a:r>
            <a:r>
              <a:rPr lang="en-US" sz="2400" dirty="0" smtClean="0"/>
              <a:t> or lubricants</a:t>
            </a:r>
            <a:endParaRPr lang="en-GB" sz="2400" dirty="0" smtClean="0"/>
          </a:p>
          <a:p>
            <a:pPr marL="624078" indent="-514350">
              <a:buFont typeface="+mj-lt"/>
              <a:buAutoNum type="arabicPeriod"/>
            </a:pPr>
            <a:r>
              <a:rPr lang="en-GB" sz="2400" dirty="0" smtClean="0"/>
              <a:t>disintegrating agents</a:t>
            </a:r>
            <a:endParaRPr lang="en-US" sz="2400" dirty="0" smtClean="0"/>
          </a:p>
          <a:p>
            <a:pPr marL="624078" indent="-514350">
              <a:buFont typeface="+mj-lt"/>
              <a:buAutoNum type="arabicPeriod"/>
            </a:pPr>
            <a:r>
              <a:rPr lang="en-US" sz="2400" dirty="0" smtClean="0"/>
              <a:t> coatings.</a:t>
            </a:r>
            <a:endParaRPr lang="ar-IQ" sz="2400" dirty="0" smtClean="0"/>
          </a:p>
          <a:p>
            <a:pPr marL="624078" indent="-514350" algn="just" rtl="0">
              <a:buFont typeface="+mj-lt"/>
              <a:buAutoNum type="arabicPeriod"/>
            </a:pPr>
            <a:endParaRPr lang="ar-IQ" dirty="0"/>
          </a:p>
        </p:txBody>
      </p:sp>
      <p:sp>
        <p:nvSpPr>
          <p:cNvPr id="4" name="Content Placeholder 2"/>
          <p:cNvSpPr txBox="1">
            <a:spLocks/>
          </p:cNvSpPr>
          <p:nvPr/>
        </p:nvSpPr>
        <p:spPr>
          <a:xfrm>
            <a:off x="395536" y="3861048"/>
            <a:ext cx="8147248" cy="2664296"/>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buFont typeface="Symbol" pitchFamily="18" charset="2"/>
              <a:buNone/>
            </a:pP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332656"/>
            <a:ext cx="8229600" cy="796950"/>
          </a:xfrm>
        </p:spPr>
        <p:txBody>
          <a:bodyPr>
            <a:normAutofit/>
          </a:bodyPr>
          <a:lstStyle/>
          <a:p>
            <a:pPr algn="ctr"/>
            <a:r>
              <a:rPr lang="en-GB" sz="3200" dirty="0" smtClean="0"/>
              <a:t>Preservative </a:t>
            </a:r>
            <a:r>
              <a:rPr lang="en-GB" sz="3200" dirty="0" smtClean="0"/>
              <a:t>concentrations</a:t>
            </a:r>
            <a:endParaRPr lang="ar-IQ" sz="3200" dirty="0"/>
          </a:p>
        </p:txBody>
      </p:sp>
      <p:sp>
        <p:nvSpPr>
          <p:cNvPr id="2" name="Content Placeholder 1"/>
          <p:cNvSpPr>
            <a:spLocks noGrp="1"/>
          </p:cNvSpPr>
          <p:nvPr>
            <p:ph idx="1"/>
          </p:nvPr>
        </p:nvSpPr>
        <p:spPr>
          <a:xfrm>
            <a:off x="467544" y="1124744"/>
            <a:ext cx="8229600" cy="4954555"/>
          </a:xfrm>
        </p:spPr>
        <p:txBody>
          <a:bodyPr>
            <a:noAutofit/>
          </a:bodyPr>
          <a:lstStyle/>
          <a:p>
            <a:pPr algn="just"/>
            <a:r>
              <a:rPr lang="en-US" sz="2400" dirty="0">
                <a:latin typeface="Times New Roman" pitchFamily="18" charset="0"/>
                <a:cs typeface="Times New Roman" pitchFamily="18" charset="0"/>
              </a:rPr>
              <a:t>benzoic acid (</a:t>
            </a:r>
            <a:r>
              <a:rPr lang="en-US" sz="2400" b="1" dirty="0">
                <a:latin typeface="Times New Roman" pitchFamily="18" charset="0"/>
                <a:cs typeface="Times New Roman" pitchFamily="18" charset="0"/>
              </a:rPr>
              <a:t>0.1% to 0.2%).</a:t>
            </a:r>
          </a:p>
          <a:p>
            <a:pPr algn="just"/>
            <a:r>
              <a:rPr lang="en-US" sz="2400" dirty="0">
                <a:latin typeface="Times New Roman" pitchFamily="18" charset="0"/>
                <a:cs typeface="Times New Roman" pitchFamily="18" charset="0"/>
              </a:rPr>
              <a:t>sodium benzoate (</a:t>
            </a:r>
            <a:r>
              <a:rPr lang="en-US" sz="2400" b="1" dirty="0">
                <a:latin typeface="Times New Roman" pitchFamily="18" charset="0"/>
                <a:cs typeface="Times New Roman" pitchFamily="18" charset="0"/>
              </a:rPr>
              <a:t>0.1% to 0.2%)</a:t>
            </a:r>
          </a:p>
          <a:p>
            <a:pPr algn="just"/>
            <a:r>
              <a:rPr lang="en-US" sz="2400" dirty="0">
                <a:latin typeface="Times New Roman" pitchFamily="18" charset="0"/>
                <a:cs typeface="Times New Roman" pitchFamily="18" charset="0"/>
              </a:rPr>
              <a:t>alcohol (15% to 20%),</a:t>
            </a:r>
          </a:p>
          <a:p>
            <a:pPr algn="just"/>
            <a:r>
              <a:rPr lang="en-US" sz="2400" dirty="0">
                <a:latin typeface="Times New Roman" pitchFamily="18" charset="0"/>
                <a:cs typeface="Times New Roman" pitchFamily="18" charset="0"/>
              </a:rPr>
              <a:t>phenol (0.1% to 0.5%), </a:t>
            </a:r>
          </a:p>
          <a:p>
            <a:pPr algn="just"/>
            <a:r>
              <a:rPr lang="en-US" sz="2400" dirty="0">
                <a:latin typeface="Times New Roman" pitchFamily="18" charset="0"/>
                <a:cs typeface="Times New Roman" pitchFamily="18" charset="0"/>
              </a:rPr>
              <a:t>cresol (0.1% to 0.5%), </a:t>
            </a:r>
          </a:p>
          <a:p>
            <a:pPr algn="just"/>
            <a:r>
              <a:rPr lang="en-US" sz="2400" dirty="0" err="1">
                <a:latin typeface="Times New Roman" pitchFamily="18" charset="0"/>
                <a:cs typeface="Times New Roman" pitchFamily="18" charset="0"/>
              </a:rPr>
              <a:t>benzalkonium</a:t>
            </a:r>
            <a:r>
              <a:rPr lang="en-US" sz="2400" dirty="0">
                <a:latin typeface="Times New Roman" pitchFamily="18" charset="0"/>
                <a:cs typeface="Times New Roman" pitchFamily="18" charset="0"/>
              </a:rPr>
              <a:t> chloride (</a:t>
            </a:r>
            <a:r>
              <a:rPr lang="en-US" sz="2400" b="1" dirty="0">
                <a:latin typeface="Times New Roman" pitchFamily="18" charset="0"/>
                <a:cs typeface="Times New Roman" pitchFamily="18" charset="0"/>
              </a:rPr>
              <a:t>0.002% to 0.01%)</a:t>
            </a:r>
          </a:p>
          <a:p>
            <a:pPr algn="just"/>
            <a:r>
              <a:rPr lang="en-US" sz="2400" dirty="0">
                <a:latin typeface="Times New Roman" pitchFamily="18" charset="0"/>
                <a:cs typeface="Times New Roman" pitchFamily="18" charset="0"/>
              </a:rPr>
              <a:t>combinations of </a:t>
            </a:r>
            <a:r>
              <a:rPr lang="en-US" sz="2400" dirty="0" err="1">
                <a:latin typeface="Times New Roman" pitchFamily="18" charset="0"/>
                <a:cs typeface="Times New Roman" pitchFamily="18" charset="0"/>
              </a:rPr>
              <a:t>methylparaben</a:t>
            </a:r>
            <a:r>
              <a:rPr lang="en-US" sz="2400" dirty="0">
                <a:latin typeface="Times New Roman" pitchFamily="18" charset="0"/>
                <a:cs typeface="Times New Roman" pitchFamily="18" charset="0"/>
              </a:rPr>
              <a:t> and </a:t>
            </a:r>
            <a:r>
              <a:rPr lang="en-US" sz="2400" dirty="0" err="1">
                <a:latin typeface="Times New Roman" pitchFamily="18" charset="0"/>
                <a:cs typeface="Times New Roman" pitchFamily="18" charset="0"/>
              </a:rPr>
              <a:t>propylparaben</a:t>
            </a:r>
            <a:r>
              <a:rPr lang="en-US" sz="2400" dirty="0">
                <a:latin typeface="Times New Roman" pitchFamily="18" charset="0"/>
                <a:cs typeface="Times New Roman" pitchFamily="18" charset="0"/>
              </a:rPr>
              <a:t> (0.1% to 0.2)against fungus. </a:t>
            </a:r>
            <a:endParaRPr lang="en-US" sz="2400" dirty="0" smtClean="0">
              <a:latin typeface="Times New Roman" pitchFamily="18" charset="0"/>
              <a:cs typeface="Times New Roman" pitchFamily="18" charset="0"/>
            </a:endParaRPr>
          </a:p>
          <a:p>
            <a:pPr algn="just"/>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a:p>
            <a:pPr algn="just" rtl="0"/>
            <a:endParaRPr lang="ar-IQ" sz="24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pPr algn="just" rtl="0"/>
            <a:r>
              <a:rPr lang="ar-IQ" sz="2400" dirty="0" smtClean="0"/>
              <a:t> </a:t>
            </a:r>
            <a:r>
              <a:rPr lang="en-GB" sz="2400" dirty="0" smtClean="0"/>
              <a:t>The required proportion</a:t>
            </a:r>
            <a:r>
              <a:rPr lang="ar-IQ" sz="2400" dirty="0" smtClean="0"/>
              <a:t> </a:t>
            </a:r>
            <a:r>
              <a:rPr lang="en-US" sz="2400" dirty="0" smtClean="0"/>
              <a:t>varies with the pH, dissociation, and other factors already indicated as well with the presence of other formulative ingredients with </a:t>
            </a:r>
            <a:r>
              <a:rPr lang="en-GB" sz="2400" dirty="0" smtClean="0"/>
              <a:t>inherent preservative capabilities.</a:t>
            </a:r>
          </a:p>
          <a:p>
            <a:pPr algn="just" rtl="0"/>
            <a:r>
              <a:rPr lang="en-US" sz="2400" dirty="0" smtClean="0"/>
              <a:t> For each type of preparation to be preserved, the research pharmacist must consider the influence of the preservative on the comfort of the patient.</a:t>
            </a:r>
          </a:p>
          <a:p>
            <a:pPr algn="just" rtl="0"/>
            <a:r>
              <a:rPr lang="en-US" sz="2400" dirty="0" smtClean="0"/>
              <a:t> For instance, a preservative in an ophthalmic preparation must have an extremely low degree of irritant qualities, which is characteristic </a:t>
            </a:r>
            <a:r>
              <a:rPr lang="en-GB" sz="2400" dirty="0" smtClean="0"/>
              <a:t>of </a:t>
            </a:r>
            <a:r>
              <a:rPr lang="en-GB" sz="2400" dirty="0" err="1" smtClean="0"/>
              <a:t>chlorobutanol</a:t>
            </a:r>
            <a:r>
              <a:rPr lang="en-GB" sz="2400" dirty="0" smtClean="0"/>
              <a:t>, </a:t>
            </a:r>
            <a:r>
              <a:rPr lang="en-GB" sz="2400" dirty="0" err="1" smtClean="0"/>
              <a:t>benzalkonium</a:t>
            </a:r>
            <a:r>
              <a:rPr lang="en-GB" sz="2400" dirty="0" smtClean="0"/>
              <a:t> chloride, and </a:t>
            </a:r>
            <a:r>
              <a:rPr lang="en-US" sz="2400" dirty="0" err="1" smtClean="0"/>
              <a:t>phenylmercuric</a:t>
            </a:r>
            <a:r>
              <a:rPr lang="en-US" sz="2400" dirty="0" smtClean="0"/>
              <a:t> nitrate, frequently used in ophthalmic preparations. </a:t>
            </a:r>
          </a:p>
          <a:p>
            <a:pPr algn="just" rtl="0">
              <a:buNone/>
            </a:pPr>
            <a:endParaRPr lang="ar-IQ"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589640" cy="5688632"/>
          </a:xfrm>
        </p:spPr>
        <p:txBody>
          <a:bodyPr>
            <a:normAutofit/>
          </a:bodyPr>
          <a:lstStyle/>
          <a:p>
            <a:r>
              <a:rPr lang="en-GB" sz="2400" dirty="0" smtClean="0"/>
              <a:t> Ointments, </a:t>
            </a:r>
            <a:r>
              <a:rPr lang="en-US" sz="2400" dirty="0" smtClean="0"/>
              <a:t>creams, and suppositories acquire their characteristic </a:t>
            </a:r>
            <a:r>
              <a:rPr lang="en-GB" sz="2400" dirty="0" smtClean="0"/>
              <a:t>features from their pharmaceutical </a:t>
            </a:r>
            <a:r>
              <a:rPr lang="en-US" sz="2400" dirty="0" smtClean="0"/>
              <a:t>bases</a:t>
            </a:r>
            <a:r>
              <a:rPr lang="en-US" sz="2400" dirty="0" smtClean="0"/>
              <a:t>.</a:t>
            </a:r>
            <a:r>
              <a:rPr lang="en-US" sz="2400" b="1" dirty="0"/>
              <a:t> </a:t>
            </a:r>
            <a:r>
              <a:rPr lang="en-US" sz="2400" b="1" dirty="0" smtClean="0"/>
              <a:t>Colorants</a:t>
            </a:r>
            <a:endParaRPr lang="en-US" sz="2400" b="1" dirty="0"/>
          </a:p>
          <a:p>
            <a:r>
              <a:rPr lang="en-US" sz="2400" b="1" dirty="0"/>
              <a:t>Preservatives</a:t>
            </a:r>
          </a:p>
          <a:p>
            <a:r>
              <a:rPr lang="en-US" sz="2400" b="1" dirty="0"/>
              <a:t>Antioxidant</a:t>
            </a:r>
            <a:r>
              <a:rPr lang="en-US" sz="2400" dirty="0"/>
              <a:t>s</a:t>
            </a:r>
          </a:p>
          <a:p>
            <a:r>
              <a:rPr lang="en-US" sz="2400" b="1" dirty="0"/>
              <a:t>chelating agents</a:t>
            </a:r>
          </a:p>
          <a:p>
            <a:r>
              <a:rPr lang="en-US" sz="2400" dirty="0"/>
              <a:t>lubricants</a:t>
            </a:r>
            <a:endParaRPr lang="en-US" sz="2400" b="1" dirty="0"/>
          </a:p>
          <a:p>
            <a:pPr algn="just"/>
            <a:r>
              <a:rPr lang="en-US" sz="2400" b="1" dirty="0" smtClean="0"/>
              <a:t>flavors </a:t>
            </a:r>
            <a:r>
              <a:rPr lang="en-US" sz="2400" dirty="0" smtClean="0"/>
              <a:t>and </a:t>
            </a:r>
            <a:r>
              <a:rPr lang="en-US" sz="2400" b="1" dirty="0" smtClean="0"/>
              <a:t>sweeteners.</a:t>
            </a:r>
            <a:endParaRPr lang="en-US" sz="2400" dirty="0" smtClean="0"/>
          </a:p>
          <a:p>
            <a:pPr marL="0" indent="0" algn="just" rtl="0">
              <a:buNone/>
            </a:pPr>
            <a:endParaRPr lang="en-US" sz="2400" dirty="0" smtClean="0"/>
          </a:p>
          <a:p>
            <a:pPr algn="just">
              <a:buNone/>
            </a:pPr>
            <a:r>
              <a:rPr lang="en-GB" sz="2400" b="1" dirty="0"/>
              <a:t>HANDBOOK OF </a:t>
            </a:r>
            <a:r>
              <a:rPr lang="en-GB" sz="2400" b="1" dirty="0" smtClean="0"/>
              <a:t>PHARMACEUTICAL EXCIPIENTS </a:t>
            </a:r>
            <a:r>
              <a:rPr lang="en-GB" sz="2400" b="1" dirty="0"/>
              <a:t>AND FOOD </a:t>
            </a:r>
            <a:r>
              <a:rPr lang="en-GB" sz="2400" b="1" dirty="0" smtClean="0"/>
              <a:t>AND CHEMICALS CODEX</a:t>
            </a:r>
          </a:p>
          <a:p>
            <a:pPr algn="just"/>
            <a:r>
              <a:rPr lang="en-US" sz="2400" dirty="0"/>
              <a:t>The </a:t>
            </a:r>
            <a:r>
              <a:rPr lang="en-US" sz="2400" i="1" dirty="0"/>
              <a:t>Handbook of Pharmaceutical Excipients </a:t>
            </a:r>
            <a:r>
              <a:rPr lang="en-US" sz="2400" dirty="0"/>
              <a:t>presents monographs on more than 250 excipients used in dosage form preparation. </a:t>
            </a:r>
          </a:p>
          <a:p>
            <a:pPr algn="just"/>
            <a:r>
              <a:rPr lang="en-US" sz="2400" dirty="0"/>
              <a:t>Additional excipients commonly used are listed in the Food Chemicals Codex (FCC), now owned and published by the USP. </a:t>
            </a:r>
            <a:endParaRPr lang="ar-IQ" sz="2400" dirty="0"/>
          </a:p>
          <a:p>
            <a:pPr algn="just">
              <a:buNone/>
            </a:pPr>
            <a:endParaRPr lang="en-GB"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3"/>
            <a:ext cx="7886700" cy="792088"/>
          </a:xfrm>
        </p:spPr>
        <p:txBody>
          <a:bodyPr>
            <a:normAutofit/>
          </a:bodyPr>
          <a:lstStyle/>
          <a:p>
            <a:pPr rtl="0"/>
            <a:r>
              <a:rPr lang="en-GB" sz="4000" b="1" u="sng" dirty="0"/>
              <a:t>Flavoring Pharmaceuticals</a:t>
            </a:r>
            <a:endParaRPr lang="ar-IQ" sz="4000" u="sng" dirty="0"/>
          </a:p>
        </p:txBody>
      </p:sp>
      <p:sp>
        <p:nvSpPr>
          <p:cNvPr id="3" name="Content Placeholder 2"/>
          <p:cNvSpPr>
            <a:spLocks noGrp="1"/>
          </p:cNvSpPr>
          <p:nvPr>
            <p:ph idx="1"/>
          </p:nvPr>
        </p:nvSpPr>
        <p:spPr>
          <a:xfrm>
            <a:off x="251520" y="980728"/>
            <a:ext cx="8640959" cy="5616624"/>
          </a:xfrm>
        </p:spPr>
        <p:txBody>
          <a:bodyPr>
            <a:normAutofit/>
          </a:bodyPr>
          <a:lstStyle/>
          <a:p>
            <a:pPr algn="just" rtl="0"/>
            <a:r>
              <a:rPr lang="en-US" dirty="0" smtClean="0"/>
              <a:t>The flavoring of pharmaceuticals applies primarily to liquids intended for oral </a:t>
            </a:r>
            <a:r>
              <a:rPr lang="en-US" dirty="0" smtClean="0"/>
              <a:t>administration, </a:t>
            </a:r>
            <a:r>
              <a:rPr lang="en-GB" dirty="0" smtClean="0"/>
              <a:t>mostly liquids and chewable tablets.</a:t>
            </a:r>
            <a:endParaRPr lang="en-GB" dirty="0" smtClean="0"/>
          </a:p>
          <a:p>
            <a:pPr marL="0" indent="0" algn="just">
              <a:buNone/>
            </a:pPr>
            <a:r>
              <a:rPr lang="en-GB" b="1" dirty="0" smtClean="0"/>
              <a:t>Selection </a:t>
            </a:r>
            <a:r>
              <a:rPr lang="en-GB" b="1" dirty="0"/>
              <a:t>of flavours and </a:t>
            </a:r>
            <a:r>
              <a:rPr lang="en-GB" b="1" dirty="0" smtClean="0"/>
              <a:t>colours</a:t>
            </a:r>
          </a:p>
          <a:p>
            <a:pPr marL="0" indent="0" algn="just">
              <a:buNone/>
            </a:pPr>
            <a:r>
              <a:rPr lang="en-US" dirty="0"/>
              <a:t>In flavor-formulating a pharmaceutical product, the pharmacist must give consideration to the color, odor, texture, and taste of the preparation. </a:t>
            </a:r>
            <a:endParaRPr lang="en-US" dirty="0" smtClean="0"/>
          </a:p>
          <a:p>
            <a:pPr algn="just"/>
            <a:r>
              <a:rPr lang="en-US" dirty="0" smtClean="0"/>
              <a:t>There are no rules for accurately predicting the taste sensation of a drug based on its chemical </a:t>
            </a:r>
            <a:r>
              <a:rPr lang="en-GB" dirty="0" smtClean="0"/>
              <a:t>constitution however there are some rules…..</a:t>
            </a:r>
          </a:p>
          <a:p>
            <a:pPr marL="0" indent="0" algn="just">
              <a:buNone/>
            </a:pPr>
            <a:r>
              <a:rPr lang="en-US" b="1" dirty="0" smtClean="0">
                <a:solidFill>
                  <a:srgbClr val="0070C0"/>
                </a:solidFill>
                <a:latin typeface="Times New Roman" pitchFamily="18" charset="0"/>
                <a:cs typeface="Times New Roman" pitchFamily="18" charset="0"/>
              </a:rPr>
              <a:t>EX </a:t>
            </a:r>
            <a:r>
              <a:rPr lang="en-US" dirty="0" smtClean="0">
                <a:latin typeface="Times New Roman" pitchFamily="18" charset="0"/>
                <a:cs typeface="Times New Roman" pitchFamily="18" charset="0"/>
              </a:rPr>
              <a:t>Not all salts are salty but </a:t>
            </a:r>
            <a:r>
              <a:rPr lang="en-US" dirty="0" smtClean="0"/>
              <a:t>The salt taste is a function of both </a:t>
            </a:r>
            <a:r>
              <a:rPr lang="en-US" dirty="0" err="1" smtClean="0"/>
              <a:t>cation</a:t>
            </a:r>
            <a:r>
              <a:rPr lang="en-US" dirty="0" smtClean="0"/>
              <a:t> and anion.</a:t>
            </a:r>
          </a:p>
          <a:p>
            <a:pPr marL="514350" indent="-514350" algn="just">
              <a:buFont typeface="+mj-lt"/>
              <a:buAutoNum type="arabicPeriod"/>
            </a:pPr>
            <a:r>
              <a:rPr lang="en-US" dirty="0" smtClean="0"/>
              <a:t>Chlorides of sodium, potassium, and ammonium and by sodium bromide, </a:t>
            </a:r>
            <a:r>
              <a:rPr lang="en-US" dirty="0" err="1" smtClean="0"/>
              <a:t>NaCl</a:t>
            </a:r>
            <a:r>
              <a:rPr lang="en-US" dirty="0" smtClean="0"/>
              <a:t>, </a:t>
            </a:r>
            <a:r>
              <a:rPr lang="en-US" dirty="0" err="1" smtClean="0"/>
              <a:t>KCl</a:t>
            </a:r>
            <a:r>
              <a:rPr lang="en-US" dirty="0" smtClean="0"/>
              <a:t>, NH4Cl, </a:t>
            </a:r>
            <a:r>
              <a:rPr lang="en-US" dirty="0" err="1" smtClean="0"/>
              <a:t>NaBr</a:t>
            </a:r>
            <a:r>
              <a:rPr lang="en-US" dirty="0" smtClean="0"/>
              <a:t> and </a:t>
            </a:r>
            <a:r>
              <a:rPr lang="en-US" dirty="0" err="1" smtClean="0"/>
              <a:t>KBr</a:t>
            </a:r>
            <a:r>
              <a:rPr lang="en-US" dirty="0" smtClean="0"/>
              <a:t> have salty tastes</a:t>
            </a:r>
          </a:p>
          <a:p>
            <a:pPr marL="514350" indent="-514350" algn="just">
              <a:buFont typeface="+mj-lt"/>
              <a:buAutoNum type="arabicPeriod"/>
            </a:pPr>
            <a:r>
              <a:rPr lang="en-US" dirty="0" smtClean="0"/>
              <a:t>Ammonium give bitter and salty sensations</a:t>
            </a:r>
          </a:p>
          <a:p>
            <a:pPr marL="514350" indent="-514350" algn="just">
              <a:buFont typeface="+mj-lt"/>
              <a:buAutoNum type="arabicPeriod"/>
            </a:pPr>
            <a:r>
              <a:rPr lang="en-US" dirty="0" smtClean="0"/>
              <a:t>potassium iodide KI, magnesium sulfate MgSO4 </a:t>
            </a:r>
            <a:r>
              <a:rPr lang="en-US" b="1" dirty="0" smtClean="0"/>
              <a:t>(Epsom salt) </a:t>
            </a:r>
            <a:r>
              <a:rPr lang="en-US" dirty="0" smtClean="0"/>
              <a:t>are predominantly bitter.</a:t>
            </a:r>
          </a:p>
          <a:p>
            <a:pPr algn="just">
              <a:buNone/>
            </a:pPr>
            <a:r>
              <a:rPr lang="en-US" b="1" dirty="0" smtClean="0"/>
              <a:t>In general, low-molecular-weight salts are salty, and high-molecular-weight salts are bitter.</a:t>
            </a:r>
          </a:p>
          <a:p>
            <a:pPr marL="0" indent="0" algn="just">
              <a:buNone/>
            </a:pPr>
            <a:endParaRPr lang="en-US" dirty="0"/>
          </a:p>
          <a:p>
            <a:pPr marL="0" indent="0" algn="just">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9" y="332656"/>
            <a:ext cx="8229600" cy="5217443"/>
          </a:xfrm>
        </p:spPr>
        <p:txBody>
          <a:bodyPr>
            <a:noAutofit/>
          </a:bodyPr>
          <a:lstStyle/>
          <a:p>
            <a:pPr algn="just"/>
            <a:r>
              <a:rPr lang="en-US" sz="2400" b="1" dirty="0" err="1" smtClean="0">
                <a:solidFill>
                  <a:srgbClr val="FF0000"/>
                </a:solidFill>
                <a:latin typeface="Times New Roman" pitchFamily="18" charset="0"/>
                <a:cs typeface="Times New Roman" pitchFamily="18" charset="0"/>
              </a:rPr>
              <a:t>Flavoures</a:t>
            </a:r>
            <a:r>
              <a:rPr lang="en-US" sz="2400" b="1" dirty="0" smtClean="0">
                <a:solidFill>
                  <a:srgbClr val="FF0000"/>
                </a:solidFill>
                <a:latin typeface="Times New Roman" pitchFamily="18" charset="0"/>
                <a:cs typeface="Times New Roman" pitchFamily="18" charset="0"/>
              </a:rPr>
              <a:t> are added </a:t>
            </a:r>
            <a:r>
              <a:rPr lang="en-US" sz="2400" b="1" dirty="0">
                <a:solidFill>
                  <a:srgbClr val="FF0000"/>
                </a:solidFill>
                <a:latin typeface="Times New Roman" pitchFamily="18" charset="0"/>
                <a:cs typeface="Times New Roman" pitchFamily="18" charset="0"/>
              </a:rPr>
              <a:t>to liquid </a:t>
            </a:r>
            <a:r>
              <a:rPr lang="en-US" sz="2400" dirty="0">
                <a:latin typeface="Times New Roman" pitchFamily="18" charset="0"/>
                <a:cs typeface="Times New Roman" pitchFamily="18" charset="0"/>
              </a:rPr>
              <a:t>mask </a:t>
            </a:r>
            <a:r>
              <a:rPr lang="en-US" sz="2400" b="1" u="sng" dirty="0">
                <a:latin typeface="Times New Roman" pitchFamily="18" charset="0"/>
                <a:cs typeface="Times New Roman" pitchFamily="18" charset="0"/>
              </a:rPr>
              <a:t>taste</a:t>
            </a:r>
            <a:r>
              <a:rPr lang="en-US" sz="2400" dirty="0">
                <a:latin typeface="Times New Roman" pitchFamily="18" charset="0"/>
                <a:cs typeface="Times New Roman" pitchFamily="18" charset="0"/>
              </a:rPr>
              <a:t>.</a:t>
            </a:r>
          </a:p>
          <a:p>
            <a:pPr algn="just"/>
            <a:r>
              <a:rPr lang="en-US" sz="2400" b="1" dirty="0">
                <a:solidFill>
                  <a:srgbClr val="FF0000"/>
                </a:solidFill>
                <a:latin typeface="Times New Roman" pitchFamily="18" charset="0"/>
                <a:cs typeface="Times New Roman" pitchFamily="18" charset="0"/>
              </a:rPr>
              <a:t>Chewable tablets</a:t>
            </a:r>
            <a:r>
              <a:rPr lang="en-US" sz="2400" dirty="0">
                <a:latin typeface="Times New Roman" pitchFamily="18" charset="0"/>
                <a:cs typeface="Times New Roman" pitchFamily="18" charset="0"/>
              </a:rPr>
              <a:t>, such as antacid and vitamin products, usually are </a:t>
            </a:r>
            <a:r>
              <a:rPr lang="en-US" sz="2400" b="1" u="sng" dirty="0">
                <a:latin typeface="Times New Roman" pitchFamily="18" charset="0"/>
                <a:cs typeface="Times New Roman" pitchFamily="18" charset="0"/>
              </a:rPr>
              <a:t>sweetened and flavored </a:t>
            </a:r>
            <a:r>
              <a:rPr lang="en-US" sz="2400" dirty="0">
                <a:latin typeface="Times New Roman" pitchFamily="18" charset="0"/>
                <a:cs typeface="Times New Roman" pitchFamily="18" charset="0"/>
              </a:rPr>
              <a:t>to improve acceptance.</a:t>
            </a:r>
          </a:p>
          <a:p>
            <a:pPr algn="just" rtl="0"/>
            <a:r>
              <a:rPr lang="en-US" sz="2400" dirty="0" smtClean="0">
                <a:latin typeface="+mj-lt"/>
              </a:rPr>
              <a:t>With </a:t>
            </a:r>
            <a:r>
              <a:rPr lang="en-US" sz="2400" dirty="0" smtClean="0">
                <a:latin typeface="+mj-lt"/>
              </a:rPr>
              <a:t>organic compounds, an increase in the number of hydroxyl groups (—OH) seems to increase the sweetness of the compound.</a:t>
            </a:r>
          </a:p>
          <a:p>
            <a:pPr algn="just"/>
            <a:r>
              <a:rPr lang="en-US" sz="2400" b="1" dirty="0">
                <a:latin typeface="Times New Roman" pitchFamily="18" charset="0"/>
                <a:cs typeface="Times New Roman" pitchFamily="18" charset="0"/>
              </a:rPr>
              <a:t>Sucrose</a:t>
            </a:r>
            <a:r>
              <a:rPr lang="en-US" sz="2400" dirty="0">
                <a:latin typeface="Times New Roman" pitchFamily="18" charset="0"/>
                <a:cs typeface="Times New Roman" pitchFamily="18" charset="0"/>
              </a:rPr>
              <a:t>(</a:t>
            </a:r>
            <a:r>
              <a:rPr lang="en-US" sz="2400" b="1" dirty="0">
                <a:latin typeface="Times New Roman" pitchFamily="18" charset="0"/>
                <a:cs typeface="Times New Roman" pitchFamily="18" charset="0"/>
              </a:rPr>
              <a:t>8 -</a:t>
            </a:r>
            <a:r>
              <a:rPr lang="en-US" sz="2400" dirty="0">
                <a:latin typeface="Times New Roman" pitchFamily="18" charset="0"/>
                <a:cs typeface="Times New Roman" pitchFamily="18" charset="0"/>
              </a:rPr>
              <a:t>OH), sweeter than </a:t>
            </a:r>
            <a:r>
              <a:rPr lang="en-US" sz="2400" b="1" dirty="0">
                <a:latin typeface="Times New Roman" pitchFamily="18" charset="0"/>
                <a:cs typeface="Times New Roman" pitchFamily="18" charset="0"/>
              </a:rPr>
              <a:t>glycerin</a:t>
            </a:r>
            <a:r>
              <a:rPr lang="en-US" sz="2400" dirty="0">
                <a:latin typeface="Times New Roman" pitchFamily="18" charset="0"/>
                <a:cs typeface="Times New Roman" pitchFamily="18" charset="0"/>
              </a:rPr>
              <a:t>(3-OH)</a:t>
            </a:r>
          </a:p>
          <a:p>
            <a:pPr algn="just" rtl="0"/>
            <a:r>
              <a:rPr lang="en-US" sz="2400" dirty="0" smtClean="0">
                <a:latin typeface="+mj-lt"/>
              </a:rPr>
              <a:t>organic </a:t>
            </a:r>
            <a:r>
              <a:rPr lang="en-US" sz="2400" dirty="0" smtClean="0">
                <a:latin typeface="+mj-lt"/>
              </a:rPr>
              <a:t>esters, alcohols, and </a:t>
            </a:r>
            <a:r>
              <a:rPr lang="en-US" sz="2400" dirty="0" smtClean="0">
                <a:latin typeface="+mj-lt"/>
              </a:rPr>
              <a:t>aldehydes are pleasant to the taste</a:t>
            </a:r>
          </a:p>
          <a:p>
            <a:pPr algn="just" rtl="0"/>
            <a:r>
              <a:rPr lang="en-US" sz="2400" dirty="0" smtClean="0">
                <a:latin typeface="+mj-lt"/>
              </a:rPr>
              <a:t>Many </a:t>
            </a:r>
            <a:r>
              <a:rPr lang="en-GB" sz="2400" dirty="0" smtClean="0">
                <a:latin typeface="+mj-lt"/>
              </a:rPr>
              <a:t>nitrogen-containing compounds, especially the </a:t>
            </a:r>
            <a:r>
              <a:rPr lang="en-US" sz="2400" dirty="0" smtClean="0">
                <a:latin typeface="+mj-lt"/>
              </a:rPr>
              <a:t>plant alkaloids (e.g., </a:t>
            </a:r>
            <a:r>
              <a:rPr lang="en-US" sz="2400" b="1" dirty="0" smtClean="0">
                <a:latin typeface="+mj-lt"/>
              </a:rPr>
              <a:t>quinine) </a:t>
            </a:r>
            <a:r>
              <a:rPr lang="en-US" sz="2400" dirty="0" smtClean="0">
                <a:latin typeface="+mj-lt"/>
              </a:rPr>
              <a:t>are extremely bitter, but certain other </a:t>
            </a:r>
            <a:r>
              <a:rPr lang="en-US" sz="2400" dirty="0" smtClean="0">
                <a:latin typeface="+mj-lt"/>
              </a:rPr>
              <a:t>nitrogen-</a:t>
            </a:r>
            <a:r>
              <a:rPr lang="en-US" sz="2400" dirty="0" err="1" smtClean="0">
                <a:latin typeface="+mj-lt"/>
              </a:rPr>
              <a:t>containin</a:t>
            </a:r>
            <a:r>
              <a:rPr lang="ar-IQ" sz="2400" dirty="0" smtClean="0">
                <a:latin typeface="+mj-lt"/>
              </a:rPr>
              <a:t>  </a:t>
            </a:r>
            <a:r>
              <a:rPr lang="en-US" sz="2400" dirty="0" smtClean="0">
                <a:latin typeface="+mj-lt"/>
              </a:rPr>
              <a:t>compounds (e.g., </a:t>
            </a:r>
            <a:r>
              <a:rPr lang="en-US" sz="2400" b="1" dirty="0" smtClean="0">
                <a:latin typeface="+mj-lt"/>
              </a:rPr>
              <a:t>aspartame) </a:t>
            </a:r>
            <a:r>
              <a:rPr lang="en-US" sz="2400" dirty="0" smtClean="0">
                <a:latin typeface="+mj-lt"/>
              </a:rPr>
              <a:t>are extremely sweet</a:t>
            </a:r>
            <a:r>
              <a:rPr lang="en-US" sz="2400" dirty="0" smtClean="0">
                <a:latin typeface="+mj-lt"/>
              </a:rPr>
              <a:t>.</a:t>
            </a:r>
          </a:p>
          <a:p>
            <a:pPr marL="0" indent="0" algn="just">
              <a:buNone/>
            </a:pPr>
            <a:r>
              <a:rPr lang="en-US" sz="2400" b="1" dirty="0">
                <a:latin typeface="Times New Roman" pitchFamily="18" charset="0"/>
                <a:cs typeface="Times New Roman" pitchFamily="18" charset="0"/>
              </a:rPr>
              <a:t>Even simple structural change alter </a:t>
            </a:r>
            <a:r>
              <a:rPr lang="en-US" sz="2400" b="1" dirty="0" smtClean="0">
                <a:latin typeface="Times New Roman" pitchFamily="18" charset="0"/>
                <a:cs typeface="Times New Roman" pitchFamily="18" charset="0"/>
              </a:rPr>
              <a:t>taste</a:t>
            </a: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for example </a:t>
            </a:r>
            <a:endParaRPr lang="en-US" sz="2400" b="1" dirty="0">
              <a:latin typeface="Times New Roman" pitchFamily="18" charset="0"/>
              <a:cs typeface="Times New Roman" pitchFamily="18" charset="0"/>
            </a:endParaRPr>
          </a:p>
          <a:p>
            <a:pPr marL="457200" indent="-457200" algn="just">
              <a:buFont typeface="+mj-lt"/>
              <a:buAutoNum type="arabicPeriod"/>
            </a:pPr>
            <a:r>
              <a:rPr lang="en-US" sz="2400" dirty="0">
                <a:latin typeface="Times New Roman" pitchFamily="18" charset="0"/>
                <a:cs typeface="Times New Roman" pitchFamily="18" charset="0"/>
              </a:rPr>
              <a:t>D-Glucose is </a:t>
            </a:r>
            <a:r>
              <a:rPr lang="en-US" sz="2400" b="1" dirty="0">
                <a:latin typeface="Times New Roman" pitchFamily="18" charset="0"/>
                <a:cs typeface="Times New Roman" pitchFamily="18" charset="0"/>
              </a:rPr>
              <a:t>sweet</a:t>
            </a:r>
            <a:r>
              <a:rPr lang="en-US" sz="2400" dirty="0">
                <a:latin typeface="Times New Roman" pitchFamily="18" charset="0"/>
                <a:cs typeface="Times New Roman" pitchFamily="18" charset="0"/>
              </a:rPr>
              <a:t>, but L-glucose has slightly </a:t>
            </a:r>
            <a:r>
              <a:rPr lang="en-US" sz="2400" b="1" dirty="0">
                <a:latin typeface="Times New Roman" pitchFamily="18" charset="0"/>
                <a:cs typeface="Times New Roman" pitchFamily="18" charset="0"/>
              </a:rPr>
              <a:t>salty</a:t>
            </a:r>
            <a:r>
              <a:rPr lang="en-US" sz="2400" b="1"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457200" indent="-457200" algn="just">
              <a:buFont typeface="+mj-lt"/>
              <a:buAutoNum type="arabicPeriod"/>
            </a:pPr>
            <a:r>
              <a:rPr lang="en-US" sz="2400" b="1" dirty="0">
                <a:latin typeface="Times New Roman" pitchFamily="18" charset="0"/>
                <a:cs typeface="Times New Roman" pitchFamily="18" charset="0"/>
              </a:rPr>
              <a:t>saccharin</a:t>
            </a:r>
            <a:r>
              <a:rPr lang="en-US" sz="2400" dirty="0">
                <a:latin typeface="Times New Roman" pitchFamily="18" charset="0"/>
                <a:cs typeface="Times New Roman" pitchFamily="18" charset="0"/>
              </a:rPr>
              <a:t> is very </a:t>
            </a:r>
            <a:r>
              <a:rPr lang="en-US" sz="2400" b="1" dirty="0">
                <a:latin typeface="Times New Roman" pitchFamily="18" charset="0"/>
                <a:cs typeface="Times New Roman" pitchFamily="18" charset="0"/>
              </a:rPr>
              <a:t>sweet</a:t>
            </a:r>
            <a:r>
              <a:rPr lang="en-US" sz="2400" dirty="0">
                <a:latin typeface="Times New Roman" pitchFamily="18" charset="0"/>
                <a:cs typeface="Times New Roman" pitchFamily="18" charset="0"/>
              </a:rPr>
              <a:t> but </a:t>
            </a:r>
            <a:r>
              <a:rPr lang="en-US" sz="2400" b="1" dirty="0">
                <a:latin typeface="Times New Roman" pitchFamily="18" charset="0"/>
                <a:cs typeface="Times New Roman" pitchFamily="18" charset="0"/>
              </a:rPr>
              <a:t>N-methyl-saccharin </a:t>
            </a:r>
            <a:r>
              <a:rPr lang="en-US" sz="2400" dirty="0">
                <a:latin typeface="Times New Roman" pitchFamily="18" charset="0"/>
                <a:cs typeface="Times New Roman" pitchFamily="18" charset="0"/>
              </a:rPr>
              <a:t>is </a:t>
            </a:r>
            <a:r>
              <a:rPr lang="en-US" sz="2400" b="1" dirty="0">
                <a:latin typeface="Times New Roman" pitchFamily="18" charset="0"/>
                <a:cs typeface="Times New Roman" pitchFamily="18" charset="0"/>
              </a:rPr>
              <a:t>tasteless</a:t>
            </a:r>
            <a:r>
              <a:rPr lang="en-US" sz="2400" dirty="0">
                <a:latin typeface="Times New Roman" pitchFamily="18" charset="0"/>
                <a:cs typeface="Times New Roman" pitchFamily="18" charset="0"/>
              </a:rPr>
              <a:t>.</a:t>
            </a:r>
          </a:p>
          <a:p>
            <a:pPr marL="0" indent="0" algn="l" rtl="0">
              <a:buNone/>
            </a:pPr>
            <a:endParaRPr lang="ar-IQ" sz="2000" dirty="0" smtClean="0">
              <a:latin typeface="+mj-lt"/>
            </a:endParaRPr>
          </a:p>
          <a:p>
            <a:pPr algn="l" rtl="0">
              <a:buNone/>
            </a:pPr>
            <a:endParaRPr lang="en-US" sz="2000" dirty="0" smtClean="0">
              <a:latin typeface="+mj-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96944" cy="5976664"/>
          </a:xfrm>
        </p:spPr>
        <p:txBody>
          <a:bodyPr>
            <a:normAutofit fontScale="77500" lnSpcReduction="20000"/>
          </a:bodyPr>
          <a:lstStyle/>
          <a:p>
            <a:pPr algn="just" rtl="0">
              <a:buNone/>
            </a:pPr>
            <a:r>
              <a:rPr lang="en-US" sz="2600" b="1" dirty="0" smtClean="0"/>
              <a:t>The selection of an appropriate flavoring agent depends on several factors, primarily </a:t>
            </a:r>
          </a:p>
          <a:p>
            <a:pPr marL="514350" indent="-514350" algn="just" rtl="0">
              <a:lnSpc>
                <a:spcPct val="170000"/>
              </a:lnSpc>
              <a:buNone/>
            </a:pPr>
            <a:r>
              <a:rPr lang="en-US" sz="2600" dirty="0" smtClean="0">
                <a:solidFill>
                  <a:srgbClr val="FF0000"/>
                </a:solidFill>
              </a:rPr>
              <a:t>1.     The taste of the drug substance itself. </a:t>
            </a:r>
          </a:p>
          <a:p>
            <a:pPr algn="just" rtl="0">
              <a:lnSpc>
                <a:spcPct val="120000"/>
              </a:lnSpc>
            </a:pPr>
            <a:r>
              <a:rPr lang="en-US" sz="2600" dirty="0" smtClean="0"/>
              <a:t>cocoa flavored </a:t>
            </a:r>
            <a:r>
              <a:rPr lang="en-US" sz="2600" dirty="0" smtClean="0"/>
              <a:t> used to mask bitter taste </a:t>
            </a:r>
          </a:p>
          <a:p>
            <a:pPr algn="just" rtl="0">
              <a:lnSpc>
                <a:spcPct val="120000"/>
              </a:lnSpc>
            </a:pPr>
            <a:r>
              <a:rPr lang="en-US" sz="2600" dirty="0" smtClean="0"/>
              <a:t>Fruit </a:t>
            </a:r>
            <a:r>
              <a:rPr lang="en-US" sz="2600" dirty="0" smtClean="0"/>
              <a:t>or citrus </a:t>
            </a:r>
            <a:r>
              <a:rPr lang="en-US" sz="2600" dirty="0" smtClean="0"/>
              <a:t>flavors used to mask sour or acid tasting </a:t>
            </a:r>
            <a:endParaRPr lang="en-US" sz="2600" dirty="0" smtClean="0"/>
          </a:p>
          <a:p>
            <a:pPr algn="just" rtl="0">
              <a:lnSpc>
                <a:spcPct val="120000"/>
              </a:lnSpc>
            </a:pPr>
            <a:r>
              <a:rPr lang="en-US" sz="2600" dirty="0" smtClean="0"/>
              <a:t> cinnamon, orange, </a:t>
            </a:r>
            <a:r>
              <a:rPr lang="en-US" sz="2600" dirty="0" smtClean="0"/>
              <a:t>raspberry make preparations of salty drugs</a:t>
            </a:r>
            <a:endParaRPr lang="en-US" sz="2600" dirty="0" smtClean="0"/>
          </a:p>
          <a:p>
            <a:pPr marL="514350" indent="-514350" algn="just">
              <a:lnSpc>
                <a:spcPct val="170000"/>
              </a:lnSpc>
              <a:buAutoNum type="arabicPeriod" startAt="2"/>
            </a:pPr>
            <a:r>
              <a:rPr lang="en-US" sz="2600" dirty="0">
                <a:solidFill>
                  <a:srgbClr val="FF0000"/>
                </a:solidFill>
              </a:rPr>
              <a:t>The age of the intended patient </a:t>
            </a:r>
          </a:p>
          <a:p>
            <a:pPr algn="just"/>
            <a:r>
              <a:rPr lang="en-US" sz="2600" dirty="0">
                <a:latin typeface="Times New Roman" pitchFamily="18" charset="0"/>
                <a:cs typeface="Times New Roman" pitchFamily="18" charset="0"/>
              </a:rPr>
              <a:t>Children prefer sweet candy-like with fruity flavors.</a:t>
            </a:r>
          </a:p>
          <a:p>
            <a:pPr algn="just"/>
            <a:r>
              <a:rPr lang="en-US" sz="2600" dirty="0">
                <a:latin typeface="Times New Roman" pitchFamily="18" charset="0"/>
                <a:cs typeface="Times New Roman" pitchFamily="18" charset="0"/>
              </a:rPr>
              <a:t>Adults prefer less sweet with tart flavor</a:t>
            </a:r>
            <a:r>
              <a:rPr lang="en-US" sz="2600" dirty="0" smtClean="0">
                <a:latin typeface="Times New Roman" pitchFamily="18" charset="0"/>
                <a:cs typeface="Times New Roman" pitchFamily="18" charset="0"/>
              </a:rPr>
              <a:t>.</a:t>
            </a:r>
          </a:p>
          <a:p>
            <a:pPr marL="0" indent="0" algn="just">
              <a:buNone/>
            </a:pPr>
            <a:endParaRPr lang="en-US" sz="2600" dirty="0">
              <a:latin typeface="Times New Roman" pitchFamily="18" charset="0"/>
              <a:cs typeface="Times New Roman" pitchFamily="18" charset="0"/>
            </a:endParaRPr>
          </a:p>
          <a:p>
            <a:pPr algn="just">
              <a:buNone/>
            </a:pPr>
            <a:r>
              <a:rPr lang="en-US" sz="2400" b="1" dirty="0" smtClean="0"/>
              <a:t>Flavors can consist of oil- or water-soluble liquids and dry powders; most are diluted in carriers.</a:t>
            </a:r>
          </a:p>
          <a:p>
            <a:pPr algn="just"/>
            <a:r>
              <a:rPr lang="en-US" sz="2400" dirty="0" smtClean="0"/>
              <a:t>Oil-soluble carriers (</a:t>
            </a:r>
            <a:r>
              <a:rPr lang="en-US" sz="2400" dirty="0" smtClean="0">
                <a:latin typeface="Times New Roman" pitchFamily="18" charset="0"/>
                <a:cs typeface="Times New Roman" pitchFamily="18" charset="0"/>
              </a:rPr>
              <a:t>soybean and oils) </a:t>
            </a:r>
            <a:endParaRPr lang="en-US" sz="2400" dirty="0" smtClean="0"/>
          </a:p>
          <a:p>
            <a:pPr algn="just"/>
            <a:r>
              <a:rPr lang="en-US" sz="2400" dirty="0" smtClean="0"/>
              <a:t>water-soluble carriers (</a:t>
            </a:r>
            <a:r>
              <a:rPr lang="en-US" sz="2400" dirty="0" smtClean="0">
                <a:latin typeface="Times New Roman" pitchFamily="18" charset="0"/>
                <a:cs typeface="Times New Roman" pitchFamily="18" charset="0"/>
              </a:rPr>
              <a:t>include water, ethanol, propylene glycol, glycerin, and emulsifiers.</a:t>
            </a:r>
            <a:endParaRPr lang="en-US" sz="2400" dirty="0" smtClean="0"/>
          </a:p>
          <a:p>
            <a:pPr algn="just"/>
            <a:r>
              <a:rPr lang="en-US" sz="2400" dirty="0" smtClean="0"/>
              <a:t>Dry carriers (</a:t>
            </a:r>
            <a:r>
              <a:rPr lang="en-US" sz="2600" dirty="0" smtClean="0">
                <a:latin typeface="Times New Roman" pitchFamily="18" charset="0"/>
                <a:cs typeface="Times New Roman" pitchFamily="18" charset="0"/>
              </a:rPr>
              <a:t>include </a:t>
            </a:r>
            <a:r>
              <a:rPr lang="en-US" sz="2600" dirty="0" err="1">
                <a:latin typeface="Times New Roman" pitchFamily="18" charset="0"/>
                <a:cs typeface="Times New Roman" pitchFamily="18" charset="0"/>
              </a:rPr>
              <a:t>maltodextrins</a:t>
            </a:r>
            <a:r>
              <a:rPr lang="en-US" sz="2600" dirty="0">
                <a:latin typeface="Times New Roman" pitchFamily="18" charset="0"/>
                <a:cs typeface="Times New Roman" pitchFamily="18" charset="0"/>
              </a:rPr>
              <a:t>, corn syrup, modified starches, gum, salt, sugars, and whey </a:t>
            </a:r>
            <a:r>
              <a:rPr lang="en-US" sz="2600" dirty="0" smtClean="0">
                <a:latin typeface="Times New Roman" pitchFamily="18" charset="0"/>
                <a:cs typeface="Times New Roman" pitchFamily="18" charset="0"/>
              </a:rPr>
              <a:t>protein). </a:t>
            </a:r>
            <a:endParaRPr lang="en-US" sz="2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7"/>
            <a:ext cx="8229600" cy="5832647"/>
          </a:xfrm>
        </p:spPr>
        <p:txBody>
          <a:bodyPr>
            <a:normAutofit lnSpcReduction="10000"/>
          </a:bodyPr>
          <a:lstStyle/>
          <a:p>
            <a:pPr marL="0" indent="0" algn="just">
              <a:buNone/>
            </a:pPr>
            <a:r>
              <a:rPr lang="en-US" sz="2400" dirty="0" smtClean="0">
                <a:latin typeface="Times New Roman" pitchFamily="18" charset="0"/>
              </a:rPr>
              <a:t>Flavors degrade by light, temp, oxygen, water, enzymes</a:t>
            </a:r>
            <a:endParaRPr lang="en-US" sz="2400" b="1" dirty="0"/>
          </a:p>
          <a:p>
            <a:pPr marL="0" indent="0" algn="just" rtl="0">
              <a:buNone/>
            </a:pPr>
            <a:r>
              <a:rPr lang="en-US" sz="2400" b="1" dirty="0" smtClean="0"/>
              <a:t>The different types of flavors include natural, artificial, and spice:</a:t>
            </a:r>
          </a:p>
          <a:p>
            <a:pPr marL="0" indent="0" algn="just">
              <a:buNone/>
            </a:pPr>
            <a:r>
              <a:rPr lang="en-US" sz="2400" dirty="0">
                <a:latin typeface="Times New Roman" pitchFamily="18" charset="0"/>
              </a:rPr>
              <a:t>Artificial flavor: Any substance used to give flavor that is not derived from spice, fruit or fruit juice, vegetable or vegetable juice, herb, bark, bud, root, leaf eggs, dairy </a:t>
            </a:r>
            <a:endParaRPr lang="ar-IQ" sz="2400" dirty="0" smtClean="0">
              <a:latin typeface="Times New Roman" pitchFamily="18" charset="0"/>
            </a:endParaRPr>
          </a:p>
          <a:p>
            <a:pPr marL="0" indent="0" algn="just">
              <a:buNone/>
            </a:pPr>
            <a:endParaRPr lang="ar-IQ" sz="2400" dirty="0">
              <a:latin typeface="Times New Roman" pitchFamily="18" charset="0"/>
            </a:endParaRPr>
          </a:p>
          <a:p>
            <a:pPr marL="0" indent="0" algn="just">
              <a:buNone/>
            </a:pPr>
            <a:endParaRPr lang="en-US" sz="2400" dirty="0">
              <a:latin typeface="Times New Roman" pitchFamily="18" charset="0"/>
            </a:endParaRPr>
          </a:p>
          <a:p>
            <a:pPr marL="0" indent="0" algn="just">
              <a:buNone/>
            </a:pPr>
            <a:r>
              <a:rPr lang="en-US" sz="2400" b="1" dirty="0" smtClean="0"/>
              <a:t>A general guide to using flavors </a:t>
            </a:r>
          </a:p>
          <a:p>
            <a:pPr algn="just"/>
            <a:r>
              <a:rPr lang="en-GB" sz="2400" dirty="0" smtClean="0"/>
              <a:t>Water-soluble </a:t>
            </a:r>
            <a:r>
              <a:rPr lang="en-GB" sz="2400" dirty="0" err="1" smtClean="0"/>
              <a:t>flavors</a:t>
            </a:r>
            <a:r>
              <a:rPr lang="en-GB" sz="2400" dirty="0" smtClean="0"/>
              <a:t> Generally start at 0.2% for artificial and 1%–2% for natural </a:t>
            </a:r>
            <a:r>
              <a:rPr lang="en-GB" sz="2400" dirty="0" err="1" smtClean="0"/>
              <a:t>flavors</a:t>
            </a:r>
            <a:r>
              <a:rPr lang="en-GB" sz="2400" dirty="0" smtClean="0"/>
              <a:t>.</a:t>
            </a:r>
          </a:p>
          <a:p>
            <a:pPr algn="just"/>
            <a:r>
              <a:rPr lang="en-GB" sz="2400" dirty="0" smtClean="0"/>
              <a:t>Oil-soluble </a:t>
            </a:r>
            <a:r>
              <a:rPr lang="en-GB" sz="2400" dirty="0" err="1" smtClean="0"/>
              <a:t>flavors</a:t>
            </a:r>
            <a:r>
              <a:rPr lang="en-GB" sz="2400" dirty="0" smtClean="0"/>
              <a:t> Generally start at 0.1% in finished product for artificial </a:t>
            </a:r>
            <a:r>
              <a:rPr lang="en-GB" sz="2400" dirty="0" err="1" smtClean="0"/>
              <a:t>flavors</a:t>
            </a:r>
            <a:r>
              <a:rPr lang="en-GB" sz="2400" dirty="0" smtClean="0"/>
              <a:t> and 0.2% for natural </a:t>
            </a:r>
            <a:r>
              <a:rPr lang="en-GB" sz="2400" dirty="0" err="1" smtClean="0"/>
              <a:t>flavors</a:t>
            </a:r>
            <a:r>
              <a:rPr lang="en-GB" sz="2400" dirty="0" smtClean="0"/>
              <a:t>.</a:t>
            </a:r>
          </a:p>
          <a:p>
            <a:pPr algn="just"/>
            <a:r>
              <a:rPr lang="en-GB" sz="2400" dirty="0" smtClean="0"/>
              <a:t>Powdered </a:t>
            </a:r>
            <a:r>
              <a:rPr lang="en-GB" sz="2400" dirty="0" err="1" smtClean="0"/>
              <a:t>flavors</a:t>
            </a:r>
            <a:r>
              <a:rPr lang="en-GB" sz="2400" dirty="0" smtClean="0"/>
              <a:t> Generally start at 0.1% in finished product for artificial </a:t>
            </a:r>
            <a:r>
              <a:rPr lang="en-GB" sz="2400" dirty="0" err="1" smtClean="0"/>
              <a:t>flavors</a:t>
            </a:r>
            <a:r>
              <a:rPr lang="en-GB" sz="2400" dirty="0" smtClean="0"/>
              <a:t> and 0.75% for natural </a:t>
            </a:r>
            <a:r>
              <a:rPr lang="en-GB" sz="2400" dirty="0" err="1" smtClean="0"/>
              <a:t>flavors</a:t>
            </a:r>
            <a:r>
              <a:rPr lang="en-GB" sz="2400" dirty="0" smtClean="0"/>
              <a:t>.</a:t>
            </a:r>
            <a:endParaRPr lang="ar-IQ" sz="2400" dirty="0" smtClean="0"/>
          </a:p>
        </p:txBody>
      </p:sp>
      <p:sp>
        <p:nvSpPr>
          <p:cNvPr id="4" name="Content Placeholder 1"/>
          <p:cNvSpPr txBox="1">
            <a:spLocks/>
          </p:cNvSpPr>
          <p:nvPr/>
        </p:nvSpPr>
        <p:spPr>
          <a:xfrm>
            <a:off x="251520" y="4293096"/>
            <a:ext cx="8640960" cy="2232248"/>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8640"/>
            <a:ext cx="7886700" cy="637953"/>
          </a:xfrm>
        </p:spPr>
        <p:txBody>
          <a:bodyPr/>
          <a:lstStyle/>
          <a:p>
            <a:pPr algn="ctr" rtl="0"/>
            <a:r>
              <a:rPr lang="en-GB" b="0" u="sng" dirty="0" smtClean="0">
                <a:effectLst/>
              </a:rPr>
              <a:t>Sweetening Pharmaceuticals</a:t>
            </a:r>
            <a:endParaRPr lang="ar-IQ" b="0" u="sng" dirty="0">
              <a:effectLst/>
            </a:endParaRPr>
          </a:p>
        </p:txBody>
      </p:sp>
      <p:sp>
        <p:nvSpPr>
          <p:cNvPr id="2" name="Content Placeholder 1"/>
          <p:cNvSpPr>
            <a:spLocks noGrp="1"/>
          </p:cNvSpPr>
          <p:nvPr>
            <p:ph idx="1"/>
          </p:nvPr>
        </p:nvSpPr>
        <p:spPr>
          <a:xfrm>
            <a:off x="251520" y="908720"/>
            <a:ext cx="8712967" cy="5760640"/>
          </a:xfrm>
        </p:spPr>
        <p:txBody>
          <a:bodyPr>
            <a:normAutofit/>
          </a:bodyPr>
          <a:lstStyle/>
          <a:p>
            <a:pPr marL="0" indent="0" algn="just" rtl="0">
              <a:buNone/>
            </a:pPr>
            <a:r>
              <a:rPr lang="en-US" sz="2400" dirty="0" smtClean="0"/>
              <a:t>In addition to sucrose, a number of artificial sweetening agents have been used in foods and pharmaceuticals over the years. </a:t>
            </a:r>
          </a:p>
          <a:p>
            <a:pPr algn="just" rtl="0"/>
            <a:r>
              <a:rPr lang="en-US" sz="2400" dirty="0" smtClean="0"/>
              <a:t>Some of these, including aspartame, saccharin, and cyclamate, have faced challenges over their safety by the FDA and restrictions to their use and </a:t>
            </a:r>
            <a:r>
              <a:rPr lang="en-US" sz="2400" dirty="0" smtClean="0"/>
              <a:t>sale</a:t>
            </a:r>
          </a:p>
          <a:p>
            <a:pPr algn="just"/>
            <a:r>
              <a:rPr lang="en-US" sz="2400" dirty="0" smtClean="0"/>
              <a:t>saccharin is excreted by the kidneys virtually unchanged.</a:t>
            </a:r>
          </a:p>
          <a:p>
            <a:pPr algn="just"/>
            <a:r>
              <a:rPr lang="en-US" sz="2400" dirty="0" smtClean="0"/>
              <a:t> Cyclamate is metabolized in GIT and excreted by kidneys</a:t>
            </a:r>
          </a:p>
          <a:p>
            <a:pPr algn="just"/>
            <a:r>
              <a:rPr lang="en-US" sz="2400" b="1" dirty="0" smtClean="0"/>
              <a:t> </a:t>
            </a:r>
            <a:r>
              <a:rPr lang="en-US" sz="2400" dirty="0" smtClean="0"/>
              <a:t>Aspartame</a:t>
            </a:r>
            <a:r>
              <a:rPr lang="en-US" sz="2400" b="1" dirty="0" smtClean="0"/>
              <a:t> </a:t>
            </a:r>
            <a:r>
              <a:rPr lang="en-US" sz="2400" dirty="0" smtClean="0"/>
              <a:t>breaks down in the body into three basic components: </a:t>
            </a:r>
            <a:r>
              <a:rPr lang="en-US" sz="2400" b="1" dirty="0" smtClean="0"/>
              <a:t>the amino acids phenylalanine and aspartic acid, and </a:t>
            </a:r>
            <a:r>
              <a:rPr lang="en-GB" sz="2400" b="1" dirty="0" smtClean="0"/>
              <a:t>methanol</a:t>
            </a:r>
            <a:r>
              <a:rPr lang="en-GB" sz="2400" dirty="0" smtClean="0"/>
              <a:t>.</a:t>
            </a:r>
            <a:r>
              <a:rPr lang="en-US" sz="2400" dirty="0" smtClean="0"/>
              <a:t> are metabolized through regular pathways in the body </a:t>
            </a:r>
          </a:p>
          <a:p>
            <a:pPr algn="just"/>
            <a:r>
              <a:rPr lang="en-US" sz="2400" dirty="0" smtClean="0">
                <a:solidFill>
                  <a:srgbClr val="FF0000"/>
                </a:solidFill>
                <a:latin typeface="Times New Roman" pitchFamily="18" charset="0"/>
                <a:cs typeface="Times New Roman" pitchFamily="18" charset="0"/>
              </a:rPr>
              <a:t>use of aspartame by persons with </a:t>
            </a:r>
            <a:r>
              <a:rPr lang="en-US" sz="2400" b="1" dirty="0" smtClean="0">
                <a:solidFill>
                  <a:srgbClr val="FF0000"/>
                </a:solidFill>
                <a:latin typeface="Times New Roman" pitchFamily="18" charset="0"/>
                <a:cs typeface="Times New Roman" pitchFamily="18" charset="0"/>
              </a:rPr>
              <a:t>phenylketonuria</a:t>
            </a:r>
            <a:r>
              <a:rPr lang="en-US" sz="2400" dirty="0" smtClean="0">
                <a:solidFill>
                  <a:srgbClr val="FF0000"/>
                </a:solidFill>
                <a:latin typeface="Times New Roman" pitchFamily="18" charset="0"/>
                <a:cs typeface="Times New Roman" pitchFamily="18" charset="0"/>
              </a:rPr>
              <a:t> (PKU) is discouraged. They cannot metabolize phenylalanine adequately, so they undergo an increase in the serum levels of the amino acid (</a:t>
            </a:r>
            <a:r>
              <a:rPr lang="en-US" sz="2400" dirty="0" err="1" smtClean="0">
                <a:solidFill>
                  <a:srgbClr val="FF0000"/>
                </a:solidFill>
                <a:latin typeface="Times New Roman" pitchFamily="18" charset="0"/>
                <a:cs typeface="Times New Roman" pitchFamily="18" charset="0"/>
              </a:rPr>
              <a:t>hyperphenylalaninemia</a:t>
            </a:r>
            <a:r>
              <a:rPr lang="en-US" sz="2400" dirty="0" smtClean="0">
                <a:solidFill>
                  <a:srgbClr val="FF0000"/>
                </a:solidFill>
                <a:latin typeface="Times New Roman" pitchFamily="18" charset="0"/>
                <a:cs typeface="Times New Roman" pitchFamily="18" charset="0"/>
              </a:rPr>
              <a:t>). result in </a:t>
            </a:r>
            <a:r>
              <a:rPr lang="en-US" sz="2400" b="1" dirty="0" smtClean="0">
                <a:solidFill>
                  <a:srgbClr val="FF0000"/>
                </a:solidFill>
                <a:latin typeface="Times New Roman" pitchFamily="18" charset="0"/>
                <a:cs typeface="Times New Roman" pitchFamily="18" charset="0"/>
              </a:rPr>
              <a:t>mental retardation</a:t>
            </a:r>
            <a:r>
              <a:rPr lang="en-US" sz="2400" dirty="0" smtClean="0">
                <a:solidFill>
                  <a:srgbClr val="FF0000"/>
                </a:solidFill>
                <a:latin typeface="Times New Roman" pitchFamily="18" charset="0"/>
                <a:cs typeface="Times New Roman" pitchFamily="18" charset="0"/>
              </a:rPr>
              <a:t> and can affect the fetus of a pregnant woman who has PKU.</a:t>
            </a:r>
            <a:endParaRPr lang="en-US" sz="2400" dirty="0" smtClean="0">
              <a:latin typeface="Times New Roman" pitchFamily="18" charset="0"/>
              <a:cs typeface="Times New Roman" pitchFamily="18" charset="0"/>
            </a:endParaRPr>
          </a:p>
          <a:p>
            <a:pPr marL="0" indent="0" algn="just" rtl="0">
              <a:buNone/>
            </a:pPr>
            <a:endParaRPr lang="ar-IQ"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diet foods and drinks must bear label </a:t>
            </a:r>
            <a:r>
              <a:rPr lang="en-US" sz="2400" b="1" dirty="0" smtClean="0">
                <a:latin typeface="Times New Roman" pitchFamily="18" charset="0"/>
                <a:cs typeface="Times New Roman" pitchFamily="18" charset="0"/>
              </a:rPr>
              <a:t>warning</a:t>
            </a:r>
            <a:r>
              <a:rPr lang="en-US" sz="2400" dirty="0" smtClean="0">
                <a:latin typeface="Times New Roman" pitchFamily="18" charset="0"/>
                <a:cs typeface="Times New Roman" pitchFamily="18" charset="0"/>
              </a:rPr>
              <a:t> not be consumed by such individuals. </a:t>
            </a:r>
          </a:p>
          <a:p>
            <a:pPr algn="just"/>
            <a:r>
              <a:rPr lang="en-US" sz="2400" b="1" dirty="0" err="1" smtClean="0"/>
              <a:t>Acesulfame</a:t>
            </a:r>
            <a:r>
              <a:rPr lang="en-US" sz="2400" b="1" dirty="0" smtClean="0"/>
              <a:t> potassium</a:t>
            </a:r>
            <a:r>
              <a:rPr lang="en-US" sz="2400" dirty="0" smtClean="0"/>
              <a:t>, a non nutritive sweetener Structurally similar to saccharin, it is 130 times as sweet as sucrose and is excreted unchanged in urine. </a:t>
            </a:r>
            <a:r>
              <a:rPr lang="en-US" sz="2400" b="1" dirty="0" err="1" smtClean="0">
                <a:solidFill>
                  <a:srgbClr val="0070C0"/>
                </a:solidFill>
              </a:rPr>
              <a:t>Acesulfame</a:t>
            </a:r>
            <a:r>
              <a:rPr lang="en-US" sz="2400" b="1" dirty="0" smtClean="0">
                <a:solidFill>
                  <a:srgbClr val="0070C0"/>
                </a:solidFill>
              </a:rPr>
              <a:t> </a:t>
            </a:r>
            <a:r>
              <a:rPr lang="en-US" sz="2400" dirty="0" smtClean="0"/>
              <a:t>is more stable than aspartame at elevated temperatures use in candy, chewing gum, and instant coffee and tea.</a:t>
            </a:r>
          </a:p>
          <a:p>
            <a:pPr algn="just"/>
            <a:r>
              <a:rPr lang="en-US" sz="2400" dirty="0" smtClean="0"/>
              <a:t>Stevia powder30 times as sweet as sucrose or cane sugar. Used in both hot and cold preparations. It is natural, nontoxic, safe</a:t>
            </a:r>
          </a:p>
          <a:p>
            <a:endParaRPr lang="en-US" sz="2400" dirty="0"/>
          </a:p>
        </p:txBody>
      </p:sp>
    </p:spTree>
    <p:extLst>
      <p:ext uri="{BB962C8B-B14F-4D97-AF65-F5344CB8AC3E}">
        <p14:creationId xmlns:p14="http://schemas.microsoft.com/office/powerpoint/2010/main" val="10610964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1471</TotalTime>
  <Words>2091</Words>
  <Application>Microsoft Office PowerPoint</Application>
  <PresentationFormat>On-screen Show (4:3)</PresentationFormat>
  <Paragraphs>159</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Symbol</vt:lpstr>
      <vt:lpstr>Times New Roman</vt:lpstr>
      <vt:lpstr>Wingdings</vt:lpstr>
      <vt:lpstr>Office Theme</vt:lpstr>
      <vt:lpstr>Dosage Form Design</vt:lpstr>
      <vt:lpstr>PowerPoint Presentation</vt:lpstr>
      <vt:lpstr>PowerPoint Presentation</vt:lpstr>
      <vt:lpstr>Flavoring Pharmaceuticals</vt:lpstr>
      <vt:lpstr>PowerPoint Presentation</vt:lpstr>
      <vt:lpstr>PowerPoint Presentation</vt:lpstr>
      <vt:lpstr>PowerPoint Presentation</vt:lpstr>
      <vt:lpstr>Sweetening Pharmaceuticals</vt:lpstr>
      <vt:lpstr>PowerPoint Presentation</vt:lpstr>
      <vt:lpstr>Coloring Pharmaceuticals</vt:lpstr>
      <vt:lpstr>PowerPoint Presentation</vt:lpstr>
      <vt:lpstr>PowerPoint Presentation</vt:lpstr>
      <vt:lpstr>PowerPoint Presentation</vt:lpstr>
      <vt:lpstr>PRESERVATIVES</vt:lpstr>
      <vt:lpstr>PowerPoint Presentation</vt:lpstr>
      <vt:lpstr>Preservative Selection</vt:lpstr>
      <vt:lpstr>General Preservative Considerations</vt:lpstr>
      <vt:lpstr>General Preservative Considerations</vt:lpstr>
      <vt:lpstr>Mode of Action</vt:lpstr>
      <vt:lpstr>Preservative concentrations</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 pavilion</dc:creator>
  <cp:lastModifiedBy>Windows User</cp:lastModifiedBy>
  <cp:revision>186</cp:revision>
  <dcterms:created xsi:type="dcterms:W3CDTF">2013-04-18T14:14:14Z</dcterms:created>
  <dcterms:modified xsi:type="dcterms:W3CDTF">2019-04-22T17:02:24Z</dcterms:modified>
</cp:coreProperties>
</file>