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5" r:id="rId10"/>
    <p:sldId id="264" r:id="rId11"/>
    <p:sldId id="266" r:id="rId12"/>
    <p:sldId id="286" r:id="rId13"/>
    <p:sldId id="267" r:id="rId14"/>
    <p:sldId id="268" r:id="rId15"/>
    <p:sldId id="283" r:id="rId16"/>
    <p:sldId id="269" r:id="rId17"/>
    <p:sldId id="270" r:id="rId18"/>
    <p:sldId id="273" r:id="rId19"/>
    <p:sldId id="272" r:id="rId20"/>
    <p:sldId id="275" r:id="rId21"/>
    <p:sldId id="276" r:id="rId22"/>
    <p:sldId id="277" r:id="rId23"/>
    <p:sldId id="278" r:id="rId24"/>
    <p:sldId id="274" r:id="rId25"/>
    <p:sldId id="279" r:id="rId26"/>
    <p:sldId id="284" r:id="rId27"/>
    <p:sldId id="285" r:id="rId28"/>
    <p:sldId id="280" r:id="rId29"/>
    <p:sldId id="281" r:id="rId30"/>
    <p:sldId id="289" r:id="rId31"/>
    <p:sldId id="287" r:id="rId32"/>
    <p:sldId id="288" r:id="rId33"/>
    <p:sldId id="290" r:id="rId34"/>
    <p:sldId id="291" r:id="rId35"/>
    <p:sldId id="292" r:id="rId36"/>
    <p:sldId id="293" r:id="rId37"/>
    <p:sldId id="29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6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3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6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4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4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7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0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3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4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CE207-7CA1-43F2-834C-0FB9AD5F67F9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3EA3E-0190-4A23-BDFB-B10B9A7C1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3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66383"/>
            <a:ext cx="9144000" cy="1619479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8800" b="1" dirty="0">
                <a:latin typeface="Andalus" panose="02020603050405020304" pitchFamily="18" charset="-78"/>
                <a:cs typeface="Andalus" panose="02020603050405020304" pitchFamily="18" charset="-78"/>
              </a:rPr>
              <a:t>PHENYTOIN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REFERENCE: APPLIED </a:t>
            </a:r>
            <a:r>
              <a:rPr lang="en-US" sz="2400" b="1" dirty="0">
                <a:solidFill>
                  <a:srgbClr val="C00000"/>
                </a:solidFill>
                <a:latin typeface="Times-Roman"/>
              </a:rPr>
              <a:t>CLINICAL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PHARMACOKINETICS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Slideshow by: lecturer HADEEL DELMAN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9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2528"/>
            <a:ext cx="10515600" cy="262044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4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 1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JM is an epileptic patient being treated with phenytoin. He has 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hypoalbuminemia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albumin = 2.2 g/</a:t>
            </a:r>
            <a:r>
              <a:rPr lang="en-US" sz="2400" b="1" dirty="0" err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and normal renal function (creatinine clearance = 90 mL/min). His total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phenytoin concentration is 7.5 μg/</a:t>
            </a:r>
            <a:r>
              <a:rPr lang="en-US" sz="2400" b="1" dirty="0" err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mL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Assuming that any unbound concentrations performed by the clinical laboratory will be conducted at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25°C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compute an estimated normalized phenytoin concentration for this patient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71463"/>
            <a:ext cx="10771208" cy="3358039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b="1" i="1" dirty="0"/>
              <a:t>Choose appropriate equation to estimate normalized total phenytoin </a:t>
            </a:r>
            <a:r>
              <a:rPr lang="en-US" b="1" i="1" dirty="0" smtClean="0"/>
              <a:t>concentration at </a:t>
            </a:r>
            <a:r>
              <a:rPr lang="en-US" b="1" i="1" dirty="0"/>
              <a:t>the appropriate temperature.</a:t>
            </a:r>
          </a:p>
          <a:p>
            <a:r>
              <a:rPr lang="en-US" b="1" dirty="0" smtClean="0"/>
              <a:t>C </a:t>
            </a:r>
            <a:r>
              <a:rPr lang="en-US" sz="2000" b="1" dirty="0" smtClean="0"/>
              <a:t>Normal </a:t>
            </a:r>
            <a:r>
              <a:rPr lang="en-US" sz="2000" b="1" dirty="0"/>
              <a:t>Binding </a:t>
            </a:r>
            <a:r>
              <a:rPr lang="en-US" b="1" dirty="0"/>
              <a:t>= C/(0.25 ⋅ </a:t>
            </a:r>
            <a:r>
              <a:rPr lang="en-US" b="1" dirty="0" err="1"/>
              <a:t>Alb</a:t>
            </a:r>
            <a:r>
              <a:rPr lang="en-US" b="1" dirty="0"/>
              <a:t> + 0.1</a:t>
            </a:r>
            <a:r>
              <a:rPr lang="en-US" b="1" dirty="0" smtClean="0"/>
              <a:t>)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</a:t>
            </a:r>
            <a:r>
              <a:rPr lang="en-US" b="1" dirty="0"/>
              <a:t>= (7.5 </a:t>
            </a:r>
            <a:r>
              <a:rPr lang="el-GR" b="1" dirty="0"/>
              <a:t>μ</a:t>
            </a:r>
            <a:r>
              <a:rPr lang="en-US" b="1" dirty="0"/>
              <a:t>g/mL) / (0.25 ⋅ 2.2 g/</a:t>
            </a:r>
            <a:r>
              <a:rPr lang="en-US" b="1" dirty="0" err="1"/>
              <a:t>dL</a:t>
            </a:r>
            <a:r>
              <a:rPr lang="en-US" b="1" dirty="0"/>
              <a:t> + 0.1</a:t>
            </a:r>
            <a:r>
              <a:rPr lang="en-US" b="1" dirty="0" smtClean="0"/>
              <a:t>)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</a:t>
            </a:r>
            <a:r>
              <a:rPr lang="en-US" b="1" dirty="0"/>
              <a:t>= 11.5 </a:t>
            </a:r>
            <a:r>
              <a:rPr lang="el-GR" b="1" dirty="0"/>
              <a:t>μ</a:t>
            </a:r>
            <a:r>
              <a:rPr lang="en-US" b="1" dirty="0"/>
              <a:t>g/mL</a:t>
            </a:r>
          </a:p>
          <a:p>
            <a:r>
              <a:rPr lang="en-US" b="1" dirty="0"/>
              <a:t>C</a:t>
            </a:r>
            <a:r>
              <a:rPr lang="en-US" sz="2000" b="1" dirty="0"/>
              <a:t>fEST</a:t>
            </a:r>
            <a:r>
              <a:rPr lang="en-US" b="1" dirty="0"/>
              <a:t> = 0.1 </a:t>
            </a:r>
            <a:r>
              <a:rPr lang="en-US" b="1" dirty="0" smtClean="0"/>
              <a:t>C </a:t>
            </a:r>
            <a:r>
              <a:rPr lang="en-US" sz="2000" b="1" dirty="0" smtClean="0"/>
              <a:t>Normal Binding</a:t>
            </a:r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</a:t>
            </a:r>
            <a:r>
              <a:rPr lang="en-US" b="1" dirty="0"/>
              <a:t>= 0.1 ⋅ 11.5 </a:t>
            </a:r>
            <a:r>
              <a:rPr lang="el-GR" b="1" dirty="0"/>
              <a:t>μ</a:t>
            </a:r>
            <a:r>
              <a:rPr lang="en-US" b="1" dirty="0" smtClean="0"/>
              <a:t>g/mL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</a:t>
            </a:r>
            <a:r>
              <a:rPr lang="en-US" b="1" dirty="0"/>
              <a:t>= 1.2 </a:t>
            </a:r>
            <a:r>
              <a:rPr lang="el-GR" b="1" dirty="0"/>
              <a:t>μ</a:t>
            </a:r>
            <a:r>
              <a:rPr lang="en-US" b="1" dirty="0"/>
              <a:t>g/mL</a:t>
            </a:r>
          </a:p>
        </p:txBody>
      </p:sp>
    </p:spTree>
    <p:extLst>
      <p:ext uri="{BB962C8B-B14F-4D97-AF65-F5344CB8AC3E}">
        <p14:creationId xmlns:p14="http://schemas.microsoft.com/office/powerpoint/2010/main" val="241485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416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 3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PM is an epileptic patient being treated with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phenytoin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valproic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acid. He has a normal albumin concentration (albumin = 4.2 g/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and normal renal function (creatinine clearance = 90 mL/min). His steady-state total phenytoin and valproic acid concentrations are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7.5 μg/mL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sz="2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100 μg/mL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respectively. Compute an estimated unbound phenytoin concentration for this patient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71161"/>
            <a:ext cx="10515600" cy="280580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Choose appropriate equation to estimate unbound phenytoin concentration.</a:t>
            </a:r>
          </a:p>
          <a:p>
            <a:pPr marL="0" indent="0">
              <a:buNone/>
            </a:pPr>
            <a:r>
              <a:rPr lang="en-US" b="1" dirty="0"/>
              <a:t>C</a:t>
            </a:r>
            <a:r>
              <a:rPr lang="en-US" sz="2000" b="1" dirty="0"/>
              <a:t>fEST</a:t>
            </a:r>
            <a:r>
              <a:rPr lang="en-US" b="1" dirty="0"/>
              <a:t> = (0.095 + 0.001 ⋅ </a:t>
            </a:r>
            <a:r>
              <a:rPr lang="en-US" b="1" dirty="0" smtClean="0"/>
              <a:t>VPA)PHT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</a:t>
            </a:r>
            <a:r>
              <a:rPr lang="en-US" b="1" dirty="0"/>
              <a:t>= (0.095 + 0.001 ⋅ 100 </a:t>
            </a:r>
            <a:r>
              <a:rPr lang="el-GR" b="1" dirty="0"/>
              <a:t>μ</a:t>
            </a:r>
            <a:r>
              <a:rPr lang="en-US" b="1" dirty="0"/>
              <a:t>g/mL)7.5 </a:t>
            </a:r>
            <a:r>
              <a:rPr lang="el-GR" b="1" dirty="0"/>
              <a:t>μ</a:t>
            </a:r>
            <a:r>
              <a:rPr lang="en-US" b="1" dirty="0" smtClean="0"/>
              <a:t>g/mL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</a:t>
            </a:r>
            <a:r>
              <a:rPr lang="en-US" b="1" dirty="0"/>
              <a:t>= 1.5 </a:t>
            </a:r>
            <a:r>
              <a:rPr lang="el-GR" b="1" dirty="0"/>
              <a:t>μ</a:t>
            </a:r>
            <a:r>
              <a:rPr lang="en-US" b="1" dirty="0"/>
              <a:t>g/mL</a:t>
            </a:r>
          </a:p>
        </p:txBody>
      </p:sp>
    </p:spTree>
    <p:extLst>
      <p:ext uri="{BB962C8B-B14F-4D97-AF65-F5344CB8AC3E}">
        <p14:creationId xmlns:p14="http://schemas.microsoft.com/office/powerpoint/2010/main" val="149798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2528"/>
            <a:ext cx="10515600" cy="91966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Dosage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forms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0456"/>
            <a:ext cx="10515600" cy="4768769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❖ </a:t>
            </a:r>
            <a:r>
              <a:rPr lang="en-US" sz="3300" b="1" dirty="0"/>
              <a:t>For parenteral use ,</a:t>
            </a:r>
          </a:p>
          <a:p>
            <a:pPr marL="0" indent="0">
              <a:buNone/>
            </a:pPr>
            <a:r>
              <a:rPr lang="en-US" dirty="0" smtClean="0"/>
              <a:t>1- </a:t>
            </a:r>
            <a:r>
              <a:rPr lang="en-US" dirty="0"/>
              <a:t>Phenytoin sodium, the sodium salt of phenytoin, contains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92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n-US" dirty="0"/>
              <a:t> </a:t>
            </a:r>
            <a:r>
              <a:rPr lang="en-US" dirty="0" smtClean="0"/>
              <a:t>phenytoin)</a:t>
            </a:r>
          </a:p>
          <a:p>
            <a:pPr marL="0" indent="0">
              <a:buNone/>
            </a:pPr>
            <a:r>
              <a:rPr lang="en-US" dirty="0" smtClean="0"/>
              <a:t>      Infusion rate&lt;50 mg/min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2-</a:t>
            </a:r>
            <a:r>
              <a:rPr lang="en-US" dirty="0"/>
              <a:t> </a:t>
            </a:r>
            <a:r>
              <a:rPr lang="en-US" dirty="0" smtClean="0"/>
              <a:t>Fosphenytoin, a </a:t>
            </a:r>
            <a:r>
              <a:rPr lang="en-US" dirty="0"/>
              <a:t>water soluble phosphate ester </a:t>
            </a:r>
            <a:r>
              <a:rPr lang="en-US" dirty="0" err="1"/>
              <a:t>prodrug</a:t>
            </a:r>
            <a:r>
              <a:rPr lang="en-US" dirty="0"/>
              <a:t> of </a:t>
            </a:r>
            <a:r>
              <a:rPr lang="en-US" dirty="0" smtClean="0"/>
              <a:t>phenytoin.</a:t>
            </a:r>
          </a:p>
          <a:p>
            <a:pPr marL="0" indent="0">
              <a:buNone/>
            </a:pPr>
            <a:r>
              <a:rPr lang="en-US" dirty="0" smtClean="0"/>
              <a:t>      Infusion rate &lt;150 mg/min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300" dirty="0" smtClean="0"/>
              <a:t>❖ </a:t>
            </a:r>
            <a:r>
              <a:rPr lang="en-US" sz="3300" b="1" dirty="0"/>
              <a:t>For oral use</a:t>
            </a:r>
          </a:p>
          <a:p>
            <a:pPr marL="0" indent="0">
              <a:buNone/>
            </a:pPr>
            <a:r>
              <a:rPr lang="en-US" dirty="0"/>
              <a:t>1- </a:t>
            </a:r>
            <a:r>
              <a:rPr lang="en-US" dirty="0" smtClean="0"/>
              <a:t>Capsules </a:t>
            </a:r>
            <a:r>
              <a:rPr lang="en-US" dirty="0"/>
              <a:t>contain phenytoin sodium (</a:t>
            </a:r>
            <a:r>
              <a:rPr lang="en-US" dirty="0">
                <a:solidFill>
                  <a:srgbClr val="FF0000"/>
                </a:solidFill>
              </a:rPr>
              <a:t>92%</a:t>
            </a:r>
            <a:r>
              <a:rPr lang="en-US" dirty="0"/>
              <a:t> </a:t>
            </a:r>
            <a:r>
              <a:rPr lang="en-US" dirty="0" smtClean="0"/>
              <a:t>phenytoin) extended </a:t>
            </a:r>
            <a:r>
              <a:rPr lang="en-US" dirty="0"/>
              <a:t>phenytoin sodium capsules or prompt phenytoin capsules</a:t>
            </a:r>
          </a:p>
          <a:p>
            <a:pPr marL="0" indent="0">
              <a:buNone/>
            </a:pPr>
            <a:r>
              <a:rPr lang="en-US" dirty="0" smtClean="0"/>
              <a:t>2-tablets </a:t>
            </a:r>
            <a:r>
              <a:rPr lang="en-US" dirty="0"/>
              <a:t>and suspension contain phenytoin (</a:t>
            </a:r>
            <a:r>
              <a:rPr lang="en-US" dirty="0">
                <a:solidFill>
                  <a:srgbClr val="FF0000"/>
                </a:solidFill>
              </a:rPr>
              <a:t>100%</a:t>
            </a:r>
            <a:r>
              <a:rPr lang="en-US" dirty="0"/>
              <a:t>)</a:t>
            </a:r>
          </a:p>
          <a:p>
            <a:r>
              <a:rPr lang="en-US" dirty="0"/>
              <a:t>Phenytoin tablets (50 mg, chewable) and</a:t>
            </a:r>
          </a:p>
          <a:p>
            <a:r>
              <a:rPr lang="en-US" dirty="0"/>
              <a:t>Suspension (125 mg/5 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55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904" y="0"/>
            <a:ext cx="111064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6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clinical implication of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Michaelis-Menten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pharmacokinetics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8166"/>
            <a:ext cx="10515600" cy="4247909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clearance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phenytoin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not a constant as it is with linear pharmacokinetics, but is concentration-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 dose-dependent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dose or concentration of phenytoin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increases,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clearance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rate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decreases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as the enzyme approaches saturable conditions: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04246" y="5048793"/>
            <a:ext cx="5761821" cy="9466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Cl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↓ </a:t>
            </a:r>
            <a:r>
              <a:rPr lang="en-US" sz="4000" b="1" dirty="0" smtClean="0">
                <a:solidFill>
                  <a:schemeClr val="tx1"/>
                </a:solidFill>
              </a:rPr>
              <a:t>= </a:t>
            </a:r>
            <a:r>
              <a:rPr lang="en-US" sz="4000" b="1" dirty="0" err="1" smtClean="0">
                <a:solidFill>
                  <a:schemeClr val="tx1"/>
                </a:solidFill>
              </a:rPr>
              <a:t>V</a:t>
            </a:r>
            <a:r>
              <a:rPr lang="en-US" sz="3200" b="1" dirty="0" err="1" smtClean="0">
                <a:solidFill>
                  <a:schemeClr val="tx1"/>
                </a:solidFill>
              </a:rPr>
              <a:t>max</a:t>
            </a:r>
            <a:r>
              <a:rPr lang="en-US" sz="4000" b="1" dirty="0" smtClean="0">
                <a:solidFill>
                  <a:schemeClr val="tx1"/>
                </a:solidFill>
              </a:rPr>
              <a:t> / (K</a:t>
            </a:r>
            <a:r>
              <a:rPr lang="en-US" sz="3200" b="1" dirty="0" smtClean="0">
                <a:solidFill>
                  <a:schemeClr val="tx1"/>
                </a:solidFill>
              </a:rPr>
              <a:t>m</a:t>
            </a:r>
            <a:r>
              <a:rPr lang="en-US" sz="4000" b="1" dirty="0" smtClean="0">
                <a:solidFill>
                  <a:schemeClr val="tx1"/>
                </a:solidFill>
              </a:rPr>
              <a:t> + </a:t>
            </a:r>
            <a:r>
              <a:rPr lang="en-US" sz="4000" b="1" dirty="0" smtClean="0">
                <a:solidFill>
                  <a:schemeClr val="tx1"/>
                </a:solidFill>
              </a:rPr>
              <a:t>C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r>
              <a:rPr lang="en-US" sz="4000" b="1" dirty="0" smtClean="0">
                <a:solidFill>
                  <a:schemeClr val="tx1"/>
                </a:solidFill>
              </a:rPr>
              <a:t>)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07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553" y="2716874"/>
            <a:ext cx="8988707" cy="252645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is the maximum rate of metabolism in mg/d,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phenytoin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concentration in mg/L,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Km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substrate concentration in mg/L,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107" y="515595"/>
            <a:ext cx="10515600" cy="13255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Cl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↓ </a:t>
            </a:r>
            <a:r>
              <a:rPr lang="en-US" sz="4000" b="1" dirty="0" smtClean="0">
                <a:solidFill>
                  <a:schemeClr val="tx1"/>
                </a:solidFill>
              </a:rPr>
              <a:t>= </a:t>
            </a:r>
            <a:r>
              <a:rPr lang="en-US" sz="4000" b="1" dirty="0" err="1" smtClean="0">
                <a:solidFill>
                  <a:schemeClr val="tx1"/>
                </a:solidFill>
              </a:rPr>
              <a:t>V</a:t>
            </a:r>
            <a:r>
              <a:rPr lang="en-US" sz="3200" b="1" dirty="0" err="1" smtClean="0">
                <a:solidFill>
                  <a:schemeClr val="tx1"/>
                </a:solidFill>
              </a:rPr>
              <a:t>max</a:t>
            </a:r>
            <a:r>
              <a:rPr lang="en-US" sz="4000" b="1" dirty="0" smtClean="0">
                <a:solidFill>
                  <a:schemeClr val="tx1"/>
                </a:solidFill>
              </a:rPr>
              <a:t> / (K</a:t>
            </a:r>
            <a:r>
              <a:rPr lang="en-US" sz="3200" b="1" dirty="0" smtClean="0">
                <a:solidFill>
                  <a:schemeClr val="tx1"/>
                </a:solidFill>
              </a:rPr>
              <a:t>m</a:t>
            </a:r>
            <a:r>
              <a:rPr lang="en-US" sz="4000" b="1" dirty="0" smtClean="0">
                <a:solidFill>
                  <a:schemeClr val="tx1"/>
                </a:solidFill>
              </a:rPr>
              <a:t> + </a:t>
            </a:r>
            <a:r>
              <a:rPr lang="en-US" sz="4000" b="1" dirty="0" smtClean="0">
                <a:solidFill>
                  <a:schemeClr val="tx1"/>
                </a:solidFill>
              </a:rPr>
              <a:t>C</a:t>
            </a: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r>
              <a:rPr lang="en-US" sz="4000" b="1" dirty="0" smtClean="0">
                <a:solidFill>
                  <a:schemeClr val="tx1"/>
                </a:solidFill>
              </a:rPr>
              <a:t>)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1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9705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32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phenytoin follows saturable pharmacokinetics with average </a:t>
            </a: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Michaelis-Menten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constants of </a:t>
            </a: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</a:t>
            </a:r>
            <a:r>
              <a:rPr lang="en-US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max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= 500 mg/d and K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= 4 mg/L.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Find the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clearance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the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therapeutic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range of phenytoin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(10–20μg/mL).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3119"/>
            <a:ext cx="10515600" cy="321384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   </a:t>
            </a:r>
            <a:r>
              <a:rPr lang="en-US" sz="3200" b="1" dirty="0" smtClean="0"/>
              <a:t>Cl = </a:t>
            </a:r>
            <a:r>
              <a:rPr lang="en-US" sz="3200" b="1" dirty="0" err="1" smtClean="0"/>
              <a:t>V</a:t>
            </a:r>
            <a:r>
              <a:rPr lang="en-US" b="1" dirty="0" err="1" smtClean="0"/>
              <a:t>max</a:t>
            </a:r>
            <a:r>
              <a:rPr lang="en-US" sz="3200" b="1" dirty="0"/>
              <a:t>/(K</a:t>
            </a:r>
            <a:r>
              <a:rPr lang="en-US" b="1" dirty="0"/>
              <a:t>m</a:t>
            </a:r>
            <a:r>
              <a:rPr lang="en-US" sz="3200" b="1" dirty="0"/>
              <a:t> + C</a:t>
            </a:r>
            <a:r>
              <a:rPr lang="en-US" sz="3200" b="1" dirty="0" smtClean="0"/>
              <a:t>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/>
              <a:t>        </a:t>
            </a:r>
            <a:r>
              <a:rPr lang="en-US" sz="3200" b="1" dirty="0"/>
              <a:t>= (500 mg/d) / (4 mg/L + </a:t>
            </a:r>
            <a:r>
              <a:rPr lang="en-US" sz="3200" b="1" dirty="0">
                <a:solidFill>
                  <a:srgbClr val="C00000"/>
                </a:solidFill>
              </a:rPr>
              <a:t>10</a:t>
            </a:r>
            <a:r>
              <a:rPr lang="en-US" sz="3200" b="1" dirty="0"/>
              <a:t> mg/L</a:t>
            </a:r>
            <a:r>
              <a:rPr lang="en-US" sz="3200" b="1" dirty="0" smtClean="0"/>
              <a:t>)    = </a:t>
            </a:r>
            <a:r>
              <a:rPr lang="en-US" sz="3200" b="1" dirty="0">
                <a:solidFill>
                  <a:srgbClr val="C00000"/>
                </a:solidFill>
              </a:rPr>
              <a:t>36</a:t>
            </a:r>
            <a:r>
              <a:rPr lang="en-US" sz="3200" b="1" dirty="0"/>
              <a:t> </a:t>
            </a:r>
            <a:r>
              <a:rPr lang="en-US" sz="3200" b="1" dirty="0" smtClean="0"/>
              <a:t>L/d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Cl  = </a:t>
            </a:r>
            <a:r>
              <a:rPr lang="en-US" sz="3200" b="1" dirty="0"/>
              <a:t>(500 mg/d) / (4 </a:t>
            </a:r>
            <a:r>
              <a:rPr lang="en-US" sz="3200" b="1" dirty="0" smtClean="0"/>
              <a:t>mg/ </a:t>
            </a:r>
            <a:r>
              <a:rPr lang="en-US" sz="3200" b="1" dirty="0"/>
              <a:t>+ </a:t>
            </a:r>
            <a:r>
              <a:rPr lang="en-US" sz="3200" b="1" dirty="0">
                <a:solidFill>
                  <a:srgbClr val="C00000"/>
                </a:solidFill>
              </a:rPr>
              <a:t>20</a:t>
            </a:r>
            <a:r>
              <a:rPr lang="en-US" sz="3200" b="1" dirty="0"/>
              <a:t> </a:t>
            </a:r>
            <a:r>
              <a:rPr lang="en-US" sz="3200" b="1" dirty="0" smtClean="0"/>
              <a:t>mg/L)     = </a:t>
            </a:r>
            <a:r>
              <a:rPr lang="en-US" sz="3200" b="1" dirty="0" smtClean="0">
                <a:solidFill>
                  <a:srgbClr val="C00000"/>
                </a:solidFill>
              </a:rPr>
              <a:t>21 </a:t>
            </a:r>
            <a:r>
              <a:rPr lang="en-US" sz="3200" b="1" dirty="0" smtClean="0"/>
              <a:t>L/d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8327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5033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smtClean="0"/>
              <a:t>for a 70-kg </a:t>
            </a:r>
            <a:r>
              <a:rPr lang="en-US" b="1" dirty="0" smtClean="0"/>
              <a:t>person…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find</a:t>
            </a:r>
            <a:r>
              <a:rPr lang="en-US" b="1" dirty="0" smtClean="0"/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V,</a:t>
            </a:r>
            <a:r>
              <a:rPr lang="en-US" b="1" dirty="0" smtClean="0"/>
              <a:t> </a:t>
            </a:r>
            <a:r>
              <a:rPr lang="en-US" sz="5400" b="1" dirty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9352"/>
            <a:ext cx="10515600" cy="454229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= 0.7 L/kg ⋅ 70 kg ≈ 50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L, 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= [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0.693 ⋅ V] /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</a:t>
            </a:r>
          </a:p>
          <a:p>
            <a:pPr marL="0" indent="0">
              <a:buNone/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=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[0.693 ⋅ 50 L] /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36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L/d =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 </a:t>
            </a:r>
            <a:r>
              <a:rPr lang="en-US" sz="32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= [0.693 ⋅ 50 L] /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21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L/d = </a:t>
            </a:r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1.7 </a:t>
            </a:r>
            <a:r>
              <a:rPr lang="en-US" sz="32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Half-life increase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phenytoin serum concentrations increase from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(10 μg/mL)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(20 μg/mL).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472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215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Return to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child pough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score and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interactions</a:t>
            </a:r>
            <a:endParaRPr lang="en-US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changes </a:t>
            </a:r>
            <a:r>
              <a:rPr lang="en-US" dirty="0"/>
              <a:t>that occur with decreased protein binding of </a:t>
            </a:r>
            <a:r>
              <a:rPr lang="en-US" dirty="0" smtClean="0"/>
              <a:t>phenytoin according to the scheme.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644" y="2201520"/>
            <a:ext cx="3502441" cy="100488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1799" y="3544747"/>
            <a:ext cx="4568401" cy="8904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6244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369" y="187286"/>
            <a:ext cx="9698045" cy="653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61979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phenytoin is</a:t>
            </a:r>
            <a:b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highly bound (~90%) to albumin,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4389"/>
            <a:ext cx="10515600" cy="396257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usual therapeutic range for total (unbound + bound) phenytoin serum concentrations in the treatment of seizures is 10-20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/mL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usual unbound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fraction (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fB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phenytoin in individuals with normal plasma protein binding is (10%) 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Unbound phenytoin serum concentrations 1–2 </a:t>
            </a:r>
            <a:r>
              <a:rPr lang="el-GR" b="1" dirty="0">
                <a:cs typeface="Andalus" panose="02020603050405020304" pitchFamily="18" charset="-78"/>
              </a:rPr>
              <a:t>μ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g/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526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Concomitant use with valproic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3995"/>
            <a:ext cx="10515600" cy="416296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Initially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valproic acid decreases phenytoin plasma protein binding via competitive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displacement for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binding sites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on. </a:t>
            </a:r>
          </a:p>
          <a:p>
            <a:pPr algn="just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valproic acid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concentrations increase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the hepatic enzyme inhibition component of the drug interaction comes into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play (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↓</a:t>
            </a:r>
            <a:r>
              <a:rPr lang="en-US" b="1" dirty="0" err="1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Cl′int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net result is 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total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phenytoin concentrations are largely unchanged from baseline,</a:t>
            </a:r>
          </a:p>
          <a:p>
            <a:pPr algn="just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but unbound phenytoin concentrations and pharmacologic effect increase.</a:t>
            </a:r>
          </a:p>
        </p:txBody>
      </p:sp>
    </p:spTree>
    <p:extLst>
      <p:ext uri="{BB962C8B-B14F-4D97-AF65-F5344CB8AC3E}">
        <p14:creationId xmlns:p14="http://schemas.microsoft.com/office/powerpoint/2010/main" val="10647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8341" y="145244"/>
            <a:ext cx="8837345" cy="654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0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625" y="544011"/>
            <a:ext cx="10515600" cy="148234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INITIAL DOSAGE DETERMINATION METHODS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559" y="2500131"/>
            <a:ext cx="8796760" cy="346083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Pharmacokinetic Dosing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Method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Literature-Based Recommended Dosing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97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Pharmacokinetic Dosing Method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2890"/>
            <a:ext cx="10515600" cy="4139819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i="1" dirty="0"/>
              <a:t>MICHAELIS-MENTEN </a:t>
            </a:r>
            <a:r>
              <a:rPr lang="en-US" i="1" dirty="0" smtClean="0"/>
              <a:t>PARAMETER ESTIMATES</a:t>
            </a:r>
          </a:p>
          <a:p>
            <a:r>
              <a:rPr lang="en-US" i="1" dirty="0"/>
              <a:t>VOLUME OF DISTRIBUTION </a:t>
            </a:r>
            <a:r>
              <a:rPr lang="en-US" i="1" dirty="0" smtClean="0"/>
              <a:t>ESTIMATE</a:t>
            </a:r>
          </a:p>
          <a:p>
            <a:r>
              <a:rPr lang="en-US" i="1" dirty="0"/>
              <a:t>SELECTION OF APPROPRIATE PHARMACOKINETIC MODEL AND </a:t>
            </a:r>
            <a:r>
              <a:rPr lang="en-US" i="1" dirty="0" smtClean="0"/>
              <a:t>EQUATIONS</a:t>
            </a:r>
          </a:p>
          <a:p>
            <a:r>
              <a:rPr lang="en-US" i="1" dirty="0"/>
              <a:t>STEADY-STATE CONCENTRATION SELECTION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i="1" dirty="0" smtClean="0"/>
              <a:t>Estimates </a:t>
            </a:r>
            <a:r>
              <a:rPr lang="en-US" b="1" i="1" dirty="0" err="1" smtClean="0"/>
              <a:t>V</a:t>
            </a:r>
            <a:r>
              <a:rPr lang="en-US" sz="4000" b="1" i="1" dirty="0" err="1" smtClean="0"/>
              <a:t>max</a:t>
            </a:r>
            <a:r>
              <a:rPr lang="en-US" sz="4000" b="1" i="1" dirty="0" smtClean="0"/>
              <a:t> </a:t>
            </a:r>
            <a:r>
              <a:rPr lang="en-US" b="1" i="1" dirty="0" smtClean="0"/>
              <a:t>&amp; K</a:t>
            </a:r>
            <a:r>
              <a:rPr lang="en-US" sz="4000" b="1" i="1" dirty="0" smtClean="0"/>
              <a:t>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3969"/>
            <a:ext cx="10515600" cy="43513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Adults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without the disease states and conditions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with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normal liver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and renal function as well as normal plasma protein binding (~90%), have an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average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phenytoin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Adult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7 mg/kg/d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(range: 1.5–14 mg/kg/d) and Km of 4 μg/mL (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range: </a:t>
            </a:r>
            <a:r>
              <a:rPr lang="el-GR" b="1" dirty="0" smtClean="0">
                <a:cs typeface="Andalus" panose="02020603050405020304" pitchFamily="18" charset="-78"/>
              </a:rPr>
              <a:t>1–15 </a:t>
            </a:r>
            <a:r>
              <a:rPr lang="el-GR" b="1" dirty="0">
                <a:cs typeface="Andalus" panose="02020603050405020304" pitchFamily="18" charset="-78"/>
              </a:rPr>
              <a:t>μ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g/mL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younger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children (6 months–6 years)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are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12 mg/kg/d and Km = 6 μg/mL while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0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older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children (7–16 years)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= 9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mg/kg/d and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Km = 6 </a:t>
            </a:r>
            <a:r>
              <a:rPr lang="el-GR" b="1" dirty="0">
                <a:cs typeface="Andalus" panose="02020603050405020304" pitchFamily="18" charset="-78"/>
              </a:rPr>
              <a:t>μ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g/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723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375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i="1" dirty="0" smtClean="0"/>
              <a:t>Estimate Volume Of Distribution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5017"/>
            <a:ext cx="10515600" cy="408194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V= 0.7 L/kg </a:t>
            </a:r>
          </a:p>
          <a:p>
            <a:endParaRPr lang="en-US" sz="3600" dirty="0"/>
          </a:p>
          <a:p>
            <a:r>
              <a:rPr lang="en-US" sz="3600" dirty="0"/>
              <a:t>For obese ……….. V = 0.7 L/kg [IBW + 1.33(TBW − IBW)]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857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STEADY-STATE </a:t>
            </a:r>
            <a:r>
              <a:rPr lang="en-US" b="1" dirty="0"/>
              <a:t>CONCENTRATION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4465"/>
            <a:ext cx="10515600" cy="401249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For </a:t>
            </a:r>
            <a:r>
              <a:rPr lang="en-US" sz="3200" dirty="0"/>
              <a:t>the treatment of seizure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❖ Required total phenytoin concentration </a:t>
            </a:r>
            <a:r>
              <a:rPr lang="en-US" sz="3200" dirty="0" smtClean="0"/>
              <a:t> </a:t>
            </a:r>
            <a:r>
              <a:rPr lang="el-GR" sz="3200" b="1" dirty="0" smtClean="0"/>
              <a:t>10- </a:t>
            </a:r>
            <a:r>
              <a:rPr lang="el-GR" sz="3200" b="1" dirty="0"/>
              <a:t>20 μ</a:t>
            </a:r>
            <a:r>
              <a:rPr lang="en-US" sz="3200" b="1" dirty="0"/>
              <a:t>g/mL </a:t>
            </a:r>
            <a:endParaRPr lang="en-US" sz="32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❖ Required free phenytoin concentration </a:t>
            </a:r>
            <a:r>
              <a:rPr lang="el-GR" sz="3200" b="1" dirty="0" smtClean="0"/>
              <a:t>1-2 </a:t>
            </a:r>
            <a:r>
              <a:rPr lang="el-GR" sz="3200" b="1" dirty="0"/>
              <a:t>μ</a:t>
            </a:r>
            <a:r>
              <a:rPr lang="en-US" sz="3200" b="1" dirty="0"/>
              <a:t>g/mL </a:t>
            </a:r>
            <a:endParaRPr lang="en-US" sz="3200" dirty="0"/>
          </a:p>
          <a:p>
            <a:pPr marL="0" indent="0">
              <a:lnSpc>
                <a:spcPct val="15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244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/>
              <a:t>SELECTION OF APPROPRIATE PHARMACOKINETIC MODEL AND EQUATIONS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00245"/>
            <a:ext cx="4211390" cy="13057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838200" y="4267646"/>
            <a:ext cx="5801957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LD = (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Css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Cambria Math" panose="02040503050406030204" pitchFamily="18" charset="0"/>
              </a:rPr>
              <a:t>⋅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V)/S 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l-GR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τ = 24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hr. for adult 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or 12hr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 children or I.V dose 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991108" y="2190154"/>
            <a:ext cx="4957969" cy="378565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maximum rate of metabolism in mg/d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</a:p>
          <a:p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fraction of the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phenytoin salt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form that is active phenytoin (</a:t>
            </a:r>
            <a:r>
              <a:rPr lang="en-US" sz="24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0.92 for phenytoin sodium injection and capsules; </a:t>
            </a:r>
            <a:r>
              <a:rPr lang="en-US" sz="24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0.92 for fosphenytoin, 1.0 </a:t>
            </a:r>
            <a:r>
              <a:rPr lang="en-US" sz="24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for phenytoin acid suspensions and tablets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), </a:t>
            </a:r>
            <a:endParaRPr lang="en-US" sz="24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Km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substrate concentration in </a:t>
            </a:r>
            <a:endParaRPr lang="en-US" sz="24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rate of metabolism = </a:t>
            </a:r>
            <a:r>
              <a:rPr lang="en-US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/2.</a:t>
            </a:r>
          </a:p>
        </p:txBody>
      </p:sp>
    </p:spTree>
    <p:extLst>
      <p:ext uri="{BB962C8B-B14F-4D97-AF65-F5344CB8AC3E}">
        <p14:creationId xmlns:p14="http://schemas.microsoft.com/office/powerpoint/2010/main" val="406137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4502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Example 1 TD is a 50-year-old, 75-kg (5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ft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 10 in) male with simple partial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seizures who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requires therapy with oral phenytoin. He has normal liver and renal function.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Suggest an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initial phenytoin dosage regimen designed to achieve a steady-state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phenytoin concentration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equal to 12 μg/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endParaRPr lang="en-US" sz="2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97843"/>
            <a:ext cx="10515600" cy="317912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= 7 mg/kg/d… for adult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7 mg/kg/d ⋅ 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75 kg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525 mg/d.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 this individual, Km = 4 mg/L.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613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5665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1" i="1" dirty="0"/>
              <a:t>Compute dosage </a:t>
            </a:r>
            <a:r>
              <a:rPr lang="en-US" sz="3600" b="1" i="1" dirty="0" smtClean="0"/>
              <a:t>regimen:</a:t>
            </a:r>
            <a:br>
              <a:rPr lang="en-US" sz="3600" b="1" i="1" dirty="0" smtClean="0"/>
            </a:br>
            <a:r>
              <a:rPr lang="en-US" sz="3600" b="1" i="1" dirty="0" smtClean="0"/>
              <a:t>for </a:t>
            </a:r>
            <a:r>
              <a:rPr lang="en-US" sz="3600" b="1" dirty="0" smtClean="0"/>
              <a:t>oral extended </a:t>
            </a:r>
            <a:r>
              <a:rPr lang="en-US" sz="3600" b="1" dirty="0"/>
              <a:t>phenytoin sodium capsules </a:t>
            </a:r>
            <a:r>
              <a:rPr lang="en-US" sz="3600" b="1" dirty="0" smtClean="0"/>
              <a:t>(S </a:t>
            </a:r>
            <a:r>
              <a:rPr lang="en-US" sz="3600" b="1" dirty="0"/>
              <a:t>= 0.92).</a:t>
            </a:r>
            <a:br>
              <a:rPr lang="en-US" sz="3600" b="1" dirty="0"/>
            </a:br>
            <a:r>
              <a:rPr lang="en-US" sz="3600" b="1" dirty="0"/>
              <a:t>The initial dosage interval (τ) will be set to 24 hours.</a:t>
            </a:r>
            <a:endParaRPr lang="en-US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571737"/>
            <a:ext cx="2994841" cy="9285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050258"/>
            <a:ext cx="7563241" cy="94128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9530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588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Adverse </a:t>
            </a:r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effects related to serum conc.</a:t>
            </a:r>
            <a:endParaRPr lang="en-US" sz="4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4077"/>
            <a:ext cx="10515600" cy="479191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FF0000"/>
                </a:solidFill>
                <a:cs typeface="Andalus" panose="02020603050405020304" pitchFamily="18" charset="-78"/>
              </a:rPr>
              <a:t>&gt;</a:t>
            </a:r>
            <a:r>
              <a:rPr lang="el-GR" b="1" dirty="0">
                <a:solidFill>
                  <a:srgbClr val="FF0000"/>
                </a:solidFill>
                <a:cs typeface="Andalus" panose="02020603050405020304" pitchFamily="18" charset="-78"/>
              </a:rPr>
              <a:t>15 μ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g/mL-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------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minor central nervous system depression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such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as drowsiness or fatigue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&gt;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20 </a:t>
            </a:r>
            <a:r>
              <a:rPr lang="el-GR" b="1" dirty="0">
                <a:solidFill>
                  <a:srgbClr val="FF0000"/>
                </a:solidFill>
                <a:cs typeface="Andalus" panose="02020603050405020304" pitchFamily="18" charset="-78"/>
              </a:rPr>
              <a:t>μ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g/mL-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-------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nystagmus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lateral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gaze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&gt;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30 </a:t>
            </a:r>
            <a:r>
              <a:rPr lang="el-GR" b="1" dirty="0">
                <a:solidFill>
                  <a:srgbClr val="FF0000"/>
                </a:solidFill>
                <a:cs typeface="Andalus" panose="02020603050405020304" pitchFamily="18" charset="-78"/>
              </a:rPr>
              <a:t>μ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g/mL-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--------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ataxia,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slurred speech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and/or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incoordination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&gt; 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40 </a:t>
            </a:r>
            <a:r>
              <a:rPr lang="en-US" b="1" dirty="0" err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/mL-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---------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mental status changes, including decreased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mentation, severe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confusion or lethargy, and coma are possible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&gt; 50 μg/mL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----------Drug-induced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seizure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activity.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62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Same patient but with IV phenytoin</a:t>
            </a:r>
            <a:endParaRPr lang="en-US" sz="4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5489"/>
            <a:ext cx="10515600" cy="419003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Same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=525, Km=4, S=0.92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V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= 0.7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L/kg ⋅ 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75 kg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53 L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LD = (V ⋅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Css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 / S = (53 L ⋅ 12 mg/L) / 0.92 = 691 mg, rounded to 700 mg given at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maximal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rate of 50 mg/min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MD, (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τ) will be set to 12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hours.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 will be: 400 mg/d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prescribed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 200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mg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every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12 hours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infusion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rate no greater than 50 mg/min.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23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52854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8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Example 2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UO is a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10-year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-old, 40-kg male with simple partial seizures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who requires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therapy with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oral phenytoin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. He has normal liver and renal function. Suggest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 initial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phenytoin dosage regimen designed to achieve a steady-state phenytoin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 equal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to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12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l-GR" sz="2800" dirty="0">
                <a:cs typeface="Andalus" panose="02020603050405020304" pitchFamily="18" charset="-78"/>
              </a:rPr>
              <a:t>μ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g/</a:t>
            </a:r>
            <a:r>
              <a:rPr lang="en-US" sz="2800" dirty="0" err="1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45083"/>
            <a:ext cx="10515600" cy="2831879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= 9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mg/kg/d.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Vmax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9 mg/kg/d ⋅ 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40 kg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360 mg/d.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 this individual, Km = 6 mg/L.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476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2302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1" i="1" dirty="0"/>
              <a:t>Compute dosage </a:t>
            </a:r>
            <a:r>
              <a:rPr lang="en-US" sz="3600" b="1" i="1" dirty="0" smtClean="0"/>
              <a:t>regimen for...</a:t>
            </a:r>
            <a:br>
              <a:rPr lang="en-US" sz="3600" b="1" i="1" dirty="0" smtClean="0"/>
            </a:br>
            <a:r>
              <a:rPr lang="en-US" sz="3600" b="1" dirty="0" smtClean="0"/>
              <a:t>Oral </a:t>
            </a:r>
            <a:r>
              <a:rPr lang="en-US" sz="3600" b="1" dirty="0"/>
              <a:t>phenytoin suspension </a:t>
            </a:r>
            <a:r>
              <a:rPr lang="en-US" sz="3600" b="1" dirty="0" smtClean="0"/>
              <a:t>(</a:t>
            </a:r>
            <a:r>
              <a:rPr lang="en-US" sz="3600" b="1" dirty="0"/>
              <a:t>F = 1, S = 1).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The initial dosage </a:t>
            </a:r>
            <a:r>
              <a:rPr lang="en-US" sz="3600" b="1" dirty="0"/>
              <a:t>interval (τ) will be set to 12 hours.</a:t>
            </a:r>
            <a:endParaRPr lang="en-US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201610"/>
            <a:ext cx="10515600" cy="11146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Rounded Rectangle 4"/>
          <p:cNvSpPr/>
          <p:nvPr/>
        </p:nvSpPr>
        <p:spPr>
          <a:xfrm>
            <a:off x="2276354" y="5636871"/>
            <a:ext cx="7639291" cy="914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H.W// Solve the question using IV dosage of phenytoin</a:t>
            </a:r>
            <a:endParaRPr lang="en-US" sz="28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265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5950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/>
              <a:t>Literature-Based Recommended Dosing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2420"/>
            <a:ext cx="10515600" cy="417454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MD for </a:t>
            </a:r>
            <a:r>
              <a:rPr lang="fr-FR" sz="3200" dirty="0" err="1" smtClean="0"/>
              <a:t>adult</a:t>
            </a:r>
            <a:r>
              <a:rPr lang="fr-FR" sz="3200" dirty="0" smtClean="0"/>
              <a:t> = </a:t>
            </a:r>
            <a:r>
              <a:rPr lang="en-US" sz="3200" b="1" dirty="0" smtClean="0"/>
              <a:t>4–6 </a:t>
            </a:r>
            <a:r>
              <a:rPr lang="en-US" sz="3200" b="1" dirty="0"/>
              <a:t>mg/kg/d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MD for </a:t>
            </a:r>
            <a:r>
              <a:rPr lang="en-US" sz="3200" dirty="0"/>
              <a:t>children (6 months–16 years </a:t>
            </a:r>
            <a:r>
              <a:rPr lang="en-US" sz="3200" dirty="0" smtClean="0"/>
              <a:t>old) = </a:t>
            </a:r>
            <a:r>
              <a:rPr lang="en-US" sz="3200" b="1" dirty="0" smtClean="0"/>
              <a:t>5–10 </a:t>
            </a:r>
            <a:r>
              <a:rPr lang="en-US" sz="3200" b="1" dirty="0"/>
              <a:t>mg/kg/d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LD = </a:t>
            </a:r>
            <a:r>
              <a:rPr lang="en-US" sz="3200" b="1" dirty="0" smtClean="0"/>
              <a:t>15–20 </a:t>
            </a:r>
            <a:r>
              <a:rPr lang="en-US" sz="3200" b="1" dirty="0"/>
              <a:t>mg/kg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For </a:t>
            </a:r>
            <a:r>
              <a:rPr lang="en-US" sz="3200" dirty="0"/>
              <a:t>obese individuals (&gt;30% over ideal body weight), adjusted body weight (ABW) </a:t>
            </a:r>
            <a:r>
              <a:rPr lang="en-US" sz="3200" dirty="0" smtClean="0"/>
              <a:t>use </a:t>
            </a:r>
            <a:r>
              <a:rPr lang="en-US" sz="3200" dirty="0"/>
              <a:t>to compute loading </a:t>
            </a:r>
            <a:r>
              <a:rPr lang="en-US" sz="3200" dirty="0" smtClean="0"/>
              <a:t>doses.</a:t>
            </a:r>
            <a:endParaRPr lang="en-US" sz="3200" dirty="0"/>
          </a:p>
          <a:p>
            <a:pPr marL="0" indent="0">
              <a:lnSpc>
                <a:spcPct val="15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84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5017"/>
            <a:ext cx="10515600" cy="408194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If the patient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has significant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hepatic dysfunction (Child-Pugh score ≥8), maintenance doses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prescribed using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this method should be decreased by 25–50%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/>
              <a:t>Literature-Based Recommended Dosing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3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97843"/>
            <a:ext cx="10515600" cy="317912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>
                <a:latin typeface="Andalus" panose="02020603050405020304" pitchFamily="18" charset="-78"/>
                <a:cs typeface="Andalus" panose="02020603050405020304" pitchFamily="18" charset="-78"/>
              </a:rPr>
              <a:t>MD for </a:t>
            </a:r>
            <a:r>
              <a:rPr lang="fr-FR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adult</a:t>
            </a:r>
            <a:r>
              <a:rPr lang="fr-FR" b="1" dirty="0">
                <a:latin typeface="Andalus" panose="02020603050405020304" pitchFamily="18" charset="-78"/>
                <a:cs typeface="Andalus" panose="02020603050405020304" pitchFamily="18" charset="-78"/>
              </a:rPr>
              <a:t> =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4–6 mg/kg/d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Using a rate of 5 mg/kg/d, the initial dose would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be: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5 mg/kg/d ⋅ 75 kg = 375 mg/d, rounded to 400 mg/d.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Using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 dosage interval of 24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hours.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973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Example 1 TD is a 50-year-old, 75-kg (5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ft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 10 in) male with simple partial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seizures who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requires therapy with </a:t>
            </a:r>
            <a:r>
              <a:rPr lang="en-US" sz="28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oral phenytoin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. He has normal liver and renal function.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Suggest an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initial phenytoin dosage regimen designed to achieve a steady-state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phenytoin concentration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equal to 12 μg/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mL.</a:t>
            </a:r>
            <a:endParaRPr lang="en-US" sz="2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71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Repeat it with IV phenytoin dosage 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3995"/>
            <a:ext cx="10515600" cy="416296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MD = 5 mg/kg/d, </a:t>
            </a:r>
          </a:p>
          <a:p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 mg/kg/d ⋅ 75 kg = 375 mg/d, rounded to 400 mg/d. Using a dosage interval of 12 hours, </a:t>
            </a:r>
          </a:p>
          <a:p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prescribed dose would be 200 mg of phenytoin sodium injection every 12 hours. </a:t>
            </a:r>
          </a:p>
          <a:p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LD = 15–20 mg/kg. Using 15 mg/kg,</a:t>
            </a:r>
          </a:p>
          <a:p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15 mg/kg ⋅ 75 kg = 1125 mg, rounded to 1250 mg. given no faster than 50 mg/min</a:t>
            </a:r>
            <a:endParaRPr lang="en-US" sz="3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185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225" y="1967697"/>
            <a:ext cx="8727312" cy="1817226"/>
          </a:xfr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To be continue</a:t>
            </a:r>
            <a:r>
              <a:rPr lang="en-US" sz="6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…</a:t>
            </a:r>
            <a:endParaRPr lang="en-US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898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1536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Since phenytoin is highly bound (~90%) to albumin, you need to know factors cause displacement from binding site-------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↑</a:t>
            </a:r>
            <a:r>
              <a:rPr lang="en-US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fB</a:t>
            </a:r>
            <a:endParaRPr lang="en-US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2515"/>
            <a:ext cx="10515600" cy="3816158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1) Lack of binding protein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due to insufficient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plasma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conc.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</a:t>
            </a:r>
            <a:r>
              <a:rPr lang="en-US" b="1" i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↓</a:t>
            </a:r>
            <a:r>
              <a:rPr lang="en-US" b="1" i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albumin), </a:t>
            </a:r>
            <a:endParaRPr lang="en-US" b="1" i="1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(2) Displacement of phenytoin from albumin binding sites by </a:t>
            </a:r>
            <a:r>
              <a:rPr lang="en-US" b="1" i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endogenous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compounds, 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(3) Displacement of phenytoin from albumin binding sites by </a:t>
            </a:r>
            <a:r>
              <a:rPr lang="en-US" b="1" i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exogenous</a:t>
            </a: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compounds </a:t>
            </a:r>
          </a:p>
        </p:txBody>
      </p:sp>
    </p:spTree>
    <p:extLst>
      <p:ext uri="{BB962C8B-B14F-4D97-AF65-F5344CB8AC3E}">
        <p14:creationId xmlns:p14="http://schemas.microsoft.com/office/powerpoint/2010/main" val="295172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284" y="1045455"/>
            <a:ext cx="11552126" cy="472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36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617" y="242374"/>
            <a:ext cx="10950766" cy="166744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Unbound phenytoin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serum concentration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monitoring </a:t>
            </a:r>
            <a:r>
              <a:rPr lang="en-US" sz="3200" b="1" u="sng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restricted</a:t>
            </a:r>
            <a:r>
              <a:rPr lang="en-US" sz="32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to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patients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with known reasons to have altered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drug plasma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protein binding.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6424"/>
            <a:ext cx="10515600" cy="436267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example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if low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total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phenytoin concentration (C=5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μg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/mL), and patient has a satisfactory anticonvulsant response,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one possible reason would be abnormal plasma protein binding (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fB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= 20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%) for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some unidentified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reason….</a:t>
            </a:r>
          </a:p>
          <a:p>
            <a:r>
              <a:rPr lang="en-US" sz="3200" b="1" dirty="0" err="1" smtClean="0"/>
              <a:t>Cf</a:t>
            </a:r>
            <a:r>
              <a:rPr lang="en-US" sz="3200" b="1" dirty="0" smtClean="0"/>
              <a:t>  = </a:t>
            </a:r>
            <a:r>
              <a:rPr lang="en-US" sz="3200" b="1" dirty="0" err="1" smtClean="0"/>
              <a:t>fB</a:t>
            </a:r>
            <a:r>
              <a:rPr lang="en-US" sz="3200" b="1" dirty="0" smtClean="0"/>
              <a:t> . C</a:t>
            </a:r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  </a:t>
            </a:r>
            <a:r>
              <a:rPr lang="en-US" sz="3200" b="1" dirty="0"/>
              <a:t>= </a:t>
            </a:r>
            <a:r>
              <a:rPr lang="en-US" sz="3200" b="1" dirty="0" smtClean="0"/>
              <a:t>0.2 .</a:t>
            </a:r>
            <a:r>
              <a:rPr lang="el-GR" sz="3200" b="1" dirty="0" smtClean="0"/>
              <a:t> 5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←------ not within therapeutic range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sz="3200" b="1" dirty="0"/>
              <a:t>= 1 </a:t>
            </a:r>
            <a:r>
              <a:rPr lang="el-GR" sz="3200" b="1" dirty="0"/>
              <a:t>μ</a:t>
            </a:r>
            <a:r>
              <a:rPr lang="en-US" sz="3200" b="1" dirty="0" smtClean="0"/>
              <a:t>g/mL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←------ within therapeutic range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57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995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Conversely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,,,,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996" y="1825625"/>
            <a:ext cx="10116275" cy="435133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If a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patient has a possible phenytoin-related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adverse drug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reaction and the total phenytoin concentration is within the therapeutic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range (15 μg/mL),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possible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reason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could be abnormal protein binding (20%) for an unidentified reason,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err="1" smtClean="0"/>
              <a:t>Cf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err="1" smtClean="0"/>
              <a:t>fB</a:t>
            </a:r>
            <a:r>
              <a:rPr lang="en-US" b="1" dirty="0" smtClean="0"/>
              <a:t> . C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smtClean="0"/>
              <a:t>    </a:t>
            </a:r>
            <a:r>
              <a:rPr lang="en-US" b="1" dirty="0"/>
              <a:t>= 0.2 ⋅ 15 </a:t>
            </a:r>
            <a:r>
              <a:rPr lang="en-US" b="1" dirty="0" smtClean="0"/>
              <a:t>μg/mL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←------ within therapeutic range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/>
              <a:t> </a:t>
            </a:r>
            <a:r>
              <a:rPr lang="en-US" b="1" dirty="0"/>
              <a:t>= 3 </a:t>
            </a:r>
            <a:r>
              <a:rPr lang="en-US" b="1" dirty="0" smtClean="0"/>
              <a:t>μg/mL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←------ toxic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8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43939"/>
            <a:ext cx="10515600" cy="13255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Methods to estimate unbound phenytoin concentrations ( </a:t>
            </a:r>
            <a:r>
              <a:rPr lang="en-US" sz="4000" b="1" dirty="0" err="1"/>
              <a:t>C</a:t>
            </a:r>
            <a:r>
              <a:rPr lang="en-US" sz="3200" b="1" dirty="0" err="1"/>
              <a:t>f</a:t>
            </a:r>
            <a:r>
              <a:rPr lang="en-US" sz="4000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91725"/>
            <a:ext cx="10751545" cy="4663311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1-normalized total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phenytoin concentration</a:t>
            </a:r>
          </a:p>
          <a:p>
            <a:pPr marL="0" indent="0">
              <a:buNone/>
            </a:pPr>
            <a:r>
              <a:rPr lang="en-US" b="1" dirty="0" smtClean="0"/>
              <a:t>                     C </a:t>
            </a:r>
            <a:r>
              <a:rPr lang="en-US" sz="2000" b="1" dirty="0"/>
              <a:t>Normal Binding </a:t>
            </a:r>
            <a:r>
              <a:rPr lang="en-US" b="1" dirty="0"/>
              <a:t>= C /(X </a:t>
            </a:r>
            <a:r>
              <a:rPr lang="en-US" dirty="0"/>
              <a:t>⋅</a:t>
            </a:r>
            <a:r>
              <a:rPr lang="en-US" b="1" dirty="0" err="1"/>
              <a:t>Alb</a:t>
            </a:r>
            <a:r>
              <a:rPr lang="en-US" b="1" dirty="0"/>
              <a:t> + 0.1</a:t>
            </a:r>
            <a:r>
              <a:rPr lang="en-US" b="1" dirty="0" smtClean="0"/>
              <a:t>)</a:t>
            </a:r>
          </a:p>
          <a:p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21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Normal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100" b="1" dirty="0">
                <a:latin typeface="Andalus" panose="02020603050405020304" pitchFamily="18" charset="-78"/>
                <a:cs typeface="Andalus" panose="02020603050405020304" pitchFamily="18" charset="-78"/>
              </a:rPr>
              <a:t>Binding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is the normalized total phenytoin concentration in μg/mL,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the actual measured phenytoin concentration in μg/mL ,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X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a constant equal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to: 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0.2 (if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protein binding measurements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conducted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37°C)</a:t>
            </a: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0.25 (if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conducted at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25°C)</a:t>
            </a: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0.1 (If the patient has end-stage renal disease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Crcl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&lt;10–15 mL/min), </a:t>
            </a:r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Alb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the albumin concentration 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g/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02527" y="2313541"/>
            <a:ext cx="6323682" cy="5177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 C </a:t>
            </a:r>
            <a:r>
              <a:rPr lang="en-US" sz="2000" b="1" dirty="0" smtClean="0">
                <a:solidFill>
                  <a:schemeClr val="tx1"/>
                </a:solidFill>
              </a:rPr>
              <a:t>Normal Binding </a:t>
            </a:r>
            <a:r>
              <a:rPr lang="en-US" sz="2800" b="1" dirty="0" smtClean="0">
                <a:solidFill>
                  <a:schemeClr val="tx1"/>
                </a:solidFill>
              </a:rPr>
              <a:t>= C /(X </a:t>
            </a:r>
            <a:r>
              <a:rPr lang="en-US" sz="2800" dirty="0" smtClean="0">
                <a:solidFill>
                  <a:schemeClr val="tx1"/>
                </a:solidFill>
              </a:rPr>
              <a:t>⋅</a:t>
            </a:r>
            <a:r>
              <a:rPr lang="en-US" sz="2800" b="1" dirty="0" err="1" smtClean="0">
                <a:solidFill>
                  <a:schemeClr val="tx1"/>
                </a:solidFill>
              </a:rPr>
              <a:t>Alb</a:t>
            </a:r>
            <a:r>
              <a:rPr lang="en-US" sz="2800" b="1" dirty="0" smtClean="0">
                <a:solidFill>
                  <a:schemeClr val="tx1"/>
                </a:solidFill>
              </a:rPr>
              <a:t> + 0.1)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6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810"/>
            <a:ext cx="10515600" cy="589402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2- Compute estimated free concentration (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Cf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EST):</a:t>
            </a:r>
          </a:p>
          <a:p>
            <a:pPr marL="0" indent="0">
              <a:buNone/>
            </a:pPr>
            <a:r>
              <a:rPr lang="fr-FR" b="1" dirty="0" smtClean="0"/>
              <a:t>                     </a:t>
            </a:r>
            <a:r>
              <a:rPr lang="fr-FR" b="1" dirty="0" err="1" smtClean="0"/>
              <a:t>C</a:t>
            </a:r>
            <a:r>
              <a:rPr lang="fr-FR" sz="2100" b="1" dirty="0" err="1" smtClean="0"/>
              <a:t>f</a:t>
            </a:r>
            <a:r>
              <a:rPr lang="fr-FR" sz="2100" b="1" dirty="0" smtClean="0"/>
              <a:t> EST </a:t>
            </a:r>
            <a:r>
              <a:rPr lang="fr-FR" b="1" dirty="0" smtClean="0"/>
              <a:t>= 0.1 C </a:t>
            </a:r>
            <a:r>
              <a:rPr lang="fr-FR" sz="2000" b="1" dirty="0" smtClean="0"/>
              <a:t>Normal </a:t>
            </a:r>
            <a:r>
              <a:rPr lang="fr-FR" sz="2000" b="1" dirty="0" err="1" smtClean="0"/>
              <a:t>Binding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patients with concurrent valproic acid administration…</a:t>
            </a:r>
            <a:endParaRPr lang="en-US" dirty="0" smtClean="0"/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unbound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phenytoin concentration (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fEST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estimated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through: </a:t>
            </a: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CfEST = (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0.095 + 0.001 ⋅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VPA)PHT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(PHT in </a:t>
            </a:r>
            <a:r>
              <a:rPr lang="el-GR" b="1" dirty="0" smtClean="0">
                <a:cs typeface="Andalus" panose="02020603050405020304" pitchFamily="18" charset="-78"/>
              </a:rPr>
              <a:t>μ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g/mL) total phenytoin concentration 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(VPA in </a:t>
            </a:r>
            <a:r>
              <a:rPr lang="el-GR" b="1" dirty="0" smtClean="0">
                <a:cs typeface="Andalus" panose="02020603050405020304" pitchFamily="18" charset="-78"/>
              </a:rPr>
              <a:t>μ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g/mL) valproic acid concentration </a:t>
            </a:r>
          </a:p>
          <a:p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value is compared to the usual therapeutic range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unbound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phenytoin concentrations (1–2 μg/mL) and used for dosage adjustment purposes.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2695" y="1224472"/>
            <a:ext cx="5684703" cy="5177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</a:rPr>
              <a:t>C</a:t>
            </a:r>
            <a:r>
              <a:rPr lang="fr-FR" sz="2000" b="1" dirty="0" err="1" smtClean="0">
                <a:solidFill>
                  <a:schemeClr val="tx1"/>
                </a:solidFill>
              </a:rPr>
              <a:t>f</a:t>
            </a:r>
            <a:r>
              <a:rPr lang="fr-FR" sz="2000" b="1" dirty="0" smtClean="0">
                <a:solidFill>
                  <a:schemeClr val="tx1"/>
                </a:solidFill>
              </a:rPr>
              <a:t> EST </a:t>
            </a:r>
            <a:r>
              <a:rPr lang="fr-FR" sz="2800" b="1" dirty="0" smtClean="0">
                <a:solidFill>
                  <a:schemeClr val="tx1"/>
                </a:solidFill>
              </a:rPr>
              <a:t>= 0.1 C </a:t>
            </a:r>
            <a:r>
              <a:rPr lang="fr-FR" sz="2000" b="1" dirty="0" smtClean="0">
                <a:solidFill>
                  <a:schemeClr val="tx1"/>
                </a:solidFill>
              </a:rPr>
              <a:t>Normal </a:t>
            </a:r>
            <a:r>
              <a:rPr lang="fr-FR" sz="2000" b="1" dirty="0" err="1" smtClean="0">
                <a:solidFill>
                  <a:schemeClr val="tx1"/>
                </a:solidFill>
              </a:rPr>
              <a:t>Binding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97017" y="2744454"/>
            <a:ext cx="5916058" cy="550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sz="2000" b="1" dirty="0" smtClean="0">
                <a:solidFill>
                  <a:schemeClr val="tx1"/>
                </a:solidFill>
              </a:rPr>
              <a:t>fEST </a:t>
            </a:r>
            <a:r>
              <a:rPr lang="en-US" sz="2800" b="1" dirty="0" smtClean="0">
                <a:solidFill>
                  <a:schemeClr val="tx1"/>
                </a:solidFill>
              </a:rPr>
              <a:t>= (0.095 + 0.001 ⋅ VPA)PHT</a:t>
            </a:r>
          </a:p>
        </p:txBody>
      </p:sp>
    </p:spTree>
    <p:extLst>
      <p:ext uri="{BB962C8B-B14F-4D97-AF65-F5344CB8AC3E}">
        <p14:creationId xmlns:p14="http://schemas.microsoft.com/office/powerpoint/2010/main" val="40831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1936</Words>
  <Application>Microsoft Office PowerPoint</Application>
  <PresentationFormat>Widescreen</PresentationFormat>
  <Paragraphs>176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Aharoni</vt:lpstr>
      <vt:lpstr>Andalus</vt:lpstr>
      <vt:lpstr>Arial</vt:lpstr>
      <vt:lpstr>Calibri</vt:lpstr>
      <vt:lpstr>Calibri Light</vt:lpstr>
      <vt:lpstr>Cambria Math</vt:lpstr>
      <vt:lpstr>Times New Roman</vt:lpstr>
      <vt:lpstr>Times-Roman</vt:lpstr>
      <vt:lpstr>Wingdings</vt:lpstr>
      <vt:lpstr>Office Theme</vt:lpstr>
      <vt:lpstr>PHENYTOIN</vt:lpstr>
      <vt:lpstr>phenytoin is highly bound (~90%) to albumin,</vt:lpstr>
      <vt:lpstr>Adverse effects related to serum conc.</vt:lpstr>
      <vt:lpstr>Since phenytoin is highly bound (~90%) to albumin, you need to know factors cause displacement from binding site-------↑fB</vt:lpstr>
      <vt:lpstr>PowerPoint Presentation</vt:lpstr>
      <vt:lpstr>Unbound phenytoin serum concentration monitoring restricted to patients with known reasons to have altered drug plasma protein binding.</vt:lpstr>
      <vt:lpstr>Conversely,,,,</vt:lpstr>
      <vt:lpstr>Methods to estimate unbound phenytoin concentrations ( Cf)</vt:lpstr>
      <vt:lpstr>PowerPoint Presentation</vt:lpstr>
      <vt:lpstr>Example 1 JM is an epileptic patient being treated with phenytoin. He has hypoalbuminemia (albumin = 2.2 g/dL) and normal renal function (creatinine clearance = 90 mL/min). His total phenytoin concentration is 7.5 μg/mL. Assuming that any unbound concentrations performed by the clinical laboratory will be conducted at 25°C, compute an estimated normalized phenytoin concentration for this patient.</vt:lpstr>
      <vt:lpstr>Example 3 PM is an epileptic patient being treated with phenytoin and valproic acid. He has a normal albumin concentration (albumin = 4.2 g/dL) and normal renal function (creatinine clearance = 90 mL/min). His steady-state total phenytoin and valproic acid concentrations are 7.5 μg/mL and 100 μg/mL, respectively. Compute an estimated unbound phenytoin concentration for this patient.</vt:lpstr>
      <vt:lpstr>Dosage forms</vt:lpstr>
      <vt:lpstr>PowerPoint Presentation</vt:lpstr>
      <vt:lpstr>The clinical implication of Michaelis-Menten pharmacokinetics</vt:lpstr>
      <vt:lpstr>Cl↓ = Vmax / (Km + C↑)</vt:lpstr>
      <vt:lpstr>Example.. phenytoin follows saturable pharmacokinetics with average Michaelis-Menten constants of Vmax = 500 mg/d and Km = 4 mg/L. Find the clearance of the therapeutic range of phenytoin (10–20μg/mL). </vt:lpstr>
      <vt:lpstr>for a 70-kg person… find V, t1/2</vt:lpstr>
      <vt:lpstr>Return to child pough score and interactions</vt:lpstr>
      <vt:lpstr>PowerPoint Presentation</vt:lpstr>
      <vt:lpstr>Concomitant use with valproic acid</vt:lpstr>
      <vt:lpstr>PowerPoint Presentation</vt:lpstr>
      <vt:lpstr>INITIAL DOSAGE DETERMINATION METHODS</vt:lpstr>
      <vt:lpstr>Pharmacokinetic Dosing Method</vt:lpstr>
      <vt:lpstr>Estimates Vmax &amp; Km</vt:lpstr>
      <vt:lpstr>Estimate Volume Of Distribution</vt:lpstr>
      <vt:lpstr>STEADY-STATE CONCENTRATION SELECTION</vt:lpstr>
      <vt:lpstr>SELECTION OF APPROPRIATE PHARMACOKINETIC MODEL AND EQUATIONS</vt:lpstr>
      <vt:lpstr>Example 1 TD is a 50-year-old, 75-kg (5 ft 10 in) male with simple partial seizures who requires therapy with oral phenytoin. He has normal liver and renal function. Suggest an initial phenytoin dosage regimen designed to achieve a steady-state phenytoin concentration equal to 12 μg/mL.</vt:lpstr>
      <vt:lpstr>Compute dosage regimen: for oral extended phenytoin sodium capsules (S = 0.92). The initial dosage interval (τ) will be set to 24 hours.</vt:lpstr>
      <vt:lpstr>Same patient but with IV phenytoin</vt:lpstr>
      <vt:lpstr>Example 2 UO is a 10-year-old, 40-kg male with simple partial seizures who requires therapy with oral phenytoin. He has normal liver and renal function. Suggest an initial phenytoin dosage regimen designed to achieve a steady-state phenytoin concentration equal to 12 μg/mL.</vt:lpstr>
      <vt:lpstr>Compute dosage regimen for... Oral phenytoin suspension (F = 1, S = 1).  The initial dosage interval (τ) will be set to 12 hours.</vt:lpstr>
      <vt:lpstr>Literature-Based Recommended Dosing</vt:lpstr>
      <vt:lpstr>Literature-Based Recommended Dosing</vt:lpstr>
      <vt:lpstr>Example 1 TD is a 50-year-old, 75-kg (5 ft 10 in) male with simple partial seizures who requires therapy with oral phenytoin. He has normal liver and renal function. Suggest an initial phenytoin dosage regimen designed to achieve a steady-state phenytoin concentration equal to 12 μg/mL.</vt:lpstr>
      <vt:lpstr>Repeat it with IV phenytoin dosage </vt:lpstr>
      <vt:lpstr>To be continue…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PHENYTOIN</dc:title>
  <dc:creator>HP HADEEL</dc:creator>
  <cp:lastModifiedBy>HP HADEEL</cp:lastModifiedBy>
  <cp:revision>45</cp:revision>
  <dcterms:created xsi:type="dcterms:W3CDTF">2019-04-20T13:40:58Z</dcterms:created>
  <dcterms:modified xsi:type="dcterms:W3CDTF">2019-04-21T13:10:06Z</dcterms:modified>
</cp:coreProperties>
</file>