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9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6" r:id="rId13"/>
    <p:sldId id="278" r:id="rId14"/>
    <p:sldId id="279" r:id="rId15"/>
    <p:sldId id="280" r:id="rId16"/>
    <p:sldId id="282" r:id="rId17"/>
    <p:sldId id="284" r:id="rId18"/>
    <p:sldId id="286" r:id="rId19"/>
    <p:sldId id="288" r:id="rId20"/>
    <p:sldId id="289" r:id="rId21"/>
    <p:sldId id="290" r:id="rId22"/>
    <p:sldId id="292" r:id="rId23"/>
    <p:sldId id="293" r:id="rId24"/>
    <p:sldId id="294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62" y="2040619"/>
            <a:ext cx="1785937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276600"/>
            <a:ext cx="4572000" cy="101463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err="1">
                <a:solidFill>
                  <a:prstClr val="black"/>
                </a:solidFill>
                <a:ea typeface="Calibri"/>
                <a:cs typeface="Arial"/>
              </a:rPr>
              <a:t>Assis.Prof.Dr.Mohammed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 Hassan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              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Part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3</a:t>
            </a:r>
            <a:endParaRPr lang="ar-IQ" sz="2400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66214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492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7E61-8A7F-4295-9710-F9137744F7A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4757511" y="2195513"/>
            <a:ext cx="3810000" cy="12192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2366" y="1662538"/>
            <a:ext cx="49920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Carbon signal split by attached </a:t>
            </a:r>
            <a:r>
              <a:rPr lang="en-US" sz="2400" dirty="0" err="1">
                <a:solidFill>
                  <a:srgbClr val="7030A0"/>
                </a:solidFill>
                <a:latin typeface="Arial Narrow" charset="0"/>
              </a:rPr>
              <a:t>hydrogens</a:t>
            </a:r>
            <a:endParaRPr lang="en-US" sz="2400" dirty="0">
              <a:solidFill>
                <a:srgbClr val="7030A0"/>
              </a:solidFill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2400" dirty="0">
                <a:solidFill>
                  <a:srgbClr val="0070C0"/>
                </a:solidFill>
                <a:latin typeface="Arial Narrow" charset="0"/>
              </a:rPr>
              <a:t>N+1 splitting rule obeyed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800600" y="2438400"/>
            <a:ext cx="811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Arial Narrow" charset="0"/>
              </a:rPr>
              <a:t>Quartet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889625" y="2435225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 Narrow" charset="0"/>
              </a:rPr>
              <a:t>Triplet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743700" y="24352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Arial Narrow" charset="0"/>
              </a:rPr>
              <a:t>Doublet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7696200" y="2438400"/>
            <a:ext cx="75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Arial Narrow" charset="0"/>
              </a:rPr>
              <a:t>Singlet</a:t>
            </a:r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774371"/>
            <a:ext cx="6556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752600"/>
            <a:ext cx="60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52600"/>
            <a:ext cx="60166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793875"/>
            <a:ext cx="6000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38" name="Group 30"/>
          <p:cNvGrpSpPr>
            <a:grpSpLocks/>
          </p:cNvGrpSpPr>
          <p:nvPr/>
        </p:nvGrpSpPr>
        <p:grpSpPr bwMode="auto">
          <a:xfrm>
            <a:off x="193675" y="2968625"/>
            <a:ext cx="8756650" cy="3206750"/>
            <a:chOff x="96" y="1872"/>
            <a:chExt cx="5516" cy="2020"/>
          </a:xfrm>
        </p:grpSpPr>
        <p:pic>
          <p:nvPicPr>
            <p:cNvPr id="17427" name="Picture 19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872"/>
              <a:ext cx="5516" cy="2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28" name="Picture 2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112"/>
              <a:ext cx="477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624114" y="2570389"/>
            <a:ext cx="995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u="sng" dirty="0">
                <a:solidFill>
                  <a:prstClr val="black"/>
                </a:solidFill>
                <a:latin typeface="Arial Narrow" charset="0"/>
              </a:rPr>
              <a:t>Example</a:t>
            </a:r>
          </a:p>
        </p:txBody>
      </p:sp>
      <p:grpSp>
        <p:nvGrpSpPr>
          <p:cNvPr id="17439" name="Group 31"/>
          <p:cNvGrpSpPr>
            <a:grpSpLocks/>
          </p:cNvGrpSpPr>
          <p:nvPr/>
        </p:nvGrpSpPr>
        <p:grpSpPr bwMode="auto">
          <a:xfrm>
            <a:off x="1158875" y="3968750"/>
            <a:ext cx="3781425" cy="1387475"/>
            <a:chOff x="730" y="2500"/>
            <a:chExt cx="2382" cy="874"/>
          </a:xfrm>
        </p:grpSpPr>
        <p:sp>
          <p:nvSpPr>
            <p:cNvPr id="17429" name="Oval 21"/>
            <p:cNvSpPr>
              <a:spLocks noChangeArrowheads="1"/>
            </p:cNvSpPr>
            <p:nvPr/>
          </p:nvSpPr>
          <p:spPr bwMode="auto">
            <a:xfrm>
              <a:off x="2968" y="2500"/>
              <a:ext cx="144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H="1" flipV="1">
              <a:off x="730" y="2570"/>
              <a:ext cx="2234" cy="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33" name="Line 25"/>
            <p:cNvSpPr>
              <a:spLocks noChangeShapeType="1"/>
            </p:cNvSpPr>
            <p:nvPr/>
          </p:nvSpPr>
          <p:spPr bwMode="auto">
            <a:xfrm>
              <a:off x="730" y="2576"/>
              <a:ext cx="0" cy="7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  <p:grpSp>
        <p:nvGrpSpPr>
          <p:cNvPr id="17441" name="Group 33"/>
          <p:cNvGrpSpPr>
            <a:grpSpLocks/>
          </p:cNvGrpSpPr>
          <p:nvPr/>
        </p:nvGrpSpPr>
        <p:grpSpPr bwMode="auto">
          <a:xfrm>
            <a:off x="4613275" y="3657600"/>
            <a:ext cx="2590800" cy="1292225"/>
            <a:chOff x="2906" y="2304"/>
            <a:chExt cx="1632" cy="814"/>
          </a:xfrm>
        </p:grpSpPr>
        <p:sp>
          <p:nvSpPr>
            <p:cNvPr id="17430" name="Oval 22"/>
            <p:cNvSpPr>
              <a:spLocks noChangeArrowheads="1"/>
            </p:cNvSpPr>
            <p:nvPr/>
          </p:nvSpPr>
          <p:spPr bwMode="auto">
            <a:xfrm>
              <a:off x="2906" y="2304"/>
              <a:ext cx="144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 flipV="1">
              <a:off x="3048" y="2360"/>
              <a:ext cx="1490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>
              <a:off x="4536" y="2360"/>
              <a:ext cx="0" cy="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  <p:grpSp>
        <p:nvGrpSpPr>
          <p:cNvPr id="17440" name="Group 32"/>
          <p:cNvGrpSpPr>
            <a:grpSpLocks/>
          </p:cNvGrpSpPr>
          <p:nvPr/>
        </p:nvGrpSpPr>
        <p:grpSpPr bwMode="auto">
          <a:xfrm>
            <a:off x="4343400" y="4114800"/>
            <a:ext cx="3927475" cy="688975"/>
            <a:chOff x="2736" y="2592"/>
            <a:chExt cx="2474" cy="434"/>
          </a:xfrm>
        </p:grpSpPr>
        <p:sp>
          <p:nvSpPr>
            <p:cNvPr id="17431" name="Oval 23"/>
            <p:cNvSpPr>
              <a:spLocks noChangeArrowheads="1"/>
            </p:cNvSpPr>
            <p:nvPr/>
          </p:nvSpPr>
          <p:spPr bwMode="auto">
            <a:xfrm>
              <a:off x="2736" y="2592"/>
              <a:ext cx="144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2806" y="27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2810" y="3026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5715000" y="1676400"/>
            <a:ext cx="1066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7445" name="Rectangle 37"/>
          <p:cNvSpPr>
            <a:spLocks noChangeArrowheads="1"/>
          </p:cNvSpPr>
          <p:nvPr/>
        </p:nvSpPr>
        <p:spPr bwMode="auto">
          <a:xfrm>
            <a:off x="4724400" y="1676400"/>
            <a:ext cx="990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ar-IQ">
              <a:solidFill>
                <a:prstClr val="black"/>
              </a:solidFill>
            </a:endParaRP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6781800" y="1676400"/>
            <a:ext cx="838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7620000" y="1676400"/>
            <a:ext cx="91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609600" y="1371600"/>
            <a:ext cx="3071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baseline="30000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1</a:t>
            </a:r>
            <a:r>
              <a:rPr lang="en-US" sz="2400" b="1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H-</a:t>
            </a:r>
            <a:r>
              <a:rPr lang="en-US" sz="2400" b="1" baseline="30000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13</a:t>
            </a:r>
            <a:r>
              <a:rPr lang="en-US" sz="2400" b="1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C Splitting Patterns</a:t>
            </a:r>
            <a:endParaRPr lang="en-US" sz="2400" dirty="0">
              <a:solidFill>
                <a:srgbClr val="1F497D">
                  <a:lumMod val="75000"/>
                </a:srgbClr>
              </a:solidFill>
            </a:endParaRPr>
          </a:p>
        </p:txBody>
      </p:sp>
      <p:grpSp>
        <p:nvGrpSpPr>
          <p:cNvPr id="17455" name="Group 47"/>
          <p:cNvGrpSpPr>
            <a:grpSpLocks/>
          </p:cNvGrpSpPr>
          <p:nvPr/>
        </p:nvGrpSpPr>
        <p:grpSpPr bwMode="auto">
          <a:xfrm>
            <a:off x="3675832" y="4648200"/>
            <a:ext cx="4937125" cy="1143000"/>
            <a:chOff x="2074" y="2928"/>
            <a:chExt cx="3110" cy="720"/>
          </a:xfrm>
        </p:grpSpPr>
        <p:sp>
          <p:nvSpPr>
            <p:cNvPr id="17449" name="Rectangle 41"/>
            <p:cNvSpPr>
              <a:spLocks noChangeArrowheads="1"/>
            </p:cNvSpPr>
            <p:nvPr/>
          </p:nvSpPr>
          <p:spPr bwMode="auto">
            <a:xfrm>
              <a:off x="4272" y="2928"/>
              <a:ext cx="912" cy="72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3392" y="3286"/>
              <a:ext cx="86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7454" name="Text Box 46"/>
            <p:cNvSpPr txBox="1">
              <a:spLocks noChangeArrowheads="1"/>
            </p:cNvSpPr>
            <p:nvPr/>
          </p:nvSpPr>
          <p:spPr bwMode="auto">
            <a:xfrm>
              <a:off x="2074" y="3178"/>
              <a:ext cx="13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 i="1">
                  <a:solidFill>
                    <a:prstClr val="black"/>
                  </a:solidFill>
                  <a:latin typeface="Arial Narrow" charset="0"/>
                </a:rPr>
                <a:t>How can we simply this?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80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CF972-4B5D-4705-A81E-FD6A85E9C83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8505" name="Group 73"/>
          <p:cNvGrpSpPr>
            <a:grpSpLocks/>
          </p:cNvGrpSpPr>
          <p:nvPr/>
        </p:nvGrpSpPr>
        <p:grpSpPr bwMode="auto">
          <a:xfrm>
            <a:off x="381000" y="2590800"/>
            <a:ext cx="8466138" cy="3656013"/>
            <a:chOff x="240" y="1632"/>
            <a:chExt cx="5333" cy="2303"/>
          </a:xfrm>
        </p:grpSpPr>
        <p:grpSp>
          <p:nvGrpSpPr>
            <p:cNvPr id="18501" name="Group 69"/>
            <p:cNvGrpSpPr>
              <a:grpSpLocks/>
            </p:cNvGrpSpPr>
            <p:nvPr/>
          </p:nvGrpSpPr>
          <p:grpSpPr bwMode="auto">
            <a:xfrm>
              <a:off x="240" y="1632"/>
              <a:ext cx="5333" cy="2303"/>
              <a:chOff x="240" y="1632"/>
              <a:chExt cx="5333" cy="2303"/>
            </a:xfrm>
          </p:grpSpPr>
          <p:pic>
            <p:nvPicPr>
              <p:cNvPr id="18480" name="Picture 4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1632"/>
                <a:ext cx="5333" cy="23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482" name="Picture 5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40" y="1920"/>
                <a:ext cx="477" cy="6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8502" name="Text Box 70"/>
            <p:cNvSpPr txBox="1">
              <a:spLocks noChangeArrowheads="1"/>
            </p:cNvSpPr>
            <p:nvPr/>
          </p:nvSpPr>
          <p:spPr bwMode="auto">
            <a:xfrm>
              <a:off x="3128" y="1806"/>
              <a:ext cx="12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i="1" dirty="0">
                  <a:solidFill>
                    <a:srgbClr val="FF0000"/>
                  </a:solidFill>
                  <a:latin typeface="Arial Narrow" charset="0"/>
                </a:rPr>
                <a:t>Proton decoupled</a:t>
              </a:r>
            </a:p>
          </p:txBody>
        </p:sp>
      </p:grp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55600" y="1649569"/>
            <a:ext cx="6134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000" u="sng" dirty="0">
                <a:solidFill>
                  <a:srgbClr val="C0504D">
                    <a:lumMod val="50000"/>
                  </a:srgbClr>
                </a:solidFill>
                <a:latin typeface="Arial Narrow" charset="0"/>
              </a:rPr>
              <a:t>Broadband decoupling</a:t>
            </a:r>
            <a:r>
              <a:rPr lang="en-US" sz="2000" dirty="0">
                <a:solidFill>
                  <a:srgbClr val="C0504D">
                    <a:lumMod val="50000"/>
                  </a:srgbClr>
                </a:solidFill>
                <a:latin typeface="Arial Narrow" charset="0"/>
              </a:rPr>
              <a:t>: all C-H coupling is suppressed</a:t>
            </a:r>
          </a:p>
          <a:p>
            <a:pPr>
              <a:buFontTx/>
              <a:buChar char="•"/>
            </a:pPr>
            <a:r>
              <a:rPr lang="en-US" sz="2000" dirty="0">
                <a:solidFill>
                  <a:srgbClr val="4BACC6">
                    <a:lumMod val="50000"/>
                  </a:srgbClr>
                </a:solidFill>
                <a:latin typeface="Arial Narrow" charset="0"/>
              </a:rPr>
              <a:t>All split signals </a:t>
            </a:r>
            <a:r>
              <a:rPr lang="en-US" sz="2000" dirty="0">
                <a:solidFill>
                  <a:srgbClr val="4BACC6">
                    <a:lumMod val="50000"/>
                  </a:srgbClr>
                </a:solidFill>
                <a:latin typeface="Arial Narrow" charset="0"/>
                <a:sym typeface="Symbol" pitchFamily="18" charset="2"/>
              </a:rPr>
              <a:t>become </a:t>
            </a:r>
            <a:r>
              <a:rPr lang="en-US" sz="2000" dirty="0" err="1">
                <a:solidFill>
                  <a:srgbClr val="4BACC6">
                    <a:lumMod val="50000"/>
                  </a:srgbClr>
                </a:solidFill>
                <a:latin typeface="Arial Narrow" charset="0"/>
                <a:sym typeface="Symbol" pitchFamily="18" charset="2"/>
              </a:rPr>
              <a:t>singlets</a:t>
            </a:r>
            <a:endParaRPr lang="en-US" sz="2000" dirty="0">
              <a:solidFill>
                <a:srgbClr val="4BACC6">
                  <a:lumMod val="50000"/>
                </a:srgbClr>
              </a:solidFill>
              <a:latin typeface="Arial Narrow" charset="0"/>
              <a:sym typeface="Symbol" pitchFamily="18" charset="2"/>
            </a:endParaRPr>
          </a:p>
          <a:p>
            <a:pPr>
              <a:buFontTx/>
              <a:buChar char="•"/>
            </a:pPr>
            <a:r>
              <a:rPr lang="en-US" sz="2000" dirty="0">
                <a:solidFill>
                  <a:srgbClr val="8064A2">
                    <a:lumMod val="50000"/>
                  </a:srgbClr>
                </a:solidFill>
                <a:latin typeface="Arial Narrow" charset="0"/>
                <a:sym typeface="Symbol" pitchFamily="18" charset="2"/>
              </a:rPr>
              <a:t>Signal intensity increases; less time required to obtain spectrum</a:t>
            </a:r>
          </a:p>
        </p:txBody>
      </p:sp>
      <p:grpSp>
        <p:nvGrpSpPr>
          <p:cNvPr id="18498" name="Group 66"/>
          <p:cNvGrpSpPr>
            <a:grpSpLocks/>
          </p:cNvGrpSpPr>
          <p:nvPr/>
        </p:nvGrpSpPr>
        <p:grpSpPr bwMode="auto">
          <a:xfrm>
            <a:off x="1409700" y="3670300"/>
            <a:ext cx="3457575" cy="1397000"/>
            <a:chOff x="888" y="2312"/>
            <a:chExt cx="2178" cy="880"/>
          </a:xfrm>
        </p:grpSpPr>
        <p:sp>
          <p:nvSpPr>
            <p:cNvPr id="18483" name="Oval 51"/>
            <p:cNvSpPr>
              <a:spLocks noChangeArrowheads="1"/>
            </p:cNvSpPr>
            <p:nvPr/>
          </p:nvSpPr>
          <p:spPr bwMode="auto">
            <a:xfrm>
              <a:off x="2922" y="2312"/>
              <a:ext cx="144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 flipH="1" flipV="1">
              <a:off x="888" y="2384"/>
              <a:ext cx="2036" cy="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888" y="2382"/>
              <a:ext cx="2" cy="81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  <p:grpSp>
        <p:nvGrpSpPr>
          <p:cNvPr id="18499" name="Group 67"/>
          <p:cNvGrpSpPr>
            <a:grpSpLocks/>
          </p:cNvGrpSpPr>
          <p:nvPr/>
        </p:nvGrpSpPr>
        <p:grpSpPr bwMode="auto">
          <a:xfrm>
            <a:off x="4267200" y="3810000"/>
            <a:ext cx="3956050" cy="685800"/>
            <a:chOff x="2688" y="2400"/>
            <a:chExt cx="2492" cy="432"/>
          </a:xfrm>
        </p:grpSpPr>
        <p:sp>
          <p:nvSpPr>
            <p:cNvPr id="18489" name="Oval 57"/>
            <p:cNvSpPr>
              <a:spLocks noChangeArrowheads="1"/>
            </p:cNvSpPr>
            <p:nvPr/>
          </p:nvSpPr>
          <p:spPr bwMode="auto">
            <a:xfrm>
              <a:off x="2688" y="2400"/>
              <a:ext cx="144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>
              <a:off x="2754" y="2544"/>
              <a:ext cx="0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2754" y="2832"/>
              <a:ext cx="242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  <p:grpSp>
        <p:nvGrpSpPr>
          <p:cNvPr id="18500" name="Group 68"/>
          <p:cNvGrpSpPr>
            <a:grpSpLocks/>
          </p:cNvGrpSpPr>
          <p:nvPr/>
        </p:nvGrpSpPr>
        <p:grpSpPr bwMode="auto">
          <a:xfrm>
            <a:off x="4543425" y="3375025"/>
            <a:ext cx="2584450" cy="228600"/>
            <a:chOff x="2862" y="2126"/>
            <a:chExt cx="1628" cy="144"/>
          </a:xfrm>
        </p:grpSpPr>
        <p:sp>
          <p:nvSpPr>
            <p:cNvPr id="18486" name="Oval 54"/>
            <p:cNvSpPr>
              <a:spLocks noChangeArrowheads="1"/>
            </p:cNvSpPr>
            <p:nvPr/>
          </p:nvSpPr>
          <p:spPr bwMode="auto">
            <a:xfrm>
              <a:off x="2862" y="2126"/>
              <a:ext cx="144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>
              <a:off x="3002" y="2190"/>
              <a:ext cx="14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381000" y="1143000"/>
            <a:ext cx="54457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Simplification of Complex Splitting Patterns</a:t>
            </a:r>
            <a:endParaRPr lang="en-US" sz="2400" dirty="0">
              <a:solidFill>
                <a:srgbClr val="F7964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3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315200" cy="157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Times" charset="0"/>
              <a:buNone/>
            </a:pPr>
            <a:r>
              <a:rPr lang="en-US" sz="2400" baseline="30000" dirty="0" smtClean="0"/>
              <a:t>-13</a:t>
            </a:r>
            <a:r>
              <a:rPr lang="en-US" sz="2400" dirty="0" smtClean="0"/>
              <a:t>C </a:t>
            </a:r>
            <a:r>
              <a:rPr lang="en-US" sz="2400" dirty="0"/>
              <a:t>spectrum for butan-2-one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Butan-2-one contains 4 chemically nonequivalent carbon atoms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-Carbonyl </a:t>
            </a:r>
            <a:r>
              <a:rPr lang="en-US" sz="2400" dirty="0"/>
              <a:t>carbons (C=O) are always found at the low-field end of the spectrum from 160 to 220 </a:t>
            </a:r>
            <a:r>
              <a:rPr lang="en-US" sz="2400" dirty="0">
                <a:latin typeface="Symbol" pitchFamily="18" charset="2"/>
              </a:rPr>
              <a:t>d</a:t>
            </a:r>
          </a:p>
        </p:txBody>
      </p:sp>
      <p:pic>
        <p:nvPicPr>
          <p:cNvPr id="3" name="Picture 2" descr="1108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" y="2667000"/>
            <a:ext cx="8964613" cy="327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4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286" y="457200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30000" dirty="0">
                <a:latin typeface="Arial" charset="0"/>
              </a:rPr>
              <a:t>13</a:t>
            </a:r>
            <a:r>
              <a:rPr lang="en-US" sz="2000" dirty="0">
                <a:latin typeface="Arial" charset="0"/>
              </a:rPr>
              <a:t>C NMR spectrum of </a:t>
            </a:r>
            <a:r>
              <a:rPr lang="en-US" sz="2000" i="1" dirty="0"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-</a:t>
            </a:r>
            <a:r>
              <a:rPr lang="en-US" sz="2000" dirty="0" err="1">
                <a:latin typeface="Arial" charset="0"/>
              </a:rPr>
              <a:t>bromoacetophenone</a:t>
            </a:r>
            <a:r>
              <a:rPr lang="en-US" sz="2000" dirty="0">
                <a:latin typeface="Arial" charset="0"/>
              </a:rPr>
              <a:t> shows only six absorptions, even though the molecule contains eight carbons.  A molecular plane of symmetry makes ring carbons 4 and 4</a:t>
            </a:r>
            <a:r>
              <a:rPr lang="en-US" sz="2000" dirty="0">
                <a:latin typeface="Arial" charset="0"/>
                <a:cs typeface="Arial" charset="0"/>
              </a:rPr>
              <a:t>′</a:t>
            </a:r>
            <a:r>
              <a:rPr lang="en-US" sz="2000" dirty="0">
                <a:latin typeface="Arial" charset="0"/>
              </a:rPr>
              <a:t>, and ring carbons 5 and 5</a:t>
            </a:r>
            <a:r>
              <a:rPr lang="en-US" sz="2000" dirty="0">
                <a:latin typeface="Arial" charset="0"/>
                <a:cs typeface="Arial" charset="0"/>
              </a:rPr>
              <a:t>′</a:t>
            </a:r>
            <a:r>
              <a:rPr lang="en-US" sz="2000" dirty="0"/>
              <a:t> </a:t>
            </a:r>
            <a:r>
              <a:rPr lang="en-US" sz="2000" dirty="0">
                <a:latin typeface="Arial" charset="0"/>
              </a:rPr>
              <a:t>equivalent.  Thus, six ring carbons show only four absorptions</a:t>
            </a:r>
            <a:endParaRPr lang="ar-IQ" sz="2000" dirty="0"/>
          </a:p>
        </p:txBody>
      </p:sp>
      <p:pic>
        <p:nvPicPr>
          <p:cNvPr id="3" name="Picture 2" descr="1108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258" y="2073902"/>
            <a:ext cx="7185025" cy="25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11p4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42704"/>
            <a:ext cx="7165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0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343" y="7620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kern="0" dirty="0">
                <a:solidFill>
                  <a:srgbClr val="FF0000"/>
                </a:solidFill>
                <a:latin typeface="Arial"/>
                <a:ea typeface="+mj-ea"/>
                <a:cs typeface="+mj-cs"/>
              </a:rPr>
              <a:t>Predicting Chemical Shifts in </a:t>
            </a:r>
            <a:r>
              <a:rPr lang="en-US" sz="3000" kern="0" baseline="30000" dirty="0">
                <a:solidFill>
                  <a:srgbClr val="FF0000"/>
                </a:solidFill>
                <a:latin typeface="Arial"/>
                <a:ea typeface="+mj-ea"/>
                <a:cs typeface="+mj-cs"/>
              </a:rPr>
              <a:t>13</a:t>
            </a:r>
            <a:r>
              <a:rPr lang="en-US" sz="3000" kern="0" dirty="0">
                <a:solidFill>
                  <a:srgbClr val="FF0000"/>
                </a:solidFill>
                <a:latin typeface="Arial"/>
                <a:ea typeface="+mj-ea"/>
                <a:cs typeface="+mj-cs"/>
              </a:rPr>
              <a:t>C NMR Spectra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914399" y="2090172"/>
            <a:ext cx="75365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</a:pPr>
            <a:r>
              <a:rPr lang="en-US" sz="2800" kern="0" dirty="0">
                <a:solidFill>
                  <a:srgbClr val="000000"/>
                </a:solidFill>
                <a:latin typeface="Arial"/>
              </a:rPr>
              <a:t>At what approximate positions would you expect ethyl acrylate, H</a:t>
            </a:r>
            <a:r>
              <a:rPr lang="en-US" sz="2800" kern="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800" kern="0" dirty="0">
                <a:solidFill>
                  <a:srgbClr val="000000"/>
                </a:solidFill>
                <a:latin typeface="Arial"/>
              </a:rPr>
              <a:t>C=CHCO</a:t>
            </a:r>
            <a:r>
              <a:rPr lang="en-US" sz="2800" kern="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800" kern="0" dirty="0">
                <a:solidFill>
                  <a:srgbClr val="000000"/>
                </a:solidFill>
                <a:latin typeface="Arial"/>
              </a:rPr>
              <a:t>CH</a:t>
            </a:r>
            <a:r>
              <a:rPr lang="en-US" sz="2800" kern="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800" kern="0" dirty="0">
                <a:solidFill>
                  <a:srgbClr val="000000"/>
                </a:solidFill>
                <a:latin typeface="Arial"/>
              </a:rPr>
              <a:t>CH</a:t>
            </a:r>
            <a:r>
              <a:rPr lang="en-US" sz="2800" kern="0" baseline="-2500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2800" kern="0" dirty="0">
                <a:solidFill>
                  <a:srgbClr val="000000"/>
                </a:solidFill>
                <a:latin typeface="Arial"/>
              </a:rPr>
              <a:t>, to show </a:t>
            </a:r>
            <a:r>
              <a:rPr lang="en-US" sz="2800" kern="0" baseline="30000" dirty="0">
                <a:solidFill>
                  <a:srgbClr val="000000"/>
                </a:solidFill>
                <a:latin typeface="Arial"/>
              </a:rPr>
              <a:t>13</a:t>
            </a:r>
            <a:r>
              <a:rPr lang="en-US" sz="2800" kern="0" dirty="0">
                <a:solidFill>
                  <a:srgbClr val="000000"/>
                </a:solidFill>
                <a:latin typeface="Arial"/>
              </a:rPr>
              <a:t>C NMR absorptions?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10030" y="3810000"/>
            <a:ext cx="8069942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</a:pPr>
            <a:r>
              <a:rPr lang="en-US" sz="2800" kern="0" dirty="0">
                <a:solidFill>
                  <a:srgbClr val="000000"/>
                </a:solidFill>
                <a:latin typeface="Arial"/>
              </a:rPr>
              <a:t>Strategy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  <a:buFont typeface="Times" charset="0"/>
              <a:buChar char="•"/>
            </a:pPr>
            <a:r>
              <a:rPr lang="en-US" sz="2800" kern="0" dirty="0">
                <a:solidFill>
                  <a:srgbClr val="000000"/>
                </a:solidFill>
                <a:latin typeface="Arial"/>
              </a:rPr>
              <a:t>Identify the distinct carbons in the molecule, and note whether each is alkyl, </a:t>
            </a:r>
            <a:r>
              <a:rPr lang="en-US" sz="2800" kern="0" dirty="0" err="1">
                <a:solidFill>
                  <a:srgbClr val="000000"/>
                </a:solidFill>
                <a:latin typeface="Arial"/>
              </a:rPr>
              <a:t>vinylic</a:t>
            </a:r>
            <a:r>
              <a:rPr lang="en-US" sz="2800" kern="0" dirty="0">
                <a:solidFill>
                  <a:srgbClr val="000000"/>
                </a:solidFill>
                <a:latin typeface="Arial"/>
              </a:rPr>
              <a:t>, aromatic, or in a carbonyl group.  Then predict where each </a:t>
            </a:r>
            <a:r>
              <a:rPr lang="en-US" sz="2800" kern="0" dirty="0" smtClean="0">
                <a:solidFill>
                  <a:srgbClr val="000000"/>
                </a:solidFill>
                <a:latin typeface="Arial"/>
              </a:rPr>
              <a:t>absorbs.</a:t>
            </a:r>
            <a:endParaRPr lang="en-US" sz="28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972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543800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</a:pPr>
            <a:r>
              <a:rPr lang="en-US" sz="2400" kern="0" dirty="0">
                <a:solidFill>
                  <a:srgbClr val="000000"/>
                </a:solidFill>
                <a:latin typeface="Arial"/>
              </a:rPr>
              <a:t>Solution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  <a:buFont typeface="Times" charset="0"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Arial"/>
              </a:rPr>
              <a:t>Ethyl acrylate has 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</a:rPr>
              <a:t>four 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distinct carbons: 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</a:rPr>
              <a:t>two </a:t>
            </a:r>
            <a:r>
              <a:rPr lang="en-US" sz="2400" kern="0" dirty="0">
                <a:solidFill>
                  <a:srgbClr val="6699FF"/>
                </a:solidFill>
                <a:latin typeface="Arial"/>
              </a:rPr>
              <a:t>C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=</a:t>
            </a:r>
            <a:r>
              <a:rPr lang="en-US" sz="2400" kern="0" dirty="0">
                <a:solidFill>
                  <a:srgbClr val="6699FF"/>
                </a:solidFill>
                <a:latin typeface="Arial"/>
              </a:rPr>
              <a:t>C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, one </a:t>
            </a:r>
            <a:r>
              <a:rPr lang="en-US" sz="2400" kern="0" dirty="0">
                <a:solidFill>
                  <a:srgbClr val="F0188E"/>
                </a:solidFill>
                <a:latin typeface="Arial"/>
              </a:rPr>
              <a:t>C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=O, one C(O)-</a:t>
            </a:r>
            <a:r>
              <a:rPr lang="en-US" sz="2400" kern="0" dirty="0">
                <a:solidFill>
                  <a:srgbClr val="00BA89"/>
                </a:solidFill>
                <a:latin typeface="Arial"/>
              </a:rPr>
              <a:t>C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, and one alkyl C.  From 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</a:rPr>
              <a:t>Figure, the 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likely absorptions are</a:t>
            </a:r>
          </a:p>
        </p:txBody>
      </p:sp>
      <p:pic>
        <p:nvPicPr>
          <p:cNvPr id="3" name="Picture 2" descr="11p4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068" y="2590800"/>
            <a:ext cx="4487863" cy="210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4656" y="5148895"/>
            <a:ext cx="751114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  <a:buFont typeface="Times" charset="0"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Arial"/>
              </a:rPr>
              <a:t>The actual absorptions are at 14.1, 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</a:rPr>
              <a:t>60.5,130.3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, and 166.0 </a:t>
            </a:r>
            <a:r>
              <a:rPr lang="en-US" sz="2400" kern="0" dirty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kern="0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36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410200"/>
          </a:xfrm>
        </p:spPr>
        <p:txBody>
          <a:bodyPr/>
          <a:lstStyle/>
          <a:p>
            <a:pPr marL="533400" indent="-533400">
              <a:buFont typeface="Times" charset="0"/>
              <a:buNone/>
            </a:pPr>
            <a:r>
              <a:rPr lang="en-US" sz="2400" i="1" dirty="0" err="1"/>
              <a:t>Distortionless</a:t>
            </a:r>
            <a:r>
              <a:rPr lang="en-US" sz="2400" i="1" dirty="0"/>
              <a:t> Enhancement by Polarization Transfer (DEPT-NMR) experiment</a:t>
            </a:r>
            <a:endParaRPr lang="en-US" sz="2400" dirty="0"/>
          </a:p>
          <a:p>
            <a:pPr marL="533400" indent="-533400"/>
            <a:r>
              <a:rPr lang="en-US" sz="2400" dirty="0"/>
              <a:t>Run in three stages</a:t>
            </a:r>
          </a:p>
          <a:p>
            <a:pPr marL="952500" lvl="1" indent="-495300">
              <a:buFont typeface="Times" charset="0"/>
              <a:buAutoNum type="arabicPeriod"/>
            </a:pPr>
            <a:r>
              <a:rPr lang="en-US" sz="2200" dirty="0"/>
              <a:t>Ordinary </a:t>
            </a:r>
            <a:r>
              <a:rPr lang="en-US" sz="2200" i="1" dirty="0"/>
              <a:t>broadband-decoupled spectrum</a:t>
            </a:r>
          </a:p>
          <a:p>
            <a:pPr marL="1352550" lvl="2" indent="-438150"/>
            <a:r>
              <a:rPr lang="en-US" dirty="0"/>
              <a:t>Locates chemical shifts of all carbons</a:t>
            </a:r>
          </a:p>
          <a:p>
            <a:pPr marL="952500" lvl="1" indent="-495300">
              <a:buFont typeface="Times" charset="0"/>
              <a:buAutoNum type="arabicPeriod"/>
            </a:pPr>
            <a:r>
              <a:rPr lang="en-US" sz="2200" dirty="0"/>
              <a:t>DEPT-90</a:t>
            </a:r>
          </a:p>
          <a:p>
            <a:pPr marL="1352550" lvl="2" indent="-438150"/>
            <a:r>
              <a:rPr lang="en-US" dirty="0"/>
              <a:t>Only signals due to CH carbons appear</a:t>
            </a:r>
          </a:p>
          <a:p>
            <a:pPr marL="952500" lvl="1" indent="-495300">
              <a:buFont typeface="Times" charset="0"/>
              <a:buAutoNum type="arabicPeriod"/>
            </a:pPr>
            <a:r>
              <a:rPr lang="en-US" sz="2200" dirty="0"/>
              <a:t>DEPT-135</a:t>
            </a:r>
          </a:p>
          <a:p>
            <a:pPr marL="1352550" lvl="2" indent="-438150"/>
            <a:r>
              <a:rPr lang="en-US" dirty="0"/>
              <a:t>CH</a:t>
            </a:r>
            <a:r>
              <a:rPr lang="en-US" baseline="-25000" dirty="0"/>
              <a:t>3</a:t>
            </a:r>
            <a:r>
              <a:rPr lang="en-US" dirty="0"/>
              <a:t> and CH resonances appear positive</a:t>
            </a:r>
          </a:p>
          <a:p>
            <a:pPr marL="1352550" lvl="2" indent="-438150"/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 signals appear as </a:t>
            </a:r>
            <a:r>
              <a:rPr lang="en-US" i="1" dirty="0"/>
              <a:t>negative</a:t>
            </a:r>
            <a:r>
              <a:rPr lang="en-US" dirty="0"/>
              <a:t> signals (below the baseline)</a:t>
            </a:r>
          </a:p>
          <a:p>
            <a:pPr marL="533400" indent="-533400"/>
            <a:r>
              <a:rPr lang="en-US" sz="2400" dirty="0"/>
              <a:t>Used to determine number of </a:t>
            </a:r>
            <a:r>
              <a:rPr lang="en-US" sz="2400" dirty="0" err="1"/>
              <a:t>hydrogens</a:t>
            </a:r>
            <a:r>
              <a:rPr lang="en-US" sz="2400" dirty="0"/>
              <a:t> attached to each carbon </a:t>
            </a:r>
          </a:p>
          <a:p>
            <a:pPr marL="533400" indent="-533400"/>
            <a:endParaRPr lang="en-US" sz="2400" dirty="0"/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 </a:t>
            </a:r>
            <a:r>
              <a:rPr lang="en-US" baseline="30000" dirty="0"/>
              <a:t>13</a:t>
            </a:r>
            <a:r>
              <a:rPr lang="en-US" dirty="0"/>
              <a:t>C NMR Spectroscopy</a:t>
            </a:r>
          </a:p>
        </p:txBody>
      </p:sp>
    </p:spTree>
    <p:extLst>
      <p:ext uri="{BB962C8B-B14F-4D97-AF65-F5344CB8AC3E}">
        <p14:creationId xmlns:p14="http://schemas.microsoft.com/office/powerpoint/2010/main" val="147023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4000" y="1066800"/>
            <a:ext cx="8737600" cy="917575"/>
          </a:xfrm>
        </p:spPr>
        <p:txBody>
          <a:bodyPr/>
          <a:lstStyle/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sz="2600"/>
              <a:t>Summary of signals in the three stage DEPT experiment</a:t>
            </a:r>
          </a:p>
        </p:txBody>
      </p:sp>
      <p:pic>
        <p:nvPicPr>
          <p:cNvPr id="634889" name="Picture 9" descr="11p416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1882775"/>
            <a:ext cx="8964612" cy="451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92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3810000" cy="5334000"/>
          </a:xfrm>
        </p:spPr>
        <p:txBody>
          <a:bodyPr/>
          <a:lstStyle/>
          <a:p>
            <a:pPr marL="533400" indent="-533400">
              <a:buFont typeface="Times" charset="0"/>
              <a:buAutoNum type="alphaLcParenBoth"/>
            </a:pPr>
            <a:r>
              <a:rPr lang="en-US" sz="2000" dirty="0"/>
              <a:t>Ordinary broadband-decoupled spectrum showing signals for all </a:t>
            </a:r>
            <a:r>
              <a:rPr lang="en-US" sz="2000" dirty="0" smtClean="0"/>
              <a:t>eight </a:t>
            </a:r>
            <a:r>
              <a:rPr lang="en-US" sz="2000" dirty="0"/>
              <a:t>of 6-methylhept-5-en-2-ol</a:t>
            </a:r>
          </a:p>
          <a:p>
            <a:pPr marL="533400" indent="-533400">
              <a:buFont typeface="Times" charset="0"/>
              <a:buAutoNum type="alphaLcParenBoth"/>
            </a:pPr>
            <a:endParaRPr lang="en-US" sz="2000" dirty="0"/>
          </a:p>
          <a:p>
            <a:pPr marL="533400" indent="-533400">
              <a:buFont typeface="Times" charset="0"/>
              <a:buAutoNum type="alphaLcParenBoth"/>
            </a:pPr>
            <a:r>
              <a:rPr lang="en-US" sz="2000" dirty="0"/>
              <a:t>DEPT-90 spectrum showing signals only for the two C-H carbons</a:t>
            </a:r>
          </a:p>
          <a:p>
            <a:pPr marL="533400" indent="-533400">
              <a:buFont typeface="Times" charset="0"/>
              <a:buAutoNum type="alphaLcParenBoth"/>
            </a:pPr>
            <a:endParaRPr lang="en-US" sz="2000" dirty="0"/>
          </a:p>
          <a:p>
            <a:pPr marL="533400" indent="-533400">
              <a:buFont typeface="Times" charset="0"/>
              <a:buAutoNum type="alphaLcParenBoth"/>
            </a:pPr>
            <a:r>
              <a:rPr lang="en-US" sz="2000" dirty="0"/>
              <a:t>DEPT-135 spectrum showing positive signals for the two CH carbons and the three CH</a:t>
            </a:r>
            <a:r>
              <a:rPr lang="en-US" sz="2000" baseline="-25000" dirty="0"/>
              <a:t>3</a:t>
            </a:r>
            <a:r>
              <a:rPr lang="en-US" sz="2000" dirty="0"/>
              <a:t> carbons and negative signals for the two CH</a:t>
            </a:r>
            <a:r>
              <a:rPr lang="en-US" sz="2000" baseline="-25000" dirty="0"/>
              <a:t>2</a:t>
            </a:r>
            <a:r>
              <a:rPr lang="en-US" sz="2000" dirty="0"/>
              <a:t> carbons  </a:t>
            </a:r>
          </a:p>
        </p:txBody>
      </p:sp>
      <p:pic>
        <p:nvPicPr>
          <p:cNvPr id="636937" name="Picture 9" descr="11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990600"/>
            <a:ext cx="4935537" cy="562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438400"/>
            <a:ext cx="8464550" cy="3810000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US" dirty="0"/>
              <a:t>Propose a structure for an alcohol, 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10</a:t>
            </a:r>
            <a:r>
              <a:rPr lang="en-US" dirty="0"/>
              <a:t>O, that has the following </a:t>
            </a:r>
            <a:r>
              <a:rPr lang="en-US" baseline="30000" dirty="0"/>
              <a:t>13</a:t>
            </a:r>
            <a:r>
              <a:rPr lang="en-US" dirty="0"/>
              <a:t>C NMR spectral data:</a:t>
            </a:r>
          </a:p>
          <a:p>
            <a:pPr lvl="1"/>
            <a:r>
              <a:rPr lang="en-US" sz="2400" dirty="0"/>
              <a:t>Broadband-decoupled </a:t>
            </a:r>
            <a:r>
              <a:rPr lang="en-US" sz="2400" baseline="30000" dirty="0"/>
              <a:t>13</a:t>
            </a:r>
            <a:r>
              <a:rPr lang="en-US" sz="2400" dirty="0"/>
              <a:t>C NMR: 19.0, 31.7, 69.5 </a:t>
            </a:r>
            <a:r>
              <a:rPr lang="en-US" sz="2400" dirty="0">
                <a:latin typeface="Symbol" pitchFamily="18" charset="2"/>
              </a:rPr>
              <a:t>d</a:t>
            </a:r>
            <a:endParaRPr lang="en-US" sz="2400" dirty="0"/>
          </a:p>
          <a:p>
            <a:pPr lvl="1"/>
            <a:r>
              <a:rPr lang="en-US" sz="2400" dirty="0"/>
              <a:t>DEPT-90: 31.7 </a:t>
            </a:r>
            <a:r>
              <a:rPr lang="en-US" sz="2400" dirty="0">
                <a:latin typeface="Symbol" pitchFamily="18" charset="2"/>
              </a:rPr>
              <a:t>d</a:t>
            </a:r>
          </a:p>
          <a:p>
            <a:pPr lvl="1"/>
            <a:r>
              <a:rPr lang="en-US" sz="2400" dirty="0"/>
              <a:t>DEPT-135: positive peak at 19.0 </a:t>
            </a:r>
            <a:r>
              <a:rPr lang="en-US" sz="2400" dirty="0">
                <a:latin typeface="Symbol" pitchFamily="18" charset="2"/>
              </a:rPr>
              <a:t>d</a:t>
            </a:r>
            <a:r>
              <a:rPr lang="en-US" sz="2400" dirty="0"/>
              <a:t>, negative peak at 69.5 </a:t>
            </a:r>
            <a:r>
              <a:rPr lang="en-US" sz="2400" dirty="0">
                <a:latin typeface="Symbol" pitchFamily="18" charset="2"/>
              </a:rPr>
              <a:t>d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u="sng" dirty="0"/>
              <a:t/>
            </a:r>
            <a:br>
              <a:rPr lang="en-US" sz="3000" u="sng" dirty="0"/>
            </a:br>
            <a:r>
              <a:rPr lang="en-US" sz="3000" u="sng" dirty="0"/>
              <a:t/>
            </a:r>
            <a:br>
              <a:rPr lang="en-US" sz="3000" u="sng" dirty="0"/>
            </a:br>
            <a:r>
              <a:rPr lang="en-US" sz="3000" u="sng" dirty="0"/>
              <a:t/>
            </a:r>
            <a:br>
              <a:rPr lang="en-US" sz="3000" u="sng" dirty="0"/>
            </a:br>
            <a:r>
              <a:rPr lang="en-US" sz="3000" dirty="0" smtClean="0">
                <a:solidFill>
                  <a:schemeClr val="accent2"/>
                </a:solidFill>
              </a:rPr>
              <a:t>Assigning </a:t>
            </a:r>
            <a:r>
              <a:rPr lang="en-US" sz="3000" dirty="0">
                <a:solidFill>
                  <a:schemeClr val="accent2"/>
                </a:solidFill>
              </a:rPr>
              <a:t>a Chemical Structure from a </a:t>
            </a:r>
            <a:r>
              <a:rPr lang="en-US" sz="3000" baseline="30000" dirty="0">
                <a:solidFill>
                  <a:schemeClr val="accent2"/>
                </a:solidFill>
              </a:rPr>
              <a:t>13</a:t>
            </a:r>
            <a:r>
              <a:rPr lang="en-US" sz="3000" dirty="0">
                <a:solidFill>
                  <a:schemeClr val="accent2"/>
                </a:solidFill>
              </a:rPr>
              <a:t>C NMR 	Spectrum</a:t>
            </a:r>
          </a:p>
        </p:txBody>
      </p:sp>
    </p:spTree>
    <p:extLst>
      <p:ext uri="{BB962C8B-B14F-4D97-AF65-F5344CB8AC3E}">
        <p14:creationId xmlns:p14="http://schemas.microsoft.com/office/powerpoint/2010/main" val="25069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701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2400" b="1" dirty="0" smtClean="0">
              <a:solidFill>
                <a:srgbClr val="7030A0"/>
              </a:solidFill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  <a:latin typeface="Arial Narrow" charset="0"/>
              </a:rPr>
              <a:t>What </a:t>
            </a:r>
            <a:r>
              <a:rPr lang="en-US" sz="2400" b="1" dirty="0">
                <a:solidFill>
                  <a:srgbClr val="7030A0"/>
                </a:solidFill>
                <a:latin typeface="Arial Narrow" charset="0"/>
              </a:rPr>
              <a:t>can we deduce about molecular structure from </a:t>
            </a:r>
            <a:r>
              <a:rPr lang="en-US" sz="2400" b="1" baseline="30000" dirty="0">
                <a:solidFill>
                  <a:srgbClr val="7030A0"/>
                </a:solidFill>
                <a:latin typeface="Arial Narrow" charset="0"/>
              </a:rPr>
              <a:t>13</a:t>
            </a:r>
            <a:r>
              <a:rPr lang="en-US" sz="2400" b="1" dirty="0">
                <a:solidFill>
                  <a:srgbClr val="7030A0"/>
                </a:solidFill>
                <a:latin typeface="Arial Narrow" charset="0"/>
              </a:rPr>
              <a:t>C-NMR spectrum?</a:t>
            </a:r>
            <a:endParaRPr lang="en-US" sz="2400" dirty="0">
              <a:solidFill>
                <a:srgbClr val="7030A0"/>
              </a:solidFill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Information 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from </a:t>
            </a:r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carbon</a:t>
            </a:r>
            <a:r>
              <a:rPr lang="en-US" sz="2400" b="1" kern="0" baseline="30000" dirty="0" smtClean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13</a:t>
            </a:r>
            <a:r>
              <a:rPr lang="en-US" sz="2400" b="1" u="sng" kern="0" dirty="0" smtClean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C</a:t>
            </a:r>
            <a:r>
              <a:rPr lang="en-US" sz="2400" b="1" u="sng" kern="0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NMR 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  <a:latin typeface="Arial Narrow" charset="0"/>
              </a:rPr>
              <a:t>spectrum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charset="0"/>
              </a:rPr>
              <a:t>Number of signals: equivalent carbons and molecular symmetry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rgbClr val="00B050"/>
                </a:solidFill>
                <a:latin typeface="Arial Narrow" charset="0"/>
              </a:rPr>
              <a:t>Chemical shift: presence of high EN atoms or pi electron clouds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 Narrow" charset="0"/>
              </a:rPr>
              <a:t>Integration: ratios of equivalent carbons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charset="0"/>
              </a:rPr>
              <a:t>Coupling: number of neighbors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6600" y="304800"/>
            <a:ext cx="164179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00" b="1" kern="0" baseline="30000" dirty="0">
                <a:solidFill>
                  <a:srgbClr val="FF0000"/>
                </a:solidFill>
                <a:latin typeface="Arial Narrow" charset="0"/>
              </a:rPr>
              <a:t>13</a:t>
            </a:r>
            <a:r>
              <a:rPr lang="en-US" sz="3400" b="1" u="sng" kern="0" dirty="0">
                <a:solidFill>
                  <a:srgbClr val="FF0000"/>
                </a:solidFill>
                <a:latin typeface="Arial Narrow" charset="0"/>
              </a:rPr>
              <a:t>C-NMR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Strategy</a:t>
            </a:r>
          </a:p>
          <a:p>
            <a:r>
              <a:rPr lang="en-US" sz="2400" dirty="0" smtClean="0"/>
              <a:t>-Begin </a:t>
            </a:r>
            <a:r>
              <a:rPr lang="en-US" sz="2400" dirty="0"/>
              <a:t>by noting that the unknown alcohol has four carbon atoms, yet has only three NMR absorption, which implies that two carbons must be equivalent </a:t>
            </a:r>
          </a:p>
          <a:p>
            <a:r>
              <a:rPr lang="en-US" sz="2400" dirty="0" smtClean="0"/>
              <a:t>-Two </a:t>
            </a:r>
            <a:r>
              <a:rPr lang="en-US" sz="2400" dirty="0"/>
              <a:t>of the absorptions are in the typical alkane region (19.0 and 31.7 d) while one is in the region of a carbon bonded to an electronegative atom (69.5 d) – oxygen in this instance</a:t>
            </a:r>
          </a:p>
          <a:p>
            <a:r>
              <a:rPr lang="en-US" sz="2400" dirty="0" smtClean="0"/>
              <a:t>-The </a:t>
            </a:r>
            <a:r>
              <a:rPr lang="en-US" sz="2400" dirty="0"/>
              <a:t>DEPT-90 spectrum tells us that the alkyl carbon at 31.7 d is tertiary (CH); the DEPT-135 spectrum tells us that the alkyl carbon at 19.0 d is a methyl (CH3) and that the carbon bonded to oxygen (69.5 d) is secondary (CH2)  </a:t>
            </a:r>
          </a:p>
          <a:p>
            <a:r>
              <a:rPr lang="en-US" sz="2400" dirty="0" smtClean="0"/>
              <a:t>-The </a:t>
            </a:r>
            <a:r>
              <a:rPr lang="en-US" sz="2400" dirty="0"/>
              <a:t>two equivalent carbons are probably both </a:t>
            </a:r>
            <a:r>
              <a:rPr lang="en-US" sz="2400" dirty="0" err="1"/>
              <a:t>methyls</a:t>
            </a:r>
            <a:r>
              <a:rPr lang="en-US" sz="2400" dirty="0"/>
              <a:t> bonded to the same tertiary carbon, (CH3)2CH-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8036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143000"/>
            <a:ext cx="7543800" cy="115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</a:pPr>
            <a:r>
              <a:rPr lang="en-US" sz="2800" kern="0" dirty="0">
                <a:solidFill>
                  <a:srgbClr val="000000"/>
                </a:solidFill>
                <a:latin typeface="Arial"/>
              </a:rPr>
              <a:t>Solution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90000"/>
              <a:buFont typeface="Times" charset="0"/>
              <a:buChar char="•"/>
            </a:pPr>
            <a:r>
              <a:rPr lang="en-US" sz="2200" kern="0" dirty="0">
                <a:solidFill>
                  <a:srgbClr val="000000"/>
                </a:solidFill>
                <a:latin typeface="Arial"/>
              </a:rPr>
              <a:t>We can now put the pieces together to propose a structure: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 </a:t>
            </a:r>
            <a:endParaRPr lang="ar-IQ" dirty="0"/>
          </a:p>
        </p:txBody>
      </p:sp>
      <p:pic>
        <p:nvPicPr>
          <p:cNvPr id="3" name="Picture 2" descr="11p416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95" y="3048000"/>
            <a:ext cx="7158038" cy="204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3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523919" cy="5809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Propose </a:t>
            </a:r>
            <a:r>
              <a:rPr lang="en-US" sz="2400" dirty="0" smtClean="0"/>
              <a:t>the structures of the following compound from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data given below</a:t>
            </a:r>
            <a:r>
              <a:rPr lang="en-US" sz="2400" dirty="0" smtClean="0"/>
              <a:t>:</a:t>
            </a: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/>
              <a:t>1.Compound A </a:t>
            </a:r>
            <a:r>
              <a:rPr lang="en-US" sz="2400" dirty="0" smtClean="0">
                <a:ea typeface="Calibri"/>
                <a:cs typeface="Arial"/>
              </a:rPr>
              <a:t>C</a:t>
            </a:r>
            <a:r>
              <a:rPr lang="en-US" sz="2400" baseline="-25000" dirty="0" smtClean="0">
                <a:ea typeface="Calibri"/>
                <a:cs typeface="Arial"/>
              </a:rPr>
              <a:t>5</a:t>
            </a:r>
            <a:r>
              <a:rPr lang="en-US" sz="2400" dirty="0" smtClean="0">
                <a:ea typeface="Calibri"/>
                <a:cs typeface="Arial"/>
              </a:rPr>
              <a:t>H</a:t>
            </a:r>
            <a:r>
              <a:rPr lang="en-US" sz="2400" baseline="-25000" dirty="0" smtClean="0">
                <a:ea typeface="Calibri"/>
                <a:cs typeface="Arial"/>
              </a:rPr>
              <a:t>11</a:t>
            </a:r>
            <a:r>
              <a:rPr lang="en-US" sz="2400" dirty="0" smtClean="0">
                <a:ea typeface="Calibri"/>
                <a:cs typeface="Arial"/>
              </a:rPr>
              <a:t>Br </a:t>
            </a: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a typeface="Calibri"/>
                <a:cs typeface="Arial"/>
              </a:rPr>
              <a:t>Broadband-decoupled </a:t>
            </a:r>
            <a:r>
              <a:rPr lang="en-US" sz="2400" dirty="0">
                <a:ea typeface="Calibri"/>
                <a:cs typeface="Arial"/>
              </a:rPr>
              <a:t>13C NMR</a:t>
            </a:r>
            <a:r>
              <a:rPr lang="en-US" sz="2400" dirty="0" smtClean="0">
                <a:ea typeface="Calibri"/>
                <a:cs typeface="Arial"/>
              </a:rPr>
              <a:t>: 22, 28, 34 and43</a:t>
            </a:r>
            <a:endParaRPr lang="en-US" sz="2400" dirty="0"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DEPT-90: </a:t>
            </a:r>
            <a:r>
              <a:rPr lang="en-US" sz="2400" dirty="0" smtClean="0">
                <a:ea typeface="Calibri"/>
                <a:cs typeface="Arial"/>
              </a:rPr>
              <a:t>28</a:t>
            </a:r>
            <a:endParaRPr lang="en-US" sz="2400" dirty="0"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Calibri"/>
                <a:cs typeface="Arial"/>
              </a:rPr>
              <a:t>DEPT-135: positive peak at </a:t>
            </a:r>
            <a:r>
              <a:rPr lang="en-US" sz="2400" dirty="0" smtClean="0">
                <a:ea typeface="Calibri"/>
                <a:cs typeface="Arial"/>
              </a:rPr>
              <a:t>22 and 28, </a:t>
            </a:r>
            <a:r>
              <a:rPr lang="en-US" sz="2400" dirty="0">
                <a:ea typeface="Calibri"/>
                <a:cs typeface="Arial"/>
              </a:rPr>
              <a:t>negative peak at </a:t>
            </a:r>
            <a:r>
              <a:rPr lang="en-US" sz="2400" dirty="0" smtClean="0">
                <a:ea typeface="Calibri"/>
                <a:cs typeface="Arial"/>
              </a:rPr>
              <a:t>34 </a:t>
            </a: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a typeface="Calibri"/>
                <a:cs typeface="Arial"/>
              </a:rPr>
              <a:t>And 43.</a:t>
            </a:r>
            <a:endParaRPr lang="en-US" sz="2400" dirty="0"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endParaRPr lang="en-US" sz="2400" dirty="0" smtClean="0"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a typeface="Calibri"/>
              <a:cs typeface="Arial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2403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304800"/>
            <a:ext cx="7391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-has </a:t>
            </a:r>
            <a:r>
              <a:rPr lang="en-US" sz="2400" dirty="0">
                <a:solidFill>
                  <a:prstClr val="black"/>
                </a:solidFill>
              </a:rPr>
              <a:t>5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carbon atoms, yet has only </a:t>
            </a:r>
            <a:r>
              <a:rPr lang="en-US" sz="2400" dirty="0" smtClean="0">
                <a:solidFill>
                  <a:prstClr val="black"/>
                </a:solidFill>
              </a:rPr>
              <a:t>four </a:t>
            </a:r>
            <a:r>
              <a:rPr lang="en-US" sz="2400" dirty="0">
                <a:solidFill>
                  <a:prstClr val="black"/>
                </a:solidFill>
              </a:rPr>
              <a:t>NMR absorption, which implies that two carbons must be equivalent 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-Three </a:t>
            </a:r>
            <a:r>
              <a:rPr lang="en-US" sz="2400" dirty="0">
                <a:solidFill>
                  <a:prstClr val="black"/>
                </a:solidFill>
              </a:rPr>
              <a:t>of the absorptions are in the typical alkane region (22, </a:t>
            </a:r>
            <a:r>
              <a:rPr lang="en-US" sz="2400" dirty="0" smtClean="0">
                <a:solidFill>
                  <a:prstClr val="black"/>
                </a:solidFill>
              </a:rPr>
              <a:t>28 and </a:t>
            </a:r>
            <a:r>
              <a:rPr lang="en-US" sz="2400" dirty="0">
                <a:solidFill>
                  <a:prstClr val="black"/>
                </a:solidFill>
              </a:rPr>
              <a:t>34 </a:t>
            </a:r>
            <a:r>
              <a:rPr lang="en-US" sz="2400" dirty="0" smtClean="0">
                <a:solidFill>
                  <a:prstClr val="black"/>
                </a:solidFill>
              </a:rPr>
              <a:t>) </a:t>
            </a:r>
            <a:r>
              <a:rPr lang="en-US" sz="2400" dirty="0">
                <a:solidFill>
                  <a:prstClr val="black"/>
                </a:solidFill>
              </a:rPr>
              <a:t>while one is in the region of a carbon bonded to an electronegative atom </a:t>
            </a:r>
            <a:r>
              <a:rPr lang="en-US" sz="2400" dirty="0" smtClean="0">
                <a:solidFill>
                  <a:prstClr val="black"/>
                </a:solidFill>
              </a:rPr>
              <a:t>(43) </a:t>
            </a:r>
            <a:r>
              <a:rPr lang="en-US" sz="2400" dirty="0">
                <a:solidFill>
                  <a:prstClr val="black"/>
                </a:solidFill>
              </a:rPr>
              <a:t>– </a:t>
            </a:r>
            <a:r>
              <a:rPr lang="en-US" sz="2400" dirty="0" smtClean="0">
                <a:solidFill>
                  <a:prstClr val="black"/>
                </a:solidFill>
              </a:rPr>
              <a:t>halide </a:t>
            </a:r>
            <a:r>
              <a:rPr lang="en-US" sz="2400" dirty="0">
                <a:solidFill>
                  <a:prstClr val="black"/>
                </a:solidFill>
              </a:rPr>
              <a:t>in this instance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-The DEPT-90 spectrum tells us that the alkyl carbon at </a:t>
            </a:r>
            <a:r>
              <a:rPr lang="en-US" sz="2400" dirty="0" smtClean="0">
                <a:solidFill>
                  <a:prstClr val="black"/>
                </a:solidFill>
              </a:rPr>
              <a:t>28 </a:t>
            </a:r>
            <a:r>
              <a:rPr lang="en-US" sz="2400" dirty="0">
                <a:solidFill>
                  <a:prstClr val="black"/>
                </a:solidFill>
              </a:rPr>
              <a:t>is tertiary (CH); 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-The </a:t>
            </a:r>
            <a:r>
              <a:rPr lang="en-US" sz="2400" dirty="0">
                <a:solidFill>
                  <a:prstClr val="black"/>
                </a:solidFill>
              </a:rPr>
              <a:t>DEPT-135 spectrum tells us that the alkyl carbon at </a:t>
            </a:r>
            <a:r>
              <a:rPr lang="en-US" sz="2400" dirty="0" smtClean="0">
                <a:solidFill>
                  <a:prstClr val="black"/>
                </a:solidFill>
              </a:rPr>
              <a:t>22 </a:t>
            </a:r>
            <a:r>
              <a:rPr lang="en-US" sz="2400" dirty="0">
                <a:solidFill>
                  <a:prstClr val="black"/>
                </a:solidFill>
              </a:rPr>
              <a:t>is a methyl (CH3) and that the carbon bonded to </a:t>
            </a:r>
            <a:r>
              <a:rPr lang="en-US" sz="2400" dirty="0" smtClean="0">
                <a:solidFill>
                  <a:prstClr val="black"/>
                </a:solidFill>
              </a:rPr>
              <a:t>halide (43) </a:t>
            </a:r>
            <a:r>
              <a:rPr lang="en-US" sz="2400" dirty="0">
                <a:solidFill>
                  <a:prstClr val="black"/>
                </a:solidFill>
              </a:rPr>
              <a:t>is secondary (CH2)  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-The two equivalent carbons are probably both </a:t>
            </a:r>
            <a:r>
              <a:rPr lang="en-US" sz="2400" dirty="0" err="1">
                <a:solidFill>
                  <a:prstClr val="black"/>
                </a:solidFill>
              </a:rPr>
              <a:t>methyls</a:t>
            </a:r>
            <a:r>
              <a:rPr lang="en-US" sz="2400" dirty="0">
                <a:solidFill>
                  <a:prstClr val="black"/>
                </a:solidFill>
              </a:rPr>
              <a:t> bonded to the same tertiary carbon, (</a:t>
            </a:r>
            <a:r>
              <a:rPr lang="en-US" sz="2400" dirty="0" smtClean="0">
                <a:solidFill>
                  <a:prstClr val="black"/>
                </a:solidFill>
              </a:rPr>
              <a:t>CH3)2CH-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-The compound is 3-methyl butyl bromide.  </a:t>
            </a:r>
            <a:endParaRPr lang="ar-IQ" sz="2400" dirty="0">
              <a:solidFill>
                <a:prstClr val="black"/>
              </a:solidFill>
            </a:endParaRPr>
          </a:p>
          <a:p>
            <a:pPr lvl="0"/>
            <a:endParaRPr lang="en-US" sz="2400" dirty="0">
              <a:solidFill>
                <a:prstClr val="black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43285"/>
              </p:ext>
            </p:extLst>
          </p:nvPr>
        </p:nvGraphicFramePr>
        <p:xfrm>
          <a:off x="6473552" y="5181600"/>
          <a:ext cx="2709616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S ChemDraw Drawing" r:id="rId3" imgW="1665535" imgH="842463" progId="ChemDraw.Document.6.0">
                  <p:embed/>
                </p:oleObj>
              </mc:Choice>
              <mc:Fallback>
                <p:oleObj name="CS ChemDraw Drawing" r:id="rId3" imgW="1665535" imgH="84246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3552" y="5181600"/>
                        <a:ext cx="2709616" cy="1371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41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95400"/>
            <a:ext cx="6674328" cy="27289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</a:rPr>
              <a:t>2.Compound </a:t>
            </a:r>
            <a:r>
              <a:rPr lang="en-US" sz="2400" dirty="0">
                <a:solidFill>
                  <a:prstClr val="black"/>
                </a:solidFill>
              </a:rPr>
              <a:t>A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ea typeface="Calibri"/>
                <a:cs typeface="Arial"/>
              </a:rPr>
              <a:t>5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H</a:t>
            </a:r>
            <a:r>
              <a:rPr lang="en-US" sz="2400" baseline="-25000" dirty="0" smtClean="0">
                <a:solidFill>
                  <a:prstClr val="black"/>
                </a:solidFill>
                <a:ea typeface="Calibri"/>
                <a:cs typeface="Arial"/>
              </a:rPr>
              <a:t>11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Br</a:t>
            </a:r>
          </a:p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Broadband-decoupled 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13C NMR: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10, 32,40 and 67</a:t>
            </a: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DEPT-135: 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negative peak at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40 positive 10 and 32</a:t>
            </a: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rtl="1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 </a:t>
            </a: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84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239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-has 5 carbon atoms, yet has only four NMR absorption, which implies that two carbons must be equivalent 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-</a:t>
            </a:r>
            <a:r>
              <a:rPr lang="en-US" sz="2400" dirty="0" smtClean="0">
                <a:solidFill>
                  <a:prstClr val="black"/>
                </a:solidFill>
              </a:rPr>
              <a:t>Three </a:t>
            </a:r>
            <a:r>
              <a:rPr lang="en-US" sz="2400" dirty="0">
                <a:solidFill>
                  <a:prstClr val="black"/>
                </a:solidFill>
              </a:rPr>
              <a:t>of the absorptions are in the typical alkane region </a:t>
            </a:r>
            <a:r>
              <a:rPr lang="en-US" sz="2400" dirty="0" smtClean="0">
                <a:solidFill>
                  <a:prstClr val="black"/>
                </a:solidFill>
              </a:rPr>
              <a:t>(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10,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32 and 40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) while one is in the region of a carbon bonded to an electronegative atom </a:t>
            </a:r>
            <a:r>
              <a:rPr lang="en-US" sz="2400" dirty="0" smtClean="0">
                <a:solidFill>
                  <a:prstClr val="black"/>
                </a:solidFill>
              </a:rPr>
              <a:t>(67) </a:t>
            </a:r>
            <a:r>
              <a:rPr lang="en-US" sz="2400" dirty="0">
                <a:solidFill>
                  <a:prstClr val="black"/>
                </a:solidFill>
              </a:rPr>
              <a:t>– halide in this instance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</a:t>
            </a:r>
            <a:r>
              <a:rPr lang="en-US" sz="2400" dirty="0">
                <a:solidFill>
                  <a:prstClr val="black"/>
                </a:solidFill>
              </a:rPr>
              <a:t>The DEPT-135 spectrum tells us that the alkyl carbon at 10, </a:t>
            </a:r>
            <a:r>
              <a:rPr lang="en-US" sz="2400" dirty="0" smtClean="0">
                <a:solidFill>
                  <a:prstClr val="black"/>
                </a:solidFill>
              </a:rPr>
              <a:t>32 are </a:t>
            </a:r>
            <a:r>
              <a:rPr lang="en-US" sz="2400" dirty="0">
                <a:solidFill>
                  <a:prstClr val="black"/>
                </a:solidFill>
              </a:rPr>
              <a:t>a methyl (CH3) and that the carbon bonded to halide </a:t>
            </a:r>
            <a:r>
              <a:rPr lang="en-US" sz="2400" dirty="0" smtClean="0">
                <a:solidFill>
                  <a:prstClr val="black"/>
                </a:solidFill>
              </a:rPr>
              <a:t>(67) </a:t>
            </a:r>
            <a:r>
              <a:rPr lang="en-US" sz="2400" dirty="0">
                <a:solidFill>
                  <a:prstClr val="black"/>
                </a:solidFill>
              </a:rPr>
              <a:t>is </a:t>
            </a:r>
            <a:r>
              <a:rPr lang="en-US" sz="2400" dirty="0" smtClean="0">
                <a:solidFill>
                  <a:prstClr val="black"/>
                </a:solidFill>
              </a:rPr>
              <a:t>quaternary. </a:t>
            </a:r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-The two equivalent carbons are probably both </a:t>
            </a:r>
            <a:r>
              <a:rPr lang="en-US" sz="2400" dirty="0" err="1">
                <a:solidFill>
                  <a:prstClr val="black"/>
                </a:solidFill>
              </a:rPr>
              <a:t>methyls</a:t>
            </a:r>
            <a:r>
              <a:rPr lang="en-US" sz="2400" dirty="0">
                <a:solidFill>
                  <a:prstClr val="black"/>
                </a:solidFill>
              </a:rPr>
              <a:t> bonded to the </a:t>
            </a:r>
            <a:r>
              <a:rPr lang="en-US" sz="2400" dirty="0" smtClean="0">
                <a:solidFill>
                  <a:prstClr val="black"/>
                </a:solidFill>
              </a:rPr>
              <a:t>same</a:t>
            </a:r>
            <a:r>
              <a:rPr lang="en-US" sz="2400" dirty="0">
                <a:solidFill>
                  <a:prstClr val="black"/>
                </a:solidFill>
              </a:rPr>
              <a:t> quaternary</a:t>
            </a:r>
            <a:r>
              <a:rPr lang="en-US" sz="2400" dirty="0" smtClean="0">
                <a:solidFill>
                  <a:prstClr val="black"/>
                </a:solidFill>
              </a:rPr>
              <a:t>  carbon</a:t>
            </a:r>
            <a:r>
              <a:rPr lang="en-US" sz="2400" dirty="0">
                <a:solidFill>
                  <a:prstClr val="black"/>
                </a:solidFill>
              </a:rPr>
              <a:t>, (</a:t>
            </a:r>
            <a:r>
              <a:rPr lang="en-US" sz="2400" dirty="0" smtClean="0">
                <a:solidFill>
                  <a:prstClr val="black"/>
                </a:solidFill>
              </a:rPr>
              <a:t>CH3)2C-</a:t>
            </a:r>
            <a:endParaRPr lang="en-US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-The compound is </a:t>
            </a:r>
            <a:r>
              <a:rPr lang="en-US" sz="2400" dirty="0" smtClean="0">
                <a:solidFill>
                  <a:prstClr val="black"/>
                </a:solidFill>
              </a:rPr>
              <a:t>2-Bromo-2-methyl butane.  </a:t>
            </a:r>
            <a:endParaRPr lang="ar-IQ" sz="2400" dirty="0">
              <a:solidFill>
                <a:prstClr val="black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482285"/>
              </p:ext>
            </p:extLst>
          </p:nvPr>
        </p:nvGraphicFramePr>
        <p:xfrm>
          <a:off x="5105400" y="4905316"/>
          <a:ext cx="2391344" cy="142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S ChemDraw Drawing" r:id="rId3" imgW="1413950" imgH="840843" progId="ChemDraw.Document.6.0">
                  <p:embed/>
                </p:oleObj>
              </mc:Choice>
              <mc:Fallback>
                <p:oleObj name="CS ChemDraw Drawing" r:id="rId3" imgW="1413950" imgH="84084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4905316"/>
                        <a:ext cx="2391344" cy="1422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1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600200"/>
            <a:ext cx="7239000" cy="162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prstClr val="black"/>
                </a:solidFill>
              </a:rPr>
              <a:t>3.Compound </a:t>
            </a:r>
            <a:r>
              <a:rPr lang="en-US" sz="2400" dirty="0">
                <a:solidFill>
                  <a:prstClr val="black"/>
                </a:solidFill>
              </a:rPr>
              <a:t>A 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C</a:t>
            </a:r>
            <a:r>
              <a:rPr lang="en-US" sz="2400" baseline="-25000" dirty="0">
                <a:solidFill>
                  <a:prstClr val="black"/>
                </a:solidFill>
                <a:ea typeface="Calibri"/>
                <a:cs typeface="Arial"/>
              </a:rPr>
              <a:t>5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H</a:t>
            </a:r>
            <a:r>
              <a:rPr lang="en-US" sz="2400" baseline="-25000" dirty="0">
                <a:solidFill>
                  <a:prstClr val="black"/>
                </a:solidFill>
                <a:ea typeface="Calibri"/>
                <a:cs typeface="Arial"/>
              </a:rPr>
              <a:t>11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Br</a:t>
            </a:r>
          </a:p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Broadband-decoupled 13C NMR: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12, 22,30, 33and 40</a:t>
            </a: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>DEPT-135: negative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Arial"/>
              </a:rPr>
              <a:t>peaks at 22, 30, 33 and 40.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184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838201"/>
            <a:ext cx="701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-has 5 carbon atoms, yet </a:t>
            </a:r>
            <a:r>
              <a:rPr lang="en-US" sz="2400" dirty="0" smtClean="0">
                <a:solidFill>
                  <a:prstClr val="black"/>
                </a:solidFill>
              </a:rPr>
              <a:t>has five </a:t>
            </a:r>
            <a:r>
              <a:rPr lang="en-US" sz="2400" dirty="0">
                <a:solidFill>
                  <a:prstClr val="black"/>
                </a:solidFill>
              </a:rPr>
              <a:t>NMR absorption,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-Fourth </a:t>
            </a:r>
            <a:r>
              <a:rPr lang="en-US" sz="2400" dirty="0">
                <a:solidFill>
                  <a:prstClr val="black"/>
                </a:solidFill>
              </a:rPr>
              <a:t>of the absorptions are in the typical alkane region </a:t>
            </a:r>
            <a:r>
              <a:rPr lang="en-US" sz="2400" dirty="0" smtClean="0">
                <a:solidFill>
                  <a:prstClr val="black"/>
                </a:solidFill>
              </a:rPr>
              <a:t>(12, 22, 30 and 33) </a:t>
            </a:r>
            <a:r>
              <a:rPr lang="en-US" sz="2400" dirty="0">
                <a:solidFill>
                  <a:prstClr val="black"/>
                </a:solidFill>
              </a:rPr>
              <a:t>while one is in the region of a carbon bonded to an electronegative atom </a:t>
            </a:r>
            <a:r>
              <a:rPr lang="en-US" sz="2400" dirty="0" smtClean="0">
                <a:solidFill>
                  <a:prstClr val="black"/>
                </a:solidFill>
              </a:rPr>
              <a:t>(40) </a:t>
            </a:r>
            <a:r>
              <a:rPr lang="en-US" sz="2400" dirty="0">
                <a:solidFill>
                  <a:prstClr val="black"/>
                </a:solidFill>
              </a:rPr>
              <a:t>– halide in this instance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-The DEPT-135 spectrum tells us that the alkyl carbon at </a:t>
            </a:r>
            <a:r>
              <a:rPr lang="en-US" sz="2400" dirty="0" smtClean="0">
                <a:solidFill>
                  <a:prstClr val="black"/>
                </a:solidFill>
              </a:rPr>
              <a:t>12 is </a:t>
            </a:r>
            <a:r>
              <a:rPr lang="en-US" sz="2400" dirty="0">
                <a:solidFill>
                  <a:prstClr val="black"/>
                </a:solidFill>
              </a:rPr>
              <a:t>a methyl (CH3) and that the </a:t>
            </a:r>
            <a:r>
              <a:rPr lang="en-US" sz="2400" dirty="0" smtClean="0">
                <a:solidFill>
                  <a:prstClr val="black"/>
                </a:solidFill>
              </a:rPr>
              <a:t>other carbon are CH2 and one of them </a:t>
            </a:r>
            <a:r>
              <a:rPr lang="en-US" sz="2400" dirty="0">
                <a:solidFill>
                  <a:prstClr val="black"/>
                </a:solidFill>
              </a:rPr>
              <a:t>bonded to halide </a:t>
            </a:r>
            <a:r>
              <a:rPr lang="en-US" sz="2400" dirty="0" smtClean="0">
                <a:solidFill>
                  <a:prstClr val="black"/>
                </a:solidFill>
              </a:rPr>
              <a:t>(40) . </a:t>
            </a:r>
            <a:endParaRPr lang="en-US" sz="2400" dirty="0">
              <a:solidFill>
                <a:prstClr val="black"/>
              </a:solidFill>
            </a:endParaRPr>
          </a:p>
          <a:p>
            <a:pPr lvl="0"/>
            <a:endParaRPr lang="en-US" sz="2400" dirty="0" smtClean="0">
              <a:solidFill>
                <a:prstClr val="black"/>
              </a:solidFill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</a:t>
            </a:r>
            <a:r>
              <a:rPr lang="en-US" sz="2400" dirty="0">
                <a:solidFill>
                  <a:prstClr val="black"/>
                </a:solidFill>
              </a:rPr>
              <a:t>The compound is </a:t>
            </a:r>
            <a:r>
              <a:rPr lang="en-US" sz="2400" dirty="0" smtClean="0">
                <a:solidFill>
                  <a:prstClr val="black"/>
                </a:solidFill>
              </a:rPr>
              <a:t>n-</a:t>
            </a:r>
            <a:r>
              <a:rPr lang="en-US" sz="2400" dirty="0" err="1" smtClean="0">
                <a:solidFill>
                  <a:prstClr val="black"/>
                </a:solidFill>
              </a:rPr>
              <a:t>pentyl</a:t>
            </a:r>
            <a:r>
              <a:rPr lang="en-US" sz="2400" dirty="0" smtClean="0">
                <a:solidFill>
                  <a:prstClr val="black"/>
                </a:solidFill>
              </a:rPr>
              <a:t> bromide.  </a:t>
            </a:r>
            <a:endParaRPr lang="ar-IQ" sz="2400" dirty="0">
              <a:solidFill>
                <a:prstClr val="black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700947"/>
              </p:ext>
            </p:extLst>
          </p:nvPr>
        </p:nvGraphicFramePr>
        <p:xfrm>
          <a:off x="3886199" y="5029200"/>
          <a:ext cx="3533427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S ChemDraw Drawing" r:id="rId3" imgW="1994593" imgH="592504" progId="ChemDraw.Document.6.0">
                  <p:embed/>
                </p:oleObj>
              </mc:Choice>
              <mc:Fallback>
                <p:oleObj name="CS ChemDraw Drawing" r:id="rId3" imgW="1994593" imgH="5925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6199" y="5029200"/>
                        <a:ext cx="3533427" cy="1049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15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896F-1094-4636-8FF5-64E8973D05F4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52400"/>
            <a:ext cx="7772400" cy="838200"/>
          </a:xfrm>
        </p:spPr>
        <p:txBody>
          <a:bodyPr/>
          <a:lstStyle/>
          <a:p>
            <a:r>
              <a:rPr lang="en-US" sz="3400" b="1" baseline="30000" dirty="0">
                <a:solidFill>
                  <a:srgbClr val="FF0000"/>
                </a:solidFill>
                <a:latin typeface="Arial Narrow" charset="0"/>
              </a:rPr>
              <a:t>13</a:t>
            </a:r>
            <a:r>
              <a:rPr lang="en-US" sz="3400" b="1" u="sng" dirty="0">
                <a:solidFill>
                  <a:srgbClr val="FF0000"/>
                </a:solidFill>
                <a:latin typeface="Arial Narrow" charset="0"/>
              </a:rPr>
              <a:t>C-NMR: Number of Signals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56877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7030A0"/>
                </a:solidFill>
                <a:latin typeface="Arial Narrow" charset="0"/>
              </a:rPr>
              <a:t>Number of </a:t>
            </a:r>
            <a:r>
              <a:rPr lang="en-US" sz="2000" b="1" baseline="30000" dirty="0">
                <a:solidFill>
                  <a:srgbClr val="7030A0"/>
                </a:solidFill>
                <a:latin typeface="Arial Narrow" charset="0"/>
              </a:rPr>
              <a:t>13</a:t>
            </a:r>
            <a:r>
              <a:rPr lang="en-US" sz="2000" b="1" dirty="0">
                <a:solidFill>
                  <a:srgbClr val="7030A0"/>
                </a:solidFill>
                <a:latin typeface="Arial Narrow" charset="0"/>
              </a:rPr>
              <a:t>C-NMR signals reveals equivalent carbons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srgbClr val="0070C0"/>
                </a:solidFill>
                <a:latin typeface="Arial Narrow" charset="0"/>
              </a:rPr>
              <a:t>One signal per unique carbon type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srgbClr val="00B050"/>
                </a:solidFill>
                <a:latin typeface="Arial Narrow" charset="0"/>
              </a:rPr>
              <a:t>Reveals molecular symmetry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u="sng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Examples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0335" y="2482850"/>
            <a:ext cx="20329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sz="2000" baseline="-25000" dirty="0">
                <a:solidFill>
                  <a:srgbClr val="000000"/>
                </a:solidFill>
                <a:latin typeface="Arial Narrow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sz="2000" baseline="-25000" dirty="0">
                <a:solidFill>
                  <a:srgbClr val="000000"/>
                </a:solidFill>
                <a:latin typeface="Arial Narrow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sz="2000" baseline="-25000" dirty="0">
                <a:solidFill>
                  <a:srgbClr val="000000"/>
                </a:solidFill>
                <a:latin typeface="Arial Narrow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sz="2000" baseline="-25000" dirty="0">
                <a:solidFill>
                  <a:srgbClr val="000000"/>
                </a:solidFill>
                <a:latin typeface="Arial Narrow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OH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48200" y="2438400"/>
            <a:ext cx="168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baseline="-25000">
                <a:solidFill>
                  <a:srgbClr val="000000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baseline="-25000">
                <a:solidFill>
                  <a:srgbClr val="000000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 Narrow" charset="0"/>
              </a:rPr>
              <a:t>OCH</a:t>
            </a:r>
            <a:r>
              <a:rPr lang="en-US" baseline="-25000">
                <a:solidFill>
                  <a:srgbClr val="000000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 Narrow" charset="0"/>
              </a:rPr>
              <a:t>CH</a:t>
            </a:r>
            <a:r>
              <a:rPr lang="en-US" baseline="-25000">
                <a:solidFill>
                  <a:srgbClr val="000000"/>
                </a:solidFill>
                <a:latin typeface="Arial Narrow" charset="0"/>
              </a:rPr>
              <a:t>3</a:t>
            </a:r>
            <a:endParaRPr lang="en-US">
              <a:solidFill>
                <a:srgbClr val="000000"/>
              </a:solidFill>
              <a:latin typeface="Arial Narrow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324600" y="3048000"/>
            <a:ext cx="198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000000"/>
                </a:solidFill>
                <a:latin typeface="Arial Narrow" charset="0"/>
              </a:rPr>
              <a:t>Two </a:t>
            </a:r>
            <a:r>
              <a:rPr lang="en-US" i="1" baseline="30000">
                <a:solidFill>
                  <a:srgbClr val="000000"/>
                </a:solidFill>
                <a:latin typeface="Arial Narrow" charset="0"/>
              </a:rPr>
              <a:t>13</a:t>
            </a:r>
            <a:r>
              <a:rPr lang="en-US" i="1">
                <a:solidFill>
                  <a:srgbClr val="000000"/>
                </a:solidFill>
                <a:latin typeface="Arial Narrow" charset="0"/>
              </a:rPr>
              <a:t>C-NMR signals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477000" y="2438400"/>
            <a:ext cx="173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 Narrow" charset="0"/>
              </a:rPr>
              <a:t>2 x CH</a:t>
            </a:r>
            <a:r>
              <a:rPr lang="en-US" baseline="-25000" dirty="0">
                <a:solidFill>
                  <a:srgbClr val="000000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Narrow" charset="0"/>
              </a:rPr>
              <a:t> equivalent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477000" y="2743200"/>
            <a:ext cx="173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 Narrow" charset="0"/>
              </a:rPr>
              <a:t>2 x CH</a:t>
            </a:r>
            <a:r>
              <a:rPr lang="en-US" baseline="-25000">
                <a:solidFill>
                  <a:srgbClr val="000000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 Narrow" charset="0"/>
              </a:rPr>
              <a:t> equivalent</a:t>
            </a: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3848100" cy="255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3913188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085794" y="2438400"/>
            <a:ext cx="22781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No equivalent carbons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solidFill>
                  <a:srgbClr val="000000"/>
                </a:solidFill>
                <a:latin typeface="Arial Narrow" charset="0"/>
              </a:rPr>
              <a:t>Four </a:t>
            </a:r>
            <a:r>
              <a:rPr lang="en-US" sz="2000" i="1" baseline="30000" dirty="0">
                <a:solidFill>
                  <a:srgbClr val="000000"/>
                </a:solidFill>
                <a:latin typeface="Arial Narrow" charset="0"/>
              </a:rPr>
              <a:t>13</a:t>
            </a:r>
            <a:r>
              <a:rPr lang="en-US" sz="2000" i="1" dirty="0">
                <a:solidFill>
                  <a:srgbClr val="000000"/>
                </a:solidFill>
                <a:latin typeface="Arial Narrow" charset="0"/>
              </a:rPr>
              <a:t>C-NMR signals</a:t>
            </a:r>
          </a:p>
        </p:txBody>
      </p:sp>
      <p:grpSp>
        <p:nvGrpSpPr>
          <p:cNvPr id="7185" name="Group 17"/>
          <p:cNvGrpSpPr>
            <a:grpSpLocks/>
          </p:cNvGrpSpPr>
          <p:nvPr/>
        </p:nvGrpSpPr>
        <p:grpSpPr bwMode="auto">
          <a:xfrm>
            <a:off x="4495800" y="2438400"/>
            <a:ext cx="1781175" cy="346075"/>
            <a:chOff x="2968" y="1610"/>
            <a:chExt cx="986" cy="192"/>
          </a:xfrm>
        </p:grpSpPr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2968" y="1610"/>
              <a:ext cx="240" cy="19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3714" y="1610"/>
              <a:ext cx="240" cy="19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188" name="Group 20"/>
          <p:cNvGrpSpPr>
            <a:grpSpLocks/>
          </p:cNvGrpSpPr>
          <p:nvPr/>
        </p:nvGrpSpPr>
        <p:grpSpPr bwMode="auto">
          <a:xfrm>
            <a:off x="5089525" y="2476500"/>
            <a:ext cx="806450" cy="311150"/>
            <a:chOff x="3206" y="1608"/>
            <a:chExt cx="508" cy="196"/>
          </a:xfrm>
        </p:grpSpPr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3206" y="1608"/>
              <a:ext cx="210" cy="192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3504" y="1612"/>
              <a:ext cx="210" cy="192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53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49926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16764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Arial" charset="0"/>
              </a:rPr>
              <a:t>Factors that affect chemical shifts: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Chemical shift affected by nearby electronegative atoms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Carbons bonded to electronegative atoms absorb downfield from typical alkane carbons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Hybridization of carbon atoms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Arial" charset="0"/>
              </a:rPr>
              <a:t>sp</a:t>
            </a:r>
            <a:r>
              <a:rPr lang="en-US" sz="2400" baseline="30000" dirty="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-hybridized carbons generally absorb from 0 to 90 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Arial" charset="0"/>
              </a:rPr>
              <a:t>sp</a:t>
            </a:r>
            <a:r>
              <a:rPr lang="en-US" sz="2400" baseline="30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-hybridized carbons generally absorb from 110 to 220 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C=O carbons absorb from 160 to 220 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8726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BB845-2DBE-48B5-989C-266E9957A463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3400" baseline="30000" dirty="0">
                <a:solidFill>
                  <a:srgbClr val="FF0000"/>
                </a:solidFill>
                <a:latin typeface="Arial Narrow" charset="0"/>
              </a:rPr>
              <a:t>13</a:t>
            </a:r>
            <a:r>
              <a:rPr lang="en-US" sz="3400" u="sng" dirty="0">
                <a:solidFill>
                  <a:srgbClr val="FF0000"/>
                </a:solidFill>
                <a:latin typeface="Arial Narrow" charset="0"/>
              </a:rPr>
              <a:t>C-NMR: Position of Signals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35837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Position of signal relative to reference = </a:t>
            </a:r>
            <a:r>
              <a:rPr lang="en-US" sz="2400" b="1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chemical shift</a:t>
            </a:r>
          </a:p>
          <a:p>
            <a:pPr>
              <a:buFontTx/>
              <a:buChar char="•"/>
            </a:pPr>
            <a:r>
              <a:rPr lang="en-US" sz="2400" baseline="30000" dirty="0">
                <a:solidFill>
                  <a:srgbClr val="9BBB59">
                    <a:lumMod val="75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9BBB59">
                    <a:lumMod val="75000"/>
                  </a:srgbClr>
                </a:solidFill>
                <a:latin typeface="Arial Narrow" charset="0"/>
              </a:rPr>
              <a:t>C-NMR reference = TMS = 0.00 ppm</a:t>
            </a:r>
          </a:p>
          <a:p>
            <a:pPr>
              <a:buFontTx/>
              <a:buChar char="•"/>
            </a:pP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C-NMR chemical shift range = 0 - 250 ppm</a:t>
            </a:r>
          </a:p>
          <a:p>
            <a:pPr>
              <a:buFontTx/>
              <a:buChar char="•"/>
            </a:pP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Downfield shifts caused by electronegative atoms and pi electron clouds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973763" y="3175000"/>
            <a:ext cx="27035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b="1" i="1" dirty="0">
                <a:solidFill>
                  <a:srgbClr val="00B0F0"/>
                </a:solidFill>
                <a:latin typeface="Arial Narrow" charset="0"/>
              </a:rPr>
              <a:t>OH does not have carbon</a:t>
            </a:r>
            <a:endParaRPr lang="en-US" sz="2000" b="1" i="1" dirty="0">
              <a:solidFill>
                <a:srgbClr val="00B0F0"/>
              </a:solidFill>
              <a:latin typeface="Arial Narrow" charset="0"/>
              <a:sym typeface="Symbol" pitchFamily="18" charset="2"/>
            </a:endParaRPr>
          </a:p>
          <a:p>
            <a:pPr algn="ctr"/>
            <a:r>
              <a:rPr lang="en-US" sz="2000" b="1" dirty="0">
                <a:solidFill>
                  <a:srgbClr val="00B0F0"/>
                </a:solidFill>
                <a:latin typeface="Arial Narrow" charset="0"/>
                <a:sym typeface="Symbol" pitchFamily="18" charset="2"/>
              </a:rPr>
              <a:t></a:t>
            </a:r>
          </a:p>
          <a:p>
            <a:pPr algn="ctr"/>
            <a:r>
              <a:rPr lang="en-US" sz="2000" b="1" i="1" dirty="0">
                <a:solidFill>
                  <a:srgbClr val="00B0F0"/>
                </a:solidFill>
                <a:latin typeface="Arial Narrow" charset="0"/>
                <a:sym typeface="Symbol" pitchFamily="18" charset="2"/>
              </a:rPr>
              <a:t>no </a:t>
            </a:r>
            <a:r>
              <a:rPr lang="en-US" sz="2000" b="1" i="1" baseline="30000" dirty="0">
                <a:solidFill>
                  <a:srgbClr val="00B0F0"/>
                </a:solidFill>
                <a:latin typeface="Arial Narrow" charset="0"/>
                <a:sym typeface="Symbol" pitchFamily="18" charset="2"/>
              </a:rPr>
              <a:t>13</a:t>
            </a:r>
            <a:r>
              <a:rPr lang="en-US" sz="2000" b="1" i="1" dirty="0">
                <a:solidFill>
                  <a:srgbClr val="00B0F0"/>
                </a:solidFill>
                <a:latin typeface="Arial Narrow" charset="0"/>
                <a:sym typeface="Symbol" pitchFamily="18" charset="2"/>
              </a:rPr>
              <a:t>C-NMR OH signal</a:t>
            </a:r>
            <a:endParaRPr lang="en-US" sz="2000" b="1" i="1" dirty="0">
              <a:solidFill>
                <a:srgbClr val="00B0F0"/>
              </a:solidFill>
              <a:latin typeface="Arial Narrow" charset="0"/>
            </a:endParaRP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0"/>
            <a:ext cx="5164138" cy="342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4368800" y="2911475"/>
            <a:ext cx="288925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737100" y="2908300"/>
            <a:ext cx="282575" cy="1022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105400" y="2927350"/>
            <a:ext cx="34925" cy="120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978275" y="2917825"/>
            <a:ext cx="66675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81000" y="2590800"/>
            <a:ext cx="5099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u="sng">
                <a:solidFill>
                  <a:prstClr val="black"/>
                </a:solidFill>
                <a:latin typeface="Arial Narrow" charset="0"/>
              </a:rPr>
              <a:t>Example</a:t>
            </a:r>
            <a:r>
              <a:rPr lang="en-US" sz="2000">
                <a:solidFill>
                  <a:prstClr val="black"/>
                </a:solidFill>
                <a:latin typeface="Arial Narrow" charset="0"/>
              </a:rPr>
              <a:t>:                                       HOCH</a:t>
            </a:r>
            <a:r>
              <a:rPr lang="en-US" sz="2000" baseline="-25000">
                <a:solidFill>
                  <a:prstClr val="black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prstClr val="black"/>
                </a:solidFill>
                <a:latin typeface="Arial Narrow" charset="0"/>
              </a:rPr>
              <a:t>CH</a:t>
            </a:r>
            <a:r>
              <a:rPr lang="en-US" sz="2000" baseline="-25000">
                <a:solidFill>
                  <a:prstClr val="black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prstClr val="black"/>
                </a:solidFill>
                <a:latin typeface="Arial Narrow" charset="0"/>
              </a:rPr>
              <a:t>CH</a:t>
            </a:r>
            <a:r>
              <a:rPr lang="en-US" sz="2000" baseline="-25000">
                <a:solidFill>
                  <a:prstClr val="black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prstClr val="black"/>
                </a:solidFill>
                <a:latin typeface="Arial Narrow" charset="0"/>
              </a:rPr>
              <a:t>CH</a:t>
            </a:r>
            <a:r>
              <a:rPr lang="en-US" sz="2000" baseline="-25000">
                <a:solidFill>
                  <a:prstClr val="black"/>
                </a:solidFill>
                <a:latin typeface="Arial Narrow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6514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DC7E-9C67-42F0-A042-F1563CCA49A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3400" baseline="30000" dirty="0">
                <a:solidFill>
                  <a:srgbClr val="FF0000"/>
                </a:solidFill>
                <a:latin typeface="Arial Narrow" charset="0"/>
              </a:rPr>
              <a:t>13</a:t>
            </a:r>
            <a:r>
              <a:rPr lang="en-US" sz="3400" u="sng" dirty="0">
                <a:solidFill>
                  <a:srgbClr val="FF0000"/>
                </a:solidFill>
                <a:latin typeface="Arial Narrow" charset="0"/>
              </a:rPr>
              <a:t>C-NMR: Position of Signals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380745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Arial Narrow" charset="0"/>
              </a:rPr>
              <a:t>Trends</a:t>
            </a:r>
          </a:p>
          <a:p>
            <a:pPr>
              <a:buFontTx/>
              <a:buChar char="•"/>
            </a:pP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RCH</a:t>
            </a:r>
            <a:r>
              <a:rPr lang="en-US" sz="2400" baseline="-25000" dirty="0">
                <a:solidFill>
                  <a:srgbClr val="7030A0"/>
                </a:solidFill>
                <a:latin typeface="Arial Narrow" charset="0"/>
              </a:rPr>
              <a:t>3</a:t>
            </a: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 &lt; R</a:t>
            </a:r>
            <a:r>
              <a:rPr lang="en-US" sz="2400" baseline="-25000" dirty="0">
                <a:solidFill>
                  <a:srgbClr val="7030A0"/>
                </a:solidFill>
                <a:latin typeface="Arial Narrow" charset="0"/>
              </a:rPr>
              <a:t>2</a:t>
            </a: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CH</a:t>
            </a:r>
            <a:r>
              <a:rPr lang="en-US" sz="2400" baseline="-25000" dirty="0">
                <a:solidFill>
                  <a:srgbClr val="7030A0"/>
                </a:solidFill>
                <a:latin typeface="Arial Narrow" charset="0"/>
              </a:rPr>
              <a:t>2</a:t>
            </a: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 &lt; R</a:t>
            </a:r>
            <a:r>
              <a:rPr lang="en-US" sz="2400" baseline="-25000" dirty="0">
                <a:solidFill>
                  <a:srgbClr val="7030A0"/>
                </a:solidFill>
                <a:latin typeface="Arial Narrow" charset="0"/>
              </a:rPr>
              <a:t>3</a:t>
            </a:r>
            <a:r>
              <a:rPr lang="en-US" sz="2400" dirty="0">
                <a:solidFill>
                  <a:srgbClr val="7030A0"/>
                </a:solidFill>
                <a:latin typeface="Arial Narrow" charset="0"/>
              </a:rPr>
              <a:t>CH</a:t>
            </a:r>
          </a:p>
          <a:p>
            <a:pPr>
              <a:buFontTx/>
              <a:buChar char="•"/>
            </a:pPr>
            <a:r>
              <a:rPr lang="en-US" sz="2400" dirty="0">
                <a:solidFill>
                  <a:srgbClr val="EEECE1">
                    <a:lumMod val="50000"/>
                  </a:srgbClr>
                </a:solidFill>
                <a:latin typeface="Arial Narrow" charset="0"/>
              </a:rPr>
              <a:t>EN atoms cause downfield shift</a:t>
            </a:r>
          </a:p>
          <a:p>
            <a:pPr>
              <a:buFontTx/>
              <a:buChar char="•"/>
            </a:pPr>
            <a:r>
              <a:rPr lang="en-US" sz="2400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Pi bonds cause downfield shift</a:t>
            </a:r>
          </a:p>
          <a:p>
            <a:pPr>
              <a:buFontTx/>
              <a:buChar char="•"/>
            </a:pPr>
            <a:r>
              <a:rPr lang="en-US" sz="2400" dirty="0">
                <a:solidFill>
                  <a:srgbClr val="4BACC6">
                    <a:lumMod val="75000"/>
                  </a:srgbClr>
                </a:solidFill>
                <a:latin typeface="Arial Narrow" charset="0"/>
              </a:rPr>
              <a:t>C=O 160-210 ppm</a:t>
            </a:r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533400" y="1371600"/>
          <a:ext cx="8221663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3" imgW="6092952" imgH="2575560" progId="Word.Document.8">
                  <p:embed/>
                </p:oleObj>
              </mc:Choice>
              <mc:Fallback>
                <p:oleObj name="Document" r:id="rId3" imgW="6092952" imgH="2575560" progId="Word.Documen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8221663" cy="347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97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799"/>
            <a:ext cx="8226425" cy="11398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800" b="1" baseline="30000" dirty="0" smtClean="0">
                <a:solidFill>
                  <a:srgbClr val="FF0000"/>
                </a:solidFill>
                <a:latin typeface="+mn-lt"/>
                <a:cs typeface="+mn-cs"/>
              </a:rPr>
              <a:t>13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cs typeface="+mn-cs"/>
              </a:rPr>
              <a:t>C NMR CHEMICAL SHIFT </a:t>
            </a:r>
            <a:br>
              <a:rPr lang="en-US" sz="2800" b="1" dirty="0" smtClean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en-US" sz="2800" b="1" dirty="0" smtClean="0">
                <a:solidFill>
                  <a:srgbClr val="FF0000"/>
                </a:solidFill>
                <a:latin typeface="+mn-lt"/>
                <a:cs typeface="+mn-cs"/>
              </a:rPr>
              <a:t>CORRELATION CHART</a:t>
            </a:r>
          </a:p>
        </p:txBody>
      </p:sp>
      <p:sp>
        <p:nvSpPr>
          <p:cNvPr id="16387" name="Rectangle 10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IQ">
              <a:solidFill>
                <a:prstClr val="black"/>
              </a:solidFill>
            </a:endParaRPr>
          </a:p>
        </p:txBody>
      </p:sp>
      <p:pic>
        <p:nvPicPr>
          <p:cNvPr id="16388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8610600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14"/>
          <p:cNvSpPr>
            <a:spLocks noChangeArrowheads="1"/>
          </p:cNvSpPr>
          <p:nvPr/>
        </p:nvSpPr>
        <p:spPr bwMode="auto">
          <a:xfrm>
            <a:off x="286657" y="2133600"/>
            <a:ext cx="85344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3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3D0A-9DF3-48BB-A00C-CECE2383893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aseline="30000" dirty="0">
                <a:solidFill>
                  <a:srgbClr val="FF0000"/>
                </a:solidFill>
                <a:latin typeface="Arial Narrow" charset="0"/>
              </a:rPr>
              <a:t>13</a:t>
            </a:r>
            <a:r>
              <a:rPr lang="en-US" sz="3400" u="sng" dirty="0">
                <a:solidFill>
                  <a:srgbClr val="FF0000"/>
                </a:solidFill>
                <a:latin typeface="Arial Narrow" charset="0"/>
              </a:rPr>
              <a:t>C-NMR: Integration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04800" y="1314351"/>
            <a:ext cx="78630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baseline="30000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1</a:t>
            </a:r>
            <a:r>
              <a:rPr lang="en-US" sz="2400" b="1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H-NMR</a:t>
            </a:r>
            <a:r>
              <a:rPr lang="en-US" sz="2400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: Integration reveals relative number of </a:t>
            </a:r>
            <a:r>
              <a:rPr lang="en-US" sz="2400" dirty="0" err="1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hydrogens</a:t>
            </a:r>
            <a:r>
              <a:rPr lang="en-US" sz="2400" dirty="0">
                <a:solidFill>
                  <a:srgbClr val="1F497D">
                    <a:lumMod val="75000"/>
                  </a:srgbClr>
                </a:solidFill>
                <a:latin typeface="Arial Narrow" charset="0"/>
              </a:rPr>
              <a:t> per signal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rgbClr val="9BBB59">
                    <a:lumMod val="50000"/>
                  </a:srgbClr>
                </a:solidFill>
                <a:latin typeface="Arial Narrow" charset="0"/>
              </a:rPr>
              <a:t>Rarely </a:t>
            </a:r>
            <a:r>
              <a:rPr lang="en-US" sz="2400" dirty="0">
                <a:solidFill>
                  <a:srgbClr val="9BBB59">
                    <a:lumMod val="50000"/>
                  </a:srgbClr>
                </a:solidFill>
                <a:latin typeface="Arial Narrow" charset="0"/>
              </a:rPr>
              <a:t>useful due to slow relaxation time for </a:t>
            </a:r>
            <a:r>
              <a:rPr lang="en-US" sz="2400" baseline="30000" dirty="0">
                <a:solidFill>
                  <a:srgbClr val="9BBB59">
                    <a:lumMod val="50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9BBB59">
                    <a:lumMod val="50000"/>
                  </a:srgbClr>
                </a:solidFill>
                <a:latin typeface="Arial Narrow" charset="0"/>
              </a:rPr>
              <a:t>C</a:t>
            </a: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1733550" y="3042444"/>
            <a:ext cx="3905251" cy="1160463"/>
            <a:chOff x="1092" y="2160"/>
            <a:chExt cx="2460" cy="731"/>
          </a:xfrm>
        </p:grpSpPr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1092" y="2350"/>
              <a:ext cx="2460" cy="541"/>
              <a:chOff x="680" y="2352"/>
              <a:chExt cx="2460" cy="541"/>
            </a:xfrm>
          </p:grpSpPr>
          <p:sp>
            <p:nvSpPr>
              <p:cNvPr id="15365" name="Rectangle 5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220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prstClr val="black"/>
                    </a:solidFill>
                    <a:latin typeface="Arial Narrow" charset="0"/>
                  </a:rPr>
                  <a:t> </a:t>
                </a:r>
                <a:r>
                  <a:rPr lang="en-US" sz="2400" dirty="0">
                    <a:solidFill>
                      <a:srgbClr val="F79646">
                        <a:lumMod val="75000"/>
                      </a:srgbClr>
                    </a:solidFill>
                    <a:latin typeface="Arial Narrow" charset="0"/>
                  </a:rPr>
                  <a:t>time for nucleus to relax from</a:t>
                </a:r>
              </a:p>
            </p:txBody>
          </p:sp>
          <p:sp>
            <p:nvSpPr>
              <p:cNvPr id="15366" name="Rectangle 6"/>
              <p:cNvSpPr>
                <a:spLocks noChangeArrowheads="1"/>
              </p:cNvSpPr>
              <p:nvPr/>
            </p:nvSpPr>
            <p:spPr bwMode="auto">
              <a:xfrm>
                <a:off x="680" y="2602"/>
                <a:ext cx="246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70C0"/>
                    </a:solidFill>
                    <a:latin typeface="Arial Narrow" charset="0"/>
                  </a:rPr>
                  <a:t>excited spin state to ground state</a:t>
                </a:r>
              </a:p>
            </p:txBody>
          </p:sp>
        </p:grp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>
              <a:off x="1776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>
              <a:off x="2204" y="216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33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F9AB3-D131-4B23-AD2B-01745D9B593B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152400"/>
            <a:ext cx="7772400" cy="762000"/>
          </a:xfrm>
        </p:spPr>
        <p:txBody>
          <a:bodyPr/>
          <a:lstStyle/>
          <a:p>
            <a:r>
              <a:rPr lang="en-US" sz="3400" baseline="30000" dirty="0">
                <a:solidFill>
                  <a:srgbClr val="FF0000"/>
                </a:solidFill>
                <a:latin typeface="Arial Narrow" charset="0"/>
              </a:rPr>
              <a:t>13</a:t>
            </a:r>
            <a:r>
              <a:rPr lang="en-US" sz="3400" u="sng" dirty="0">
                <a:solidFill>
                  <a:srgbClr val="FF0000"/>
                </a:solidFill>
                <a:latin typeface="Arial Narrow" charset="0"/>
              </a:rPr>
              <a:t>C-NMR: Spin-Spin Coupling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50837" y="990600"/>
            <a:ext cx="83872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EEECE1">
                    <a:lumMod val="50000"/>
                  </a:srgbClr>
                </a:solidFill>
                <a:latin typeface="Arial Narrow" charset="0"/>
              </a:rPr>
              <a:t>Spin-spin coupling of nuclei causes splitting of NMR signal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Only nuclei with </a:t>
            </a:r>
            <a:r>
              <a:rPr lang="en-US" sz="2400" i="1" dirty="0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I</a:t>
            </a:r>
            <a:r>
              <a:rPr lang="en-US" sz="2400" dirty="0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 </a:t>
            </a:r>
            <a:r>
              <a:rPr lang="en-US" sz="2400" dirty="0">
                <a:solidFill>
                  <a:srgbClr val="C0504D">
                    <a:lumMod val="75000"/>
                  </a:srgbClr>
                </a:solidFill>
                <a:latin typeface="Arial Narrow" charset="0"/>
                <a:sym typeface="Symbol" pitchFamily="18" charset="2"/>
              </a:rPr>
              <a:t> </a:t>
            </a:r>
            <a:r>
              <a:rPr lang="en-US" sz="2400" dirty="0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0 can couple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Examples: </a:t>
            </a: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H with </a:t>
            </a: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H, </a:t>
            </a: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H with </a:t>
            </a: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C, </a:t>
            </a: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C with </a:t>
            </a:r>
            <a:r>
              <a:rPr lang="en-US" sz="2400" baseline="300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F79646">
                    <a:lumMod val="75000"/>
                  </a:srgbClr>
                </a:solidFill>
                <a:latin typeface="Arial Narrow" charset="0"/>
              </a:rPr>
              <a:t>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aseline="30000" dirty="0">
                <a:solidFill>
                  <a:prstClr val="white">
                    <a:lumMod val="50000"/>
                  </a:prstClr>
                </a:solidFill>
                <a:latin typeface="Arial Narrow" charset="0"/>
              </a:rPr>
              <a:t>1</a:t>
            </a:r>
            <a:r>
              <a:rPr lang="en-US" sz="2400" dirty="0">
                <a:solidFill>
                  <a:prstClr val="white">
                    <a:lumMod val="50000"/>
                  </a:prstClr>
                </a:solidFill>
                <a:latin typeface="Arial Narrow" charset="0"/>
              </a:rPr>
              <a:t>H NMR: splitting reveals number of H neighbors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aseline="30000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13</a:t>
            </a:r>
            <a:r>
              <a:rPr lang="en-US" sz="2400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C-NMR: limited to nuclei separated by just one sigma bond; no pi </a:t>
            </a:r>
            <a:r>
              <a:rPr lang="en-US" sz="2400" dirty="0" smtClean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bond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 </a:t>
            </a:r>
            <a:r>
              <a:rPr lang="en-US" sz="2400" dirty="0">
                <a:solidFill>
                  <a:srgbClr val="F79646">
                    <a:lumMod val="50000"/>
                  </a:srgbClr>
                </a:solidFill>
                <a:latin typeface="Arial Narrow" charset="0"/>
              </a:rPr>
              <a:t>“free spacers”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81000" y="5638800"/>
            <a:ext cx="73019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u="sng" dirty="0">
                <a:solidFill>
                  <a:srgbClr val="C00000"/>
                </a:solidFill>
                <a:latin typeface="Arial Narrow" charset="0"/>
              </a:rPr>
              <a:t>Conclusions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Carbon signal split by attached </a:t>
            </a:r>
            <a:r>
              <a:rPr lang="en-US" sz="2400" dirty="0" err="1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hydrogens</a:t>
            </a:r>
            <a:r>
              <a:rPr lang="en-US" sz="2400" dirty="0">
                <a:solidFill>
                  <a:srgbClr val="C0504D">
                    <a:lumMod val="75000"/>
                  </a:srgbClr>
                </a:solidFill>
                <a:latin typeface="Arial Narrow" charset="0"/>
              </a:rPr>
              <a:t> (one bond coupling)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9BBB59">
                    <a:lumMod val="75000"/>
                  </a:srgbClr>
                </a:solidFill>
                <a:latin typeface="Arial Narrow" charset="0"/>
              </a:rPr>
              <a:t>No other coupling important</a:t>
            </a:r>
          </a:p>
        </p:txBody>
      </p:sp>
      <p:grpSp>
        <p:nvGrpSpPr>
          <p:cNvPr id="16430" name="Group 46"/>
          <p:cNvGrpSpPr>
            <a:grpSpLocks/>
          </p:cNvGrpSpPr>
          <p:nvPr/>
        </p:nvGrpSpPr>
        <p:grpSpPr bwMode="auto">
          <a:xfrm>
            <a:off x="3883025" y="3203575"/>
            <a:ext cx="488950" cy="2600325"/>
            <a:chOff x="2446" y="2018"/>
            <a:chExt cx="308" cy="1638"/>
          </a:xfrm>
        </p:grpSpPr>
        <p:sp>
          <p:nvSpPr>
            <p:cNvPr id="16388" name="Text Box 4"/>
            <p:cNvSpPr txBox="1">
              <a:spLocks noChangeArrowheads="1"/>
            </p:cNvSpPr>
            <p:nvPr/>
          </p:nvSpPr>
          <p:spPr bwMode="auto">
            <a:xfrm>
              <a:off x="2470" y="2018"/>
              <a:ext cx="2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aseline="30000">
                  <a:solidFill>
                    <a:srgbClr val="000000"/>
                  </a:solidFill>
                  <a:latin typeface="Arial Narrow" charset="0"/>
                </a:rPr>
                <a:t>1</a:t>
              </a:r>
              <a:r>
                <a:rPr lang="en-US" sz="2000">
                  <a:solidFill>
                    <a:srgbClr val="000000"/>
                  </a:solidFill>
                  <a:latin typeface="Arial Narrow" charset="0"/>
                </a:rPr>
                <a:t>H</a:t>
              </a:r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2448" y="2486"/>
              <a:ext cx="3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aseline="30000">
                  <a:solidFill>
                    <a:srgbClr val="000000"/>
                  </a:solidFill>
                  <a:latin typeface="Arial Narrow" charset="0"/>
                </a:rPr>
                <a:t>13</a:t>
              </a:r>
              <a:r>
                <a:rPr lang="en-US" sz="2000">
                  <a:solidFill>
                    <a:srgbClr val="000000"/>
                  </a:solidFill>
                  <a:latin typeface="Arial Narrow" charset="0"/>
                </a:rPr>
                <a:t>C</a:t>
              </a: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2446" y="2938"/>
              <a:ext cx="3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aseline="30000">
                  <a:solidFill>
                    <a:srgbClr val="000000"/>
                  </a:solidFill>
                  <a:latin typeface="Arial Narrow" charset="0"/>
                </a:rPr>
                <a:t>13</a:t>
              </a:r>
              <a:r>
                <a:rPr lang="en-US" sz="2000">
                  <a:solidFill>
                    <a:srgbClr val="000000"/>
                  </a:solidFill>
                  <a:latin typeface="Arial Narrow" charset="0"/>
                </a:rPr>
                <a:t>C</a:t>
              </a:r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2448" y="3406"/>
              <a:ext cx="3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aseline="30000">
                  <a:solidFill>
                    <a:srgbClr val="000000"/>
                  </a:solidFill>
                  <a:latin typeface="Arial Narrow" charset="0"/>
                </a:rPr>
                <a:t>12</a:t>
              </a:r>
              <a:r>
                <a:rPr lang="en-US" sz="2000">
                  <a:solidFill>
                    <a:srgbClr val="000000"/>
                  </a:solidFill>
                  <a:latin typeface="Arial Narrow" charset="0"/>
                </a:rPr>
                <a:t>C</a:t>
              </a:r>
            </a:p>
          </p:txBody>
        </p:sp>
        <p:sp>
          <p:nvSpPr>
            <p:cNvPr id="16425" name="Line 41"/>
            <p:cNvSpPr>
              <a:spLocks noChangeShapeType="1"/>
            </p:cNvSpPr>
            <p:nvPr/>
          </p:nvSpPr>
          <p:spPr bwMode="auto">
            <a:xfrm>
              <a:off x="2602" y="225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28" name="Line 44"/>
            <p:cNvSpPr>
              <a:spLocks noChangeShapeType="1"/>
            </p:cNvSpPr>
            <p:nvPr/>
          </p:nvSpPr>
          <p:spPr bwMode="auto">
            <a:xfrm>
              <a:off x="2600" y="271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29" name="Line 45"/>
            <p:cNvSpPr>
              <a:spLocks noChangeShapeType="1"/>
            </p:cNvSpPr>
            <p:nvPr/>
          </p:nvSpPr>
          <p:spPr bwMode="auto">
            <a:xfrm>
              <a:off x="2600" y="317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440" name="Group 56"/>
          <p:cNvGrpSpPr>
            <a:grpSpLocks/>
          </p:cNvGrpSpPr>
          <p:nvPr/>
        </p:nvGrpSpPr>
        <p:grpSpPr bwMode="auto">
          <a:xfrm>
            <a:off x="1905000" y="3384550"/>
            <a:ext cx="2114550" cy="647700"/>
            <a:chOff x="1200" y="2132"/>
            <a:chExt cx="1332" cy="408"/>
          </a:xfrm>
        </p:grpSpPr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1200" y="2160"/>
              <a:ext cx="9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Coupling observed</a:t>
              </a:r>
            </a:p>
          </p:txBody>
        </p:sp>
        <p:sp>
          <p:nvSpPr>
            <p:cNvPr id="16410" name="AutoShape 26"/>
            <p:cNvSpPr>
              <a:spLocks noChangeArrowheads="1"/>
            </p:cNvSpPr>
            <p:nvPr/>
          </p:nvSpPr>
          <p:spPr bwMode="auto">
            <a:xfrm>
              <a:off x="1210" y="2132"/>
              <a:ext cx="960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1" name="Line 47"/>
            <p:cNvSpPr>
              <a:spLocks noChangeShapeType="1"/>
            </p:cNvSpPr>
            <p:nvPr/>
          </p:nvSpPr>
          <p:spPr bwMode="auto">
            <a:xfrm flipV="1">
              <a:off x="2168" y="2150"/>
              <a:ext cx="364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2" name="Line 48"/>
            <p:cNvSpPr>
              <a:spLocks noChangeShapeType="1"/>
            </p:cNvSpPr>
            <p:nvPr/>
          </p:nvSpPr>
          <p:spPr bwMode="auto">
            <a:xfrm>
              <a:off x="2170" y="2280"/>
              <a:ext cx="348" cy="2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439" name="Group 55"/>
          <p:cNvGrpSpPr>
            <a:grpSpLocks/>
          </p:cNvGrpSpPr>
          <p:nvPr/>
        </p:nvGrpSpPr>
        <p:grpSpPr bwMode="auto">
          <a:xfrm>
            <a:off x="403225" y="3984625"/>
            <a:ext cx="3603625" cy="990600"/>
            <a:chOff x="254" y="2510"/>
            <a:chExt cx="2270" cy="624"/>
          </a:xfrm>
        </p:grpSpPr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284" y="2578"/>
              <a:ext cx="187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Coupling occurs but signal very weak: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low probability for two adjacent </a:t>
              </a:r>
              <a:r>
                <a:rPr lang="en-US" sz="1600" baseline="30000">
                  <a:solidFill>
                    <a:srgbClr val="000000"/>
                  </a:solidFill>
                  <a:latin typeface="Arial Narrow" charset="0"/>
                </a:rPr>
                <a:t>13</a:t>
              </a: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C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1.1% x 1.1% = 0.012%</a:t>
              </a:r>
            </a:p>
          </p:txBody>
        </p:sp>
        <p:sp>
          <p:nvSpPr>
            <p:cNvPr id="16413" name="AutoShape 29"/>
            <p:cNvSpPr>
              <a:spLocks noChangeArrowheads="1"/>
            </p:cNvSpPr>
            <p:nvPr/>
          </p:nvSpPr>
          <p:spPr bwMode="auto">
            <a:xfrm>
              <a:off x="254" y="2510"/>
              <a:ext cx="1968" cy="62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3" name="Line 49"/>
            <p:cNvSpPr>
              <a:spLocks noChangeShapeType="1"/>
            </p:cNvSpPr>
            <p:nvPr/>
          </p:nvSpPr>
          <p:spPr bwMode="auto">
            <a:xfrm flipV="1">
              <a:off x="2220" y="2644"/>
              <a:ext cx="304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4" name="Line 50"/>
            <p:cNvSpPr>
              <a:spLocks noChangeShapeType="1"/>
            </p:cNvSpPr>
            <p:nvPr/>
          </p:nvSpPr>
          <p:spPr bwMode="auto">
            <a:xfrm>
              <a:off x="2224" y="2822"/>
              <a:ext cx="286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441" name="Group 57"/>
          <p:cNvGrpSpPr>
            <a:grpSpLocks/>
          </p:cNvGrpSpPr>
          <p:nvPr/>
        </p:nvGrpSpPr>
        <p:grpSpPr bwMode="auto">
          <a:xfrm>
            <a:off x="4244975" y="3911600"/>
            <a:ext cx="2535238" cy="1587500"/>
            <a:chOff x="2674" y="2464"/>
            <a:chExt cx="1597" cy="1000"/>
          </a:xfrm>
        </p:grpSpPr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2976" y="2504"/>
              <a:ext cx="12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No coupling: too far apart</a:t>
              </a:r>
            </a:p>
          </p:txBody>
        </p:sp>
        <p:sp>
          <p:nvSpPr>
            <p:cNvPr id="16411" name="AutoShape 27"/>
            <p:cNvSpPr>
              <a:spLocks noChangeArrowheads="1"/>
            </p:cNvSpPr>
            <p:nvPr/>
          </p:nvSpPr>
          <p:spPr bwMode="auto">
            <a:xfrm>
              <a:off x="2966" y="2464"/>
              <a:ext cx="1294" cy="29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5" name="Line 51"/>
            <p:cNvSpPr>
              <a:spLocks noChangeShapeType="1"/>
            </p:cNvSpPr>
            <p:nvPr/>
          </p:nvSpPr>
          <p:spPr bwMode="auto">
            <a:xfrm flipH="1">
              <a:off x="2688" y="2610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6" name="Line 52"/>
            <p:cNvSpPr>
              <a:spLocks noChangeShapeType="1"/>
            </p:cNvSpPr>
            <p:nvPr/>
          </p:nvSpPr>
          <p:spPr bwMode="auto">
            <a:xfrm flipH="1">
              <a:off x="2674" y="2610"/>
              <a:ext cx="286" cy="8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442" name="Group 58"/>
          <p:cNvGrpSpPr>
            <a:grpSpLocks/>
          </p:cNvGrpSpPr>
          <p:nvPr/>
        </p:nvGrpSpPr>
        <p:grpSpPr bwMode="auto">
          <a:xfrm>
            <a:off x="4283075" y="4870450"/>
            <a:ext cx="2535238" cy="723900"/>
            <a:chOff x="2698" y="3068"/>
            <a:chExt cx="1597" cy="456"/>
          </a:xfrm>
        </p:grpSpPr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2976" y="3168"/>
              <a:ext cx="13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No coupling: </a:t>
              </a:r>
              <a:r>
                <a:rPr lang="en-US" sz="1600" baseline="30000">
                  <a:solidFill>
                    <a:srgbClr val="000000"/>
                  </a:solidFill>
                  <a:latin typeface="Arial Narrow" charset="0"/>
                </a:rPr>
                <a:t>12</a:t>
              </a: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C has </a:t>
              </a:r>
              <a:r>
                <a:rPr lang="en-US" sz="1600" i="1">
                  <a:solidFill>
                    <a:srgbClr val="000000"/>
                  </a:solidFill>
                  <a:latin typeface="Arial Narrow" charset="0"/>
                </a:rPr>
                <a:t>I</a:t>
              </a:r>
              <a:r>
                <a:rPr lang="en-US" sz="1600">
                  <a:solidFill>
                    <a:srgbClr val="000000"/>
                  </a:solidFill>
                  <a:latin typeface="Arial Narrow" charset="0"/>
                </a:rPr>
                <a:t> = 0</a:t>
              </a:r>
            </a:p>
          </p:txBody>
        </p:sp>
        <p:sp>
          <p:nvSpPr>
            <p:cNvPr id="16412" name="AutoShape 28"/>
            <p:cNvSpPr>
              <a:spLocks noChangeArrowheads="1"/>
            </p:cNvSpPr>
            <p:nvPr/>
          </p:nvSpPr>
          <p:spPr bwMode="auto">
            <a:xfrm>
              <a:off x="2976" y="3120"/>
              <a:ext cx="1312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7" name="Line 53"/>
            <p:cNvSpPr>
              <a:spLocks noChangeShapeType="1"/>
            </p:cNvSpPr>
            <p:nvPr/>
          </p:nvSpPr>
          <p:spPr bwMode="auto">
            <a:xfrm flipH="1" flipV="1">
              <a:off x="2704" y="3068"/>
              <a:ext cx="272" cy="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  <p:sp>
          <p:nvSpPr>
            <p:cNvPr id="16438" name="Line 54"/>
            <p:cNvSpPr>
              <a:spLocks noChangeShapeType="1"/>
            </p:cNvSpPr>
            <p:nvPr/>
          </p:nvSpPr>
          <p:spPr bwMode="auto">
            <a:xfrm flipH="1">
              <a:off x="2698" y="3264"/>
              <a:ext cx="278" cy="2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ar-IQ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66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1386</Words>
  <Application>Microsoft Office PowerPoint</Application>
  <PresentationFormat>On-screen Show (4:3)</PresentationFormat>
  <Paragraphs>165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Office Theme</vt:lpstr>
      <vt:lpstr>Document</vt:lpstr>
      <vt:lpstr>CS ChemDraw Drawing</vt:lpstr>
      <vt:lpstr>PowerPoint Presentation</vt:lpstr>
      <vt:lpstr>PowerPoint Presentation</vt:lpstr>
      <vt:lpstr>13C-NMR: Number of Signals</vt:lpstr>
      <vt:lpstr>PowerPoint Presentation</vt:lpstr>
      <vt:lpstr>13C-NMR: Position of Signals</vt:lpstr>
      <vt:lpstr>13C-NMR: Position of Signals</vt:lpstr>
      <vt:lpstr>13C NMR CHEMICAL SHIFT  CORRELATION CHART</vt:lpstr>
      <vt:lpstr>13C-NMR: Integration</vt:lpstr>
      <vt:lpstr>13C-NMR: Spin-Spin Coupling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DEPT 13C NMR Spectroscopy</vt:lpstr>
      <vt:lpstr>PowerPoint Presentation</vt:lpstr>
      <vt:lpstr>PowerPoint Presentation</vt:lpstr>
      <vt:lpstr>   Assigning a Chemical Structure from a 13C NMR  Spectrum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</dc:creator>
  <cp:lastModifiedBy>Dr.Mohammed</cp:lastModifiedBy>
  <cp:revision>28</cp:revision>
  <dcterms:created xsi:type="dcterms:W3CDTF">2006-08-16T00:00:00Z</dcterms:created>
  <dcterms:modified xsi:type="dcterms:W3CDTF">2019-03-13T17:00:43Z</dcterms:modified>
</cp:coreProperties>
</file>