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11"/>
  </p:notesMasterIdLst>
  <p:sldIdLst>
    <p:sldId id="276" r:id="rId3"/>
    <p:sldId id="275" r:id="rId4"/>
    <p:sldId id="257" r:id="rId5"/>
    <p:sldId id="274" r:id="rId6"/>
    <p:sldId id="277" r:id="rId7"/>
    <p:sldId id="278" r:id="rId8"/>
    <p:sldId id="279" r:id="rId9"/>
    <p:sldId id="280" r:id="rId1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5pPr>
    <a:lvl6pPr marL="2286000" algn="r" defTabSz="914400" rtl="1" eaLnBrk="1" latinLnBrk="0" hangingPunct="1">
      <a:defRPr b="1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6pPr>
    <a:lvl7pPr marL="2743200" algn="r" defTabSz="914400" rtl="1" eaLnBrk="1" latinLnBrk="0" hangingPunct="1">
      <a:defRPr b="1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7pPr>
    <a:lvl8pPr marL="3200400" algn="r" defTabSz="914400" rtl="1" eaLnBrk="1" latinLnBrk="0" hangingPunct="1">
      <a:defRPr b="1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8pPr>
    <a:lvl9pPr marL="3657600" algn="r" defTabSz="914400" rtl="1" eaLnBrk="1" latinLnBrk="0" hangingPunct="1">
      <a:defRPr b="1" kern="1200">
        <a:solidFill>
          <a:schemeClr val="tx1"/>
        </a:solidFill>
        <a:latin typeface="Arial" pitchFamily="34" charset="0"/>
        <a:ea typeface="SimSun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721"/>
    <a:srgbClr val="A20000"/>
    <a:srgbClr val="860000"/>
    <a:srgbClr val="B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12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745F3F94-A8EF-4A90-87B9-6443DBF1E5E4}" type="datetimeFigureOut">
              <a:rPr lang="ar-IQ"/>
              <a:pPr>
                <a:defRPr/>
              </a:pPr>
              <a:t>23/03/1440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IQ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IQ" noProof="0" smtClean="0"/>
              <a:t>Click to edit Master text styles</a:t>
            </a:r>
          </a:p>
          <a:p>
            <a:pPr lvl="1"/>
            <a:r>
              <a:rPr lang="en-US" altLang="ar-IQ" noProof="0" smtClean="0"/>
              <a:t>Second level</a:t>
            </a:r>
          </a:p>
          <a:p>
            <a:pPr lvl="2"/>
            <a:r>
              <a:rPr lang="en-US" altLang="ar-IQ" noProof="0" smtClean="0"/>
              <a:t>Third level</a:t>
            </a:r>
          </a:p>
          <a:p>
            <a:pPr lvl="3"/>
            <a:r>
              <a:rPr lang="en-US" altLang="ar-IQ" noProof="0" smtClean="0"/>
              <a:t>Fourth level</a:t>
            </a:r>
          </a:p>
          <a:p>
            <a:pPr lvl="4"/>
            <a:r>
              <a:rPr lang="en-US" altLang="ar-IQ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24CA3139-B36A-416B-AE9B-B8F44EC17CAE}" type="slidenum">
              <a:rPr lang="ar-IQ"/>
              <a:pPr>
                <a:defRPr/>
              </a:pPr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222005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SimSun" pitchFamily="2" charset="-122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10956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77781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7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7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76517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270000"/>
            <a:ext cx="6626225" cy="1082675"/>
          </a:xfrm>
        </p:spPr>
        <p:txBody>
          <a:bodyPr/>
          <a:lstStyle>
            <a:lvl1pPr>
              <a:defRPr>
                <a:ea typeface="Microsoft YaHei" pitchFamily="34" charset="-122"/>
              </a:defRPr>
            </a:lvl1pPr>
          </a:lstStyle>
          <a:p>
            <a:pPr lvl="0"/>
            <a:r>
              <a:rPr lang="zh-CN" altLang="ar-IQ" noProof="0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1338" y="2206625"/>
            <a:ext cx="6624637" cy="790575"/>
          </a:xfr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rgbClr val="3B3721"/>
                </a:solidFill>
                <a:ea typeface="Microsoft YaHei" pitchFamily="34" charset="-122"/>
              </a:defRPr>
            </a:lvl1pPr>
          </a:lstStyle>
          <a:p>
            <a:pPr lvl="0"/>
            <a:r>
              <a:rPr lang="zh-CN" altLang="ar-IQ" noProof="0" smtClean="0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673275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40824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3756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5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5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21510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64328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999256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099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558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609630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6375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45220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7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7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483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920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5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8587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8160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58109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209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5282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353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275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ar-IQ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58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ar-IQ" smtClean="0"/>
              <a:t>单击此处编辑母版文本样式</a:t>
            </a:r>
          </a:p>
          <a:p>
            <a:pPr lvl="1"/>
            <a:r>
              <a:rPr lang="zh-CN" altLang="ar-IQ" smtClean="0"/>
              <a:t>第二级</a:t>
            </a:r>
          </a:p>
          <a:p>
            <a:pPr lvl="2"/>
            <a:r>
              <a:rPr lang="zh-CN" altLang="ar-IQ" smtClean="0"/>
              <a:t>第三级</a:t>
            </a:r>
          </a:p>
          <a:p>
            <a:pPr lvl="3"/>
            <a:r>
              <a:rPr lang="zh-CN" altLang="ar-IQ" smtClean="0"/>
              <a:t>第四级</a:t>
            </a:r>
          </a:p>
          <a:p>
            <a:pPr lvl="4"/>
            <a:r>
              <a:rPr lang="zh-CN" altLang="ar-IQ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Microsoft YaHei" pitchFamily="34" charset="-122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Microsoft YaHei" pitchFamily="34" charset="-122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Microsoft YaHei" pitchFamily="34" charset="-122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Microsoft YaHei" pitchFamily="34" charset="-122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Microsoft YaHei" pitchFamily="34" charset="-122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Microsoft YaHei" pitchFamily="34" charset="-122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Microsoft YaHei" pitchFamily="34" charset="-122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Microsoft YaHei" pitchFamily="34" charset="-122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ar-IQ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58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ar-IQ" smtClean="0"/>
              <a:t>单击此处编辑母版文本样式</a:t>
            </a:r>
          </a:p>
          <a:p>
            <a:pPr lvl="1"/>
            <a:r>
              <a:rPr lang="zh-CN" altLang="ar-IQ" smtClean="0"/>
              <a:t>第二级</a:t>
            </a:r>
          </a:p>
          <a:p>
            <a:pPr lvl="2"/>
            <a:r>
              <a:rPr lang="zh-CN" altLang="ar-IQ" smtClean="0"/>
              <a:t>第三级</a:t>
            </a:r>
          </a:p>
          <a:p>
            <a:pPr lvl="3"/>
            <a:r>
              <a:rPr lang="zh-CN" altLang="ar-IQ" smtClean="0"/>
              <a:t>第四级</a:t>
            </a:r>
          </a:p>
          <a:p>
            <a:pPr lvl="4"/>
            <a:r>
              <a:rPr lang="zh-CN" altLang="ar-IQ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3175" y="6107113"/>
            <a:ext cx="9137650" cy="796925"/>
          </a:xfrm>
          <a:solidFill>
            <a:srgbClr val="FF0000"/>
          </a:solidFill>
        </p:spPr>
        <p:txBody>
          <a:bodyPr/>
          <a:lstStyle/>
          <a:p>
            <a:r>
              <a:rPr lang="en-US" altLang="ar-IQ" sz="7200" b="0" smtClean="0"/>
              <a:t>Muscle Tissue</a:t>
            </a:r>
            <a:endParaRPr lang="ar-IQ" altLang="ar-IQ" sz="7200" smtClean="0"/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4525" y="0"/>
            <a:ext cx="3409950" cy="2581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565400"/>
            <a:ext cx="341947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572135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3175" y="11113"/>
            <a:ext cx="9140825" cy="6846887"/>
          </a:xfrm>
        </p:spPr>
        <p:txBody>
          <a:bodyPr/>
          <a:lstStyle/>
          <a:p>
            <a:pPr algn="l"/>
            <a:r>
              <a:rPr lang="en-US" altLang="ar-IQ" sz="4000" smtClean="0"/>
              <a:t> Muscle cells are structurally and functionally specialized for contraction, which contain two types of special protein filaments called myofilaments; including thin filaments containing actin and thick filaments containing myosin. </a:t>
            </a:r>
            <a:endParaRPr lang="ar-IQ" altLang="ar-IQ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863"/>
            <a:ext cx="9144000" cy="61245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b="0" dirty="0"/>
              <a:t> </a:t>
            </a:r>
            <a:r>
              <a:rPr lang="en-US" sz="2800" dirty="0"/>
              <a:t>There are types of muscles:- </a:t>
            </a:r>
            <a:endParaRPr lang="en-US" sz="2800" b="0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0" dirty="0"/>
              <a:t>Skeletal muscles fibers: is found mainly in association with bones.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0" dirty="0"/>
              <a:t>Cardiac muscles fibers: is found exclusively in the walls of the heart.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800" b="0" dirty="0"/>
              <a:t>Smooth muscle fibers: is found mainly in the walls of hollow organs (</a:t>
            </a:r>
            <a:r>
              <a:rPr lang="en-US" sz="2800" b="0" dirty="0" err="1"/>
              <a:t>eg</a:t>
            </a:r>
            <a:r>
              <a:rPr lang="en-US" sz="2800" b="0" dirty="0"/>
              <a:t>, intestines and blood vessels). </a:t>
            </a:r>
          </a:p>
          <a:p>
            <a:pPr marL="514350" indent="-514350">
              <a:buFont typeface="Arial" panose="020B0604020202020204" pitchFamily="34" charset="0"/>
              <a:buChar char="•"/>
              <a:defRPr/>
            </a:pPr>
            <a:r>
              <a:rPr lang="en-US" sz="2800" b="0" dirty="0"/>
              <a:t>All muscle tissues consist of elongated cells called </a:t>
            </a:r>
            <a:r>
              <a:rPr lang="en-US" sz="2800" dirty="0"/>
              <a:t>fibers. </a:t>
            </a:r>
          </a:p>
          <a:p>
            <a:pPr marL="514350" indent="-514350">
              <a:buFont typeface="Arial" panose="020B0604020202020204" pitchFamily="34" charset="0"/>
              <a:buChar char="•"/>
              <a:defRPr/>
            </a:pPr>
            <a:r>
              <a:rPr lang="en-US" sz="2800" b="0" dirty="0"/>
              <a:t>The cytoplasm of muscle cells is called </a:t>
            </a:r>
            <a:r>
              <a:rPr lang="en-US" sz="2800" dirty="0"/>
              <a:t>sarcoplasm </a:t>
            </a:r>
            <a:r>
              <a:rPr lang="en-US" sz="2800" b="0" dirty="0"/>
              <a:t>and the surrounding cell membrane or plasma lemma is called </a:t>
            </a:r>
            <a:r>
              <a:rPr lang="en-US" sz="2800" dirty="0"/>
              <a:t>sarcolemma. </a:t>
            </a:r>
          </a:p>
          <a:p>
            <a:pPr marL="514350" indent="-514350">
              <a:buFont typeface="Arial" panose="020B0604020202020204" pitchFamily="34" charset="0"/>
              <a:buChar char="•"/>
              <a:defRPr/>
            </a:pPr>
            <a:r>
              <a:rPr lang="en-US" sz="2800" b="0" dirty="0"/>
              <a:t>Each muscle fiber sarcoplasm contains numerous </a:t>
            </a:r>
            <a:r>
              <a:rPr lang="en-US" sz="2800" dirty="0"/>
              <a:t>myofibrils, </a:t>
            </a:r>
            <a:r>
              <a:rPr lang="en-US" sz="2800" b="0" dirty="0"/>
              <a:t>which contain two types of contractile protein filaments, </a:t>
            </a:r>
            <a:r>
              <a:rPr lang="en-US" sz="2800" dirty="0"/>
              <a:t>actin </a:t>
            </a:r>
            <a:r>
              <a:rPr lang="en-US" sz="2800" b="0" dirty="0"/>
              <a:t>and </a:t>
            </a:r>
            <a:r>
              <a:rPr lang="en-US" sz="2800" dirty="0"/>
              <a:t>myosin.</a:t>
            </a:r>
            <a:endParaRPr lang="ar-IQ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altLang="ar-IQ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-88900" y="0"/>
          <a:ext cx="9144000" cy="715177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555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9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81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0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1058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Smooth Muscle</a:t>
                      </a:r>
                      <a:endParaRPr lang="ar-IQ" sz="24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endParaRPr lang="ar-IQ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Cardiac Muscle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Skeletal Muscle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Features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99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ar-IQ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 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Striations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5791"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Short, spindle shaped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Short, branched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Long, cylindrical, unbranched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Fibers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058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Single, central in cell</a:t>
                      </a:r>
                      <a:endParaRPr lang="ar-IQ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Single, central in cell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Multiple, peripheral in cell</a:t>
                      </a:r>
                      <a:endParaRPr lang="ar-IQ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Nuclei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5535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Intercalated disks  </a:t>
                      </a:r>
                      <a:endParaRPr lang="ar-IQ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endParaRPr lang="ar-IQ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Cell junctions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0996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Yes, mitosis</a:t>
                      </a:r>
                      <a:endParaRPr lang="ar-IQ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  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Yes, satellite cells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Regeneration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0996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Involuntary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Involuntary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Voluntary movement  </a:t>
                      </a:r>
                      <a:endParaRPr lang="ar-IQ" sz="20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Main function</a:t>
                      </a:r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01">
                <a:tc>
                  <a:txBody>
                    <a:bodyPr/>
                    <a:lstStyle/>
                    <a:p>
                      <a:pPr algn="ctr" rtl="1"/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IQ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03" marB="4570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6180" name="Straight Connector 5"/>
          <p:cNvCxnSpPr>
            <a:cxnSpLocks noChangeShapeType="1"/>
          </p:cNvCxnSpPr>
          <p:nvPr/>
        </p:nvCxnSpPr>
        <p:spPr bwMode="auto">
          <a:xfrm flipV="1">
            <a:off x="0" y="1052513"/>
            <a:ext cx="9144000" cy="730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81" name="Straight Connector 8"/>
          <p:cNvCxnSpPr>
            <a:cxnSpLocks noChangeShapeType="1"/>
          </p:cNvCxnSpPr>
          <p:nvPr/>
        </p:nvCxnSpPr>
        <p:spPr bwMode="auto">
          <a:xfrm>
            <a:off x="0" y="1989138"/>
            <a:ext cx="91440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82" name="Straight Connector 10"/>
          <p:cNvCxnSpPr>
            <a:cxnSpLocks noChangeShapeType="1"/>
          </p:cNvCxnSpPr>
          <p:nvPr/>
        </p:nvCxnSpPr>
        <p:spPr bwMode="auto">
          <a:xfrm flipV="1">
            <a:off x="0" y="4076700"/>
            <a:ext cx="8891588" cy="730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83" name="Straight Connector 11"/>
          <p:cNvCxnSpPr>
            <a:cxnSpLocks noChangeShapeType="1"/>
          </p:cNvCxnSpPr>
          <p:nvPr/>
        </p:nvCxnSpPr>
        <p:spPr bwMode="auto">
          <a:xfrm flipV="1">
            <a:off x="0" y="2997200"/>
            <a:ext cx="9144000" cy="714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84" name="Straight Connector 12"/>
          <p:cNvCxnSpPr>
            <a:cxnSpLocks noChangeShapeType="1"/>
          </p:cNvCxnSpPr>
          <p:nvPr/>
        </p:nvCxnSpPr>
        <p:spPr bwMode="auto">
          <a:xfrm flipV="1">
            <a:off x="-100013" y="6092825"/>
            <a:ext cx="9144001" cy="714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85" name="Straight Connector 13"/>
          <p:cNvCxnSpPr>
            <a:cxnSpLocks noChangeShapeType="1"/>
          </p:cNvCxnSpPr>
          <p:nvPr/>
        </p:nvCxnSpPr>
        <p:spPr bwMode="auto">
          <a:xfrm flipV="1">
            <a:off x="-223838" y="5373688"/>
            <a:ext cx="9144001" cy="714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86" name="Straight Connector 15"/>
          <p:cNvCxnSpPr>
            <a:cxnSpLocks noChangeShapeType="1"/>
          </p:cNvCxnSpPr>
          <p:nvPr/>
        </p:nvCxnSpPr>
        <p:spPr bwMode="auto">
          <a:xfrm>
            <a:off x="1908175" y="0"/>
            <a:ext cx="0" cy="73167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87" name="Straight Connector 17"/>
          <p:cNvCxnSpPr>
            <a:cxnSpLocks noChangeShapeType="1"/>
          </p:cNvCxnSpPr>
          <p:nvPr/>
        </p:nvCxnSpPr>
        <p:spPr bwMode="auto">
          <a:xfrm>
            <a:off x="7524750" y="0"/>
            <a:ext cx="0" cy="73167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88" name="Straight Connector 18"/>
          <p:cNvCxnSpPr>
            <a:cxnSpLocks noChangeShapeType="1"/>
          </p:cNvCxnSpPr>
          <p:nvPr/>
        </p:nvCxnSpPr>
        <p:spPr bwMode="auto">
          <a:xfrm>
            <a:off x="5219700" y="0"/>
            <a:ext cx="0" cy="73167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altLang="ar-IQ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0" y="6021388"/>
            <a:ext cx="1692275" cy="836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IQ" altLang="ar-IQ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altLang="ar-IQ" smtClean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323850" y="6107113"/>
            <a:ext cx="1584325" cy="4175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IQ" altLang="ar-IQ" sz="1800"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altLang="ar-IQ" smtClean="0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1258888" y="5876925"/>
            <a:ext cx="1296987" cy="4508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IQ" altLang="ar-IQ" sz="1800"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altLang="ar-IQ" smtClean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2"/>
          <p:cNvSpPr>
            <a:spLocks noChangeArrowheads="1"/>
          </p:cNvSpPr>
          <p:nvPr/>
        </p:nvSpPr>
        <p:spPr bwMode="auto">
          <a:xfrm>
            <a:off x="111125" y="6157913"/>
            <a:ext cx="1655763" cy="503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Calibri" pitchFamily="34" charset="0"/>
                <a:ea typeface="SimSun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ar-IQ" altLang="ar-IQ" sz="180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ucation01 (4)">
  <a:themeElements>
    <a:clrScheme name="education01 (4) 2">
      <a:dk1>
        <a:srgbClr val="000000"/>
      </a:dk1>
      <a:lt1>
        <a:srgbClr val="FFFFFF"/>
      </a:lt1>
      <a:dk2>
        <a:srgbClr val="050B13"/>
      </a:dk2>
      <a:lt2>
        <a:srgbClr val="EEECE1"/>
      </a:lt2>
      <a:accent1>
        <a:srgbClr val="E9E0BE"/>
      </a:accent1>
      <a:accent2>
        <a:srgbClr val="D1D467"/>
      </a:accent2>
      <a:accent3>
        <a:srgbClr val="FFFFFF"/>
      </a:accent3>
      <a:accent4>
        <a:srgbClr val="000000"/>
      </a:accent4>
      <a:accent5>
        <a:srgbClr val="F2EDDB"/>
      </a:accent5>
      <a:accent6>
        <a:srgbClr val="BDC05D"/>
      </a:accent6>
      <a:hlink>
        <a:srgbClr val="3A3B11"/>
      </a:hlink>
      <a:folHlink>
        <a:srgbClr val="DDDF91"/>
      </a:folHlink>
    </a:clrScheme>
    <a:fontScheme name="education01 (4)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ar-IQ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ar-IQ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education01 (4)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cation01 (4) 2">
        <a:dk1>
          <a:srgbClr val="000000"/>
        </a:dk1>
        <a:lt1>
          <a:srgbClr val="FFFFFF"/>
        </a:lt1>
        <a:dk2>
          <a:srgbClr val="050B13"/>
        </a:dk2>
        <a:lt2>
          <a:srgbClr val="EEECE1"/>
        </a:lt2>
        <a:accent1>
          <a:srgbClr val="E9E0BE"/>
        </a:accent1>
        <a:accent2>
          <a:srgbClr val="D1D467"/>
        </a:accent2>
        <a:accent3>
          <a:srgbClr val="FFFFFF"/>
        </a:accent3>
        <a:accent4>
          <a:srgbClr val="000000"/>
        </a:accent4>
        <a:accent5>
          <a:srgbClr val="F2EDDB"/>
        </a:accent5>
        <a:accent6>
          <a:srgbClr val="BDC05D"/>
        </a:accent6>
        <a:hlink>
          <a:srgbClr val="3A3B11"/>
        </a:hlink>
        <a:folHlink>
          <a:srgbClr val="DDDF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education01 (4)">
  <a:themeElements>
    <a:clrScheme name="1_education01 (4)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education01 (4)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ar-IQ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ar-IQ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SimSun" pitchFamily="2" charset="-122"/>
          </a:defRPr>
        </a:defPPr>
      </a:lstStyle>
    </a:lnDef>
  </a:objectDefaults>
  <a:extraClrSchemeLst>
    <a:extraClrScheme>
      <a:clrScheme name="1_education01 (4)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5))))))lab .muscle  tissus</Template>
  <TotalTime>0</TotalTime>
  <Pages>0</Pages>
  <Words>202</Words>
  <Characters>0</Characters>
  <Application>Microsoft Office PowerPoint</Application>
  <DocSecurity>0</DocSecurity>
  <PresentationFormat>On-screen Show (4:3)</PresentationFormat>
  <Lines>0</Lines>
  <Paragraphs>38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Microsoft YaHei</vt:lpstr>
      <vt:lpstr>SimSun</vt:lpstr>
      <vt:lpstr>Arial</vt:lpstr>
      <vt:lpstr>Calibri</vt:lpstr>
      <vt:lpstr>education01 (4)</vt:lpstr>
      <vt:lpstr>1_education01 (4)</vt:lpstr>
      <vt:lpstr>Muscle Tissue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 Tissue</dc:title>
  <dc:creator>Lord</dc:creator>
  <cp:lastModifiedBy>Lord</cp:lastModifiedBy>
  <cp:revision>1</cp:revision>
  <cp:lastPrinted>1899-12-30T00:00:00Z</cp:lastPrinted>
  <dcterms:created xsi:type="dcterms:W3CDTF">2018-12-01T14:39:13Z</dcterms:created>
  <dcterms:modified xsi:type="dcterms:W3CDTF">2018-12-01T14:39:43Z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1033-8.1.0.3018</vt:lpwstr>
  </property>
</Properties>
</file>