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67" r:id="rId2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03/08/1440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03/08/1440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biologydictionary.net/organism/" TargetMode="External"/><Relationship Id="rId2" Type="http://schemas.openxmlformats.org/officeDocument/2006/relationships/hyperlink" Target="https://biologydictionary.net/tissue/" TargetMode="External"/><Relationship Id="rId1" Type="http://schemas.openxmlformats.org/officeDocument/2006/relationships/slideLayout" Target="../slideLayouts/slideLayout6.xml"/><Relationship Id="rId4" Type="http://schemas.openxmlformats.org/officeDocument/2006/relationships/hyperlink" Target="https://biologydictionary.net/skeleto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40444"/>
          </a:xfrm>
        </p:spPr>
        <p:txBody>
          <a:bodyPr/>
          <a:lstStyle/>
          <a:p>
            <a:pPr algn="l"/>
            <a:r>
              <a:rPr lang="en-US" b="1" dirty="0" smtClean="0"/>
              <a:t>                       </a:t>
            </a:r>
            <a:r>
              <a:rPr lang="en-US" b="1" dirty="0" smtClean="0"/>
              <a:t>The Bones</a:t>
            </a:r>
            <a:r>
              <a:rPr lang="en-US" dirty="0" smtClean="0"/>
              <a:t/>
            </a:r>
            <a:br>
              <a:rPr lang="en-US" dirty="0" smtClean="0"/>
            </a:b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rmAutofit/>
          </a:bodyPr>
          <a:lstStyle/>
          <a:p>
            <a:pPr lvl="0" algn="l"/>
            <a:r>
              <a:rPr lang="en-US" sz="2400" b="1" dirty="0" smtClean="0"/>
              <a:t>Hematopoietic Tissue </a:t>
            </a:r>
            <a:r>
              <a:rPr lang="en-US" sz="2400" dirty="0" smtClean="0"/>
              <a:t/>
            </a:r>
            <a:br>
              <a:rPr lang="en-US" sz="2400" dirty="0" smtClean="0"/>
            </a:br>
            <a:r>
              <a:rPr lang="en-US" sz="2400" dirty="0" smtClean="0"/>
              <a:t>The hematopoietic tissue, red marrow, is typically found within the cavities of spongy bone of long bones and in the </a:t>
            </a:r>
            <a:r>
              <a:rPr lang="en-US" sz="2400" dirty="0" err="1" smtClean="0"/>
              <a:t>diploe</a:t>
            </a:r>
            <a:r>
              <a:rPr lang="en-US" sz="2400" dirty="0" smtClean="0"/>
              <a:t> of flat bones</a:t>
            </a:r>
            <a:br>
              <a:rPr lang="en-US" sz="2400" dirty="0" smtClean="0"/>
            </a:br>
            <a:r>
              <a:rPr lang="en-US" sz="2400" dirty="0" smtClean="0"/>
              <a:t>these cavities are referred to as red marrow cavities.</a:t>
            </a:r>
            <a:br>
              <a:rPr lang="en-US" sz="2400" dirty="0" smtClean="0"/>
            </a:br>
            <a:r>
              <a:rPr lang="en-US" sz="2400" dirty="0" smtClean="0"/>
              <a:t>in infants the medullary cavity and all areas of spongy bone contain red bone marrow</a:t>
            </a:r>
            <a:br>
              <a:rPr lang="en-US" sz="2400" dirty="0" smtClean="0"/>
            </a:br>
            <a:r>
              <a:rPr lang="en-US" sz="2400" dirty="0" smtClean="0"/>
              <a:t> In the adult the medullary cavity contains fat that extends into the epiphysis and there is little red marrow present in spongy bone cavities</a:t>
            </a:r>
            <a:br>
              <a:rPr lang="en-US" sz="2400" dirty="0" smtClean="0"/>
            </a:br>
            <a:r>
              <a:rPr lang="en-US" sz="2400" dirty="0" smtClean="0"/>
              <a:t>blood cell production occurs only in the head of the femur and </a:t>
            </a:r>
            <a:r>
              <a:rPr lang="en-US" sz="2400" dirty="0" err="1" smtClean="0"/>
              <a:t>humerous</a:t>
            </a:r>
            <a:r>
              <a:rPr lang="en-US" sz="2400" b="1" dirty="0" smtClean="0"/>
              <a:t/>
            </a:r>
            <a:br>
              <a:rPr lang="en-US" sz="2400" b="1" dirty="0" smtClean="0"/>
            </a:br>
            <a:r>
              <a:rPr lang="en-US" sz="2400" dirty="0" smtClean="0"/>
              <a:t>most blood cell production occurs in the </a:t>
            </a:r>
            <a:r>
              <a:rPr lang="en-US" sz="2400" dirty="0" err="1" smtClean="0"/>
              <a:t>diploe</a:t>
            </a:r>
            <a:r>
              <a:rPr lang="en-US" sz="2400" dirty="0" smtClean="0"/>
              <a:t> areas of the sternum and hip</a:t>
            </a:r>
            <a:r>
              <a:rPr lang="en-US" sz="2400" b="1" dirty="0" smtClean="0"/>
              <a:t> </a:t>
            </a:r>
            <a:r>
              <a:rPr lang="en-US" sz="2400" dirty="0" smtClean="0"/>
              <a:t>yellow marrow can revert to red marrow if the person becomes very anemic </a:t>
            </a:r>
            <a:br>
              <a:rPr lang="en-US" sz="2400" dirty="0" smtClean="0"/>
            </a:br>
            <a:endParaRPr lang="ar-IQ"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noAutofit/>
          </a:bodyPr>
          <a:lstStyle/>
          <a:p>
            <a:pPr algn="l"/>
            <a:r>
              <a:rPr lang="ar-IQ" sz="2400" dirty="0" smtClean="0"/>
              <a:t> </a:t>
            </a:r>
            <a:r>
              <a:rPr lang="en-US" sz="2400" dirty="0" smtClean="0"/>
              <a:t/>
            </a:r>
            <a:br>
              <a:rPr lang="en-US" sz="2400" dirty="0" smtClean="0"/>
            </a:br>
            <a:r>
              <a:rPr lang="en-US" sz="2400" b="1" dirty="0" smtClean="0"/>
              <a:t>There are two types of mature bone:</a:t>
            </a:r>
            <a:r>
              <a:rPr lang="en-US" sz="2400" dirty="0" smtClean="0"/>
              <a:t/>
            </a:r>
            <a:br>
              <a:rPr lang="en-US" sz="2400" dirty="0" smtClean="0"/>
            </a:br>
            <a:r>
              <a:rPr lang="en-US" sz="2400" b="1" dirty="0" smtClean="0"/>
              <a:t>1. Compact</a:t>
            </a:r>
            <a:r>
              <a:rPr lang="en-US" sz="2400" dirty="0" smtClean="0"/>
              <a:t> - which is found in the shafts of long bones (</a:t>
            </a:r>
            <a:r>
              <a:rPr lang="en-US" sz="2400" dirty="0" err="1" smtClean="0"/>
              <a:t>diaphyses</a:t>
            </a:r>
            <a:r>
              <a:rPr lang="en-US" sz="2400" dirty="0" smtClean="0"/>
              <a:t>). This makes up 80% of all bone, also called cortical bone, is the hard, stiff, smooth, thin, white bone </a:t>
            </a:r>
            <a:r>
              <a:rPr lang="en-US" sz="2400" u="sng" dirty="0" smtClean="0">
                <a:hlinkClick r:id="rId2" tooltip="tissue"/>
              </a:rPr>
              <a:t>tissue</a:t>
            </a:r>
            <a:r>
              <a:rPr lang="en-US" sz="2400" dirty="0" smtClean="0"/>
              <a:t> that surrounds all bones in the human body. It is also called osseous tissue or cortical bone and it provides structure and support for an </a:t>
            </a:r>
            <a:r>
              <a:rPr lang="en-US" sz="2400" u="sng" dirty="0" smtClean="0">
                <a:hlinkClick r:id="rId3" tooltip="organism"/>
              </a:rPr>
              <a:t>organism</a:t>
            </a:r>
            <a:r>
              <a:rPr lang="en-US" sz="2400" dirty="0" smtClean="0"/>
              <a:t> as part of its </a:t>
            </a:r>
            <a:r>
              <a:rPr lang="en-US" sz="2400" u="sng" dirty="0" smtClean="0">
                <a:hlinkClick r:id="rId4" tooltip="skeleton"/>
              </a:rPr>
              <a:t>skeleton</a:t>
            </a:r>
            <a:r>
              <a:rPr lang="en-US" sz="2400" dirty="0" smtClean="0"/>
              <a:t>, in addition to being a location for the storage of minerals like calcium. About 80% of the weight of the human skeleton comes from compact bone.</a:t>
            </a:r>
            <a:br>
              <a:rPr lang="en-US" sz="2400" dirty="0" smtClean="0"/>
            </a:br>
            <a:r>
              <a:rPr lang="en-US" sz="2400" dirty="0" smtClean="0"/>
              <a:t/>
            </a:r>
            <a:br>
              <a:rPr lang="en-US" sz="2400" dirty="0" smtClean="0"/>
            </a:br>
            <a:endParaRPr lang="ar-IQ"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654692"/>
          </a:xfrm>
        </p:spPr>
        <p:txBody>
          <a:bodyPr/>
          <a:lstStyle/>
          <a:p>
            <a:endParaRPr lang="ar-IQ" dirty="0"/>
          </a:p>
        </p:txBody>
      </p:sp>
      <p:pic>
        <p:nvPicPr>
          <p:cNvPr id="3" name="Picture 4" descr="Fig 6_3b"/>
          <p:cNvPicPr/>
          <p:nvPr/>
        </p:nvPicPr>
        <p:blipFill>
          <a:blip r:embed="rId2"/>
          <a:srcRect/>
          <a:stretch>
            <a:fillRect/>
          </a:stretch>
        </p:blipFill>
        <p:spPr bwMode="auto">
          <a:xfrm>
            <a:off x="785786" y="500042"/>
            <a:ext cx="7500989" cy="5286411"/>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40444"/>
          </a:xfrm>
        </p:spPr>
        <p:txBody>
          <a:bodyPr>
            <a:noAutofit/>
          </a:bodyPr>
          <a:lstStyle/>
          <a:p>
            <a:pPr algn="l"/>
            <a:r>
              <a:rPr lang="en-US" sz="2800" b="1" dirty="0" smtClean="0"/>
              <a:t>2. Spongy (</a:t>
            </a:r>
            <a:r>
              <a:rPr lang="en-US" sz="2800" b="1" dirty="0" err="1" smtClean="0"/>
              <a:t>cancellous</a:t>
            </a:r>
            <a:r>
              <a:rPr lang="en-US" sz="2800" b="1" dirty="0" smtClean="0"/>
              <a:t>) bone</a:t>
            </a:r>
            <a:r>
              <a:rPr lang="en-US" sz="2800" dirty="0" smtClean="0"/>
              <a:t> - which is found at the ends of long bones (in the epiphysis). This makes up 20% of all bone. This type of bone contains red bone marrow and a network of bony </a:t>
            </a:r>
            <a:r>
              <a:rPr lang="en-US" sz="2800" dirty="0" err="1" smtClean="0"/>
              <a:t>trabeculae</a:t>
            </a:r>
            <a:r>
              <a:rPr lang="en-US" sz="2800" dirty="0" smtClean="0"/>
              <a:t>.</a:t>
            </a:r>
            <a:br>
              <a:rPr lang="en-US" sz="2800" dirty="0" smtClean="0"/>
            </a:br>
            <a:r>
              <a:rPr lang="en-US" sz="2800" dirty="0" smtClean="0"/>
              <a:t>Spongy bone is the tissue that makes up the interior of bones; compact bone is the tissue that forms the surface of bones. In long bones, spongy bone forms the interior of the epiphyses; the </a:t>
            </a:r>
            <a:r>
              <a:rPr lang="en-US" sz="2800" dirty="0" err="1" smtClean="0"/>
              <a:t>diaphysis</a:t>
            </a:r>
            <a:r>
              <a:rPr lang="en-US" sz="2800" dirty="0" smtClean="0"/>
              <a:t> (shaft) consists of compact bone surrounding the central marrow cavity.</a:t>
            </a:r>
            <a:br>
              <a:rPr lang="en-US" sz="2800" dirty="0" smtClean="0"/>
            </a:br>
            <a:r>
              <a:rPr lang="en-US" sz="2800" dirty="0" smtClean="0"/>
              <a:t/>
            </a:r>
            <a:br>
              <a:rPr lang="en-US" sz="2800" dirty="0" smtClean="0"/>
            </a:br>
            <a:endParaRPr lang="ar-IQ"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lstStyle/>
          <a:p>
            <a:endParaRPr lang="ar-IQ" dirty="0"/>
          </a:p>
        </p:txBody>
      </p:sp>
      <p:pic>
        <p:nvPicPr>
          <p:cNvPr id="3" name="صورة 2" descr="C:\Users\Lord\Desktop\download (1).jpg"/>
          <p:cNvPicPr/>
          <p:nvPr/>
        </p:nvPicPr>
        <p:blipFill>
          <a:blip r:embed="rId2"/>
          <a:srcRect/>
          <a:stretch>
            <a:fillRect/>
          </a:stretch>
        </p:blipFill>
        <p:spPr bwMode="auto">
          <a:xfrm>
            <a:off x="714348" y="571480"/>
            <a:ext cx="7715303" cy="578647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11882"/>
          </a:xfrm>
        </p:spPr>
        <p:txBody>
          <a:bodyPr>
            <a:normAutofit fontScale="90000"/>
          </a:bodyPr>
          <a:lstStyle/>
          <a:p>
            <a:pPr algn="l"/>
            <a:r>
              <a:rPr lang="en-US" sz="2400" b="1" dirty="0" smtClean="0"/>
              <a:t>Four cell types make up osseous tissue</a:t>
            </a:r>
            <a:r>
              <a:rPr lang="en-US" sz="2400" dirty="0" smtClean="0"/>
              <a:t/>
            </a:r>
            <a:br>
              <a:rPr lang="en-US" sz="2400" dirty="0" smtClean="0"/>
            </a:br>
            <a:r>
              <a:rPr lang="en-US" sz="2400" dirty="0" err="1" smtClean="0"/>
              <a:t>Osteoprogenitor</a:t>
            </a:r>
            <a:r>
              <a:rPr lang="en-US" sz="2400" dirty="0" smtClean="0"/>
              <a:t> </a:t>
            </a:r>
            <a:r>
              <a:rPr lang="en-US" sz="2400" dirty="0" err="1" smtClean="0"/>
              <a:t>cells,Osteoblasts,Osteocytes,Osteoclasts</a:t>
            </a:r>
            <a:r>
              <a:rPr lang="en-US" sz="2400" dirty="0" smtClean="0"/>
              <a:t>.</a:t>
            </a:r>
            <a:br>
              <a:rPr lang="en-US" sz="2400" dirty="0" smtClean="0"/>
            </a:br>
            <a:r>
              <a:rPr lang="en-US" sz="2400" b="1" dirty="0" err="1" smtClean="0"/>
              <a:t>Osteoprogenitor</a:t>
            </a:r>
            <a:r>
              <a:rPr lang="en-US" sz="2400" b="1" dirty="0" smtClean="0"/>
              <a:t> cells</a:t>
            </a:r>
            <a:r>
              <a:rPr lang="en-US" sz="2400" dirty="0" smtClean="0"/>
              <a:t>:</a:t>
            </a:r>
            <a:br>
              <a:rPr lang="en-US" sz="2400" dirty="0" smtClean="0"/>
            </a:br>
            <a:r>
              <a:rPr lang="en-US" sz="2400" dirty="0" smtClean="0"/>
              <a:t>		- derived from </a:t>
            </a:r>
            <a:r>
              <a:rPr lang="en-US" sz="2400" dirty="0" err="1" smtClean="0"/>
              <a:t>mesenchyme</a:t>
            </a:r>
            <a:r>
              <a:rPr lang="en-US" sz="2400" dirty="0" smtClean="0"/>
              <a:t>, all connective tissue is derived</a:t>
            </a:r>
            <a:br>
              <a:rPr lang="en-US" sz="2400" dirty="0" smtClean="0"/>
            </a:br>
            <a:r>
              <a:rPr lang="en-US" sz="2400" dirty="0" smtClean="0"/>
              <a:t>		- unspecialized stem cells, undergo mitosis and develop  into </a:t>
            </a:r>
            <a:r>
              <a:rPr lang="en-US" sz="2400" dirty="0" err="1" smtClean="0"/>
              <a:t>osteoblasts</a:t>
            </a:r>
            <a:r>
              <a:rPr lang="en-US" sz="2400" dirty="0" smtClean="0"/>
              <a:t>, found on inner surface of   </a:t>
            </a:r>
            <a:r>
              <a:rPr lang="en-US" sz="2400" dirty="0" err="1" smtClean="0"/>
              <a:t>periosteum</a:t>
            </a:r>
            <a:r>
              <a:rPr lang="en-US" sz="2400" dirty="0" smtClean="0"/>
              <a:t> and </a:t>
            </a:r>
            <a:r>
              <a:rPr lang="en-US" sz="2400" dirty="0" err="1" smtClean="0"/>
              <a:t>endosteum</a:t>
            </a:r>
            <a:r>
              <a:rPr lang="en-US" sz="2400" dirty="0" smtClean="0"/>
              <a:t>.</a:t>
            </a:r>
            <a:br>
              <a:rPr lang="en-US" sz="2400" dirty="0" smtClean="0"/>
            </a:br>
            <a:r>
              <a:rPr lang="en-US" sz="2400" b="1" dirty="0" err="1" smtClean="0"/>
              <a:t>Osteoblasts</a:t>
            </a:r>
            <a:r>
              <a:rPr lang="en-US" sz="2400" b="1" dirty="0" smtClean="0"/>
              <a:t>:</a:t>
            </a:r>
            <a:br>
              <a:rPr lang="en-US" sz="2400" b="1" dirty="0" smtClean="0"/>
            </a:br>
            <a:r>
              <a:rPr lang="en-US" sz="2400" dirty="0" smtClean="0"/>
              <a:t>- bone forming cells, found on surface of bone (arrow), no ability to </a:t>
            </a:r>
            <a:r>
              <a:rPr lang="en-US" sz="2400" dirty="0" err="1" smtClean="0"/>
              <a:t>mitotically</a:t>
            </a:r>
            <a:r>
              <a:rPr lang="en-US" sz="2400" dirty="0" smtClean="0"/>
              <a:t> divide, collagen secretors</a:t>
            </a:r>
            <a:br>
              <a:rPr lang="en-US" sz="2400" dirty="0" smtClean="0"/>
            </a:br>
            <a:r>
              <a:rPr lang="en-US" sz="2400" b="1" dirty="0" err="1" smtClean="0"/>
              <a:t>Osteocytes</a:t>
            </a:r>
            <a:r>
              <a:rPr lang="en-US" sz="2400" b="1" dirty="0" smtClean="0"/>
              <a:t>: </a:t>
            </a:r>
            <a:r>
              <a:rPr lang="en-US" sz="2400" dirty="0" smtClean="0"/>
              <a:t/>
            </a:r>
            <a:br>
              <a:rPr lang="en-US" sz="2400" dirty="0" smtClean="0"/>
            </a:br>
            <a:r>
              <a:rPr lang="en-US" sz="2400" dirty="0" smtClean="0"/>
              <a:t> mature bone cells. derived form </a:t>
            </a:r>
            <a:r>
              <a:rPr lang="en-US" sz="2400" dirty="0" err="1" smtClean="0"/>
              <a:t>osteoblasts</a:t>
            </a:r>
            <a:r>
              <a:rPr lang="en-US" sz="2400" dirty="0" smtClean="0"/>
              <a:t> , do not secrete matrix material, cellular duties include exchange of  nutrients </a:t>
            </a:r>
            <a:r>
              <a:rPr lang="ar-IQ" sz="2400" dirty="0" smtClean="0"/>
              <a:t/>
            </a:r>
            <a:br>
              <a:rPr lang="ar-IQ" sz="2400" dirty="0" smtClean="0"/>
            </a:br>
            <a:r>
              <a:rPr lang="en-US" sz="2400" dirty="0" smtClean="0"/>
              <a:t>and </a:t>
            </a:r>
            <a:r>
              <a:rPr lang="en-US" sz="2400" dirty="0" smtClean="0"/>
              <a:t>waste with blood.</a:t>
            </a:r>
            <a:br>
              <a:rPr lang="en-US" sz="2400" dirty="0" smtClean="0"/>
            </a:br>
            <a:r>
              <a:rPr lang="en-US" sz="2400" b="1" dirty="0" err="1" smtClean="0"/>
              <a:t>Osteoclasts</a:t>
            </a:r>
            <a:r>
              <a:rPr lang="en-US" sz="2400" b="1" dirty="0" smtClean="0"/>
              <a:t> </a:t>
            </a:r>
            <a:r>
              <a:rPr lang="en-US" sz="2400" dirty="0" smtClean="0"/>
              <a:t/>
            </a:r>
            <a:br>
              <a:rPr lang="en-US" sz="2400" dirty="0" smtClean="0"/>
            </a:br>
            <a:r>
              <a:rPr lang="en-US" sz="2400" dirty="0" smtClean="0"/>
              <a:t>- bone </a:t>
            </a:r>
            <a:r>
              <a:rPr lang="en-US" sz="2400" dirty="0" err="1" smtClean="0"/>
              <a:t>resorbing</a:t>
            </a:r>
            <a:r>
              <a:rPr lang="en-US" sz="2400" dirty="0" smtClean="0"/>
              <a:t> cells, bone surface, growth, maintenance and bone repair</a:t>
            </a:r>
            <a:br>
              <a:rPr lang="en-US" sz="2400" dirty="0" smtClean="0"/>
            </a:br>
            <a:endParaRPr lang="ar-IQ"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69072"/>
          </a:xfrm>
        </p:spPr>
        <p:txBody>
          <a:bodyPr>
            <a:normAutofit fontScale="90000"/>
          </a:bodyPr>
          <a:lstStyle/>
          <a:p>
            <a:pPr lvl="0"/>
            <a:r>
              <a:rPr lang="en-US" b="1" dirty="0" smtClean="0"/>
              <a:t>Bone formation</a:t>
            </a:r>
            <a:br>
              <a:rPr lang="en-US" b="1" dirty="0" smtClean="0"/>
            </a:br>
            <a:r>
              <a:rPr lang="en-US" dirty="0" smtClean="0"/>
              <a:t> The process of bone formation is called </a:t>
            </a:r>
            <a:r>
              <a:rPr lang="en-US" b="1" dirty="0" smtClean="0"/>
              <a:t>ossification</a:t>
            </a:r>
            <a:br>
              <a:rPr lang="en-US" b="1" dirty="0" smtClean="0"/>
            </a:br>
            <a:r>
              <a:rPr lang="en-US" dirty="0" smtClean="0"/>
              <a:t>Bone formation occurs in four situations:</a:t>
            </a:r>
            <a:br>
              <a:rPr lang="en-US" dirty="0" smtClean="0"/>
            </a:br>
            <a:r>
              <a:rPr lang="en-US" dirty="0" smtClean="0"/>
              <a:t>1) Formation of bone in an embryo</a:t>
            </a:r>
            <a:br>
              <a:rPr lang="en-US" dirty="0" smtClean="0"/>
            </a:br>
            <a:r>
              <a:rPr lang="en-US" dirty="0" smtClean="0"/>
              <a:t>2) Growth of bones until adulthood</a:t>
            </a:r>
            <a:br>
              <a:rPr lang="en-US" dirty="0" smtClean="0"/>
            </a:br>
            <a:r>
              <a:rPr lang="en-US" dirty="0" smtClean="0"/>
              <a:t>3) Remodeling of bone</a:t>
            </a:r>
            <a:br>
              <a:rPr lang="en-US" dirty="0" smtClean="0"/>
            </a:br>
            <a:r>
              <a:rPr lang="en-US" dirty="0" smtClean="0"/>
              <a:t>4) Repair of fractures</a:t>
            </a:r>
            <a:br>
              <a:rPr lang="en-US" dirty="0" smtClean="0"/>
            </a:br>
            <a:endParaRPr lang="ar-IQ"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583254"/>
          </a:xfrm>
        </p:spPr>
        <p:txBody>
          <a:bodyPr/>
          <a:lstStyle/>
          <a:p>
            <a:pPr lvl="0"/>
            <a:r>
              <a:rPr lang="en-US" b="1" dirty="0" smtClean="0"/>
              <a:t>Formation of Bone in an Embryo</a:t>
            </a:r>
            <a:r>
              <a:rPr lang="en-US" dirty="0" smtClean="0"/>
              <a:t/>
            </a:r>
            <a:br>
              <a:rPr lang="en-US" dirty="0" smtClean="0"/>
            </a:br>
            <a:r>
              <a:rPr lang="en-US" dirty="0" smtClean="0"/>
              <a:t>Cartilage formation and ossification occurs during the sixth  week of    embryonic development</a:t>
            </a:r>
            <a:r>
              <a:rPr lang="en-US" b="1" dirty="0" smtClean="0"/>
              <a:t>   </a:t>
            </a:r>
            <a:r>
              <a:rPr lang="en-US" dirty="0" smtClean="0"/>
              <a:t>with two pattern</a:t>
            </a:r>
            <a:r>
              <a:rPr lang="en-US" b="1" dirty="0" smtClean="0"/>
              <a:t> </a:t>
            </a:r>
            <a:r>
              <a:rPr lang="en-US" dirty="0" smtClean="0"/>
              <a:t>           </a:t>
            </a:r>
            <a:br>
              <a:rPr lang="en-US" dirty="0" smtClean="0"/>
            </a:br>
            <a:endParaRPr lang="ar-IQ"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rmAutofit fontScale="90000"/>
          </a:bodyPr>
          <a:lstStyle/>
          <a:p>
            <a:r>
              <a:rPr lang="en-US" b="1" dirty="0" err="1" smtClean="0"/>
              <a:t>Intramembranous</a:t>
            </a:r>
            <a:r>
              <a:rPr lang="en-US" b="1" dirty="0" smtClean="0"/>
              <a:t> Ossification</a:t>
            </a:r>
            <a:r>
              <a:rPr lang="en-US" dirty="0" smtClean="0"/>
              <a:t/>
            </a:r>
            <a:br>
              <a:rPr lang="en-US" dirty="0" smtClean="0"/>
            </a:br>
            <a:r>
              <a:rPr lang="en-US" dirty="0" smtClean="0"/>
              <a:t>Flat bones of the skull and mandible are formed    in this way   “Soft spots” that help the fetal skull pass  through the birth canal later become ossified  forming the skull ,</a:t>
            </a:r>
            <a:r>
              <a:rPr lang="en-US" b="1" dirty="0" err="1" smtClean="0"/>
              <a:t>intramembranous</a:t>
            </a:r>
            <a:r>
              <a:rPr lang="en-US" b="1" dirty="0" smtClean="0"/>
              <a:t> ossification</a:t>
            </a:r>
            <a:r>
              <a:rPr lang="en-US" dirty="0" smtClean="0"/>
              <a:t>: a group of </a:t>
            </a:r>
            <a:r>
              <a:rPr lang="en-US" dirty="0" err="1" smtClean="0"/>
              <a:t>mesenchymal</a:t>
            </a:r>
            <a:r>
              <a:rPr lang="en-US" dirty="0" smtClean="0"/>
              <a:t> cells within a highly </a:t>
            </a:r>
            <a:r>
              <a:rPr lang="en-US" dirty="0" err="1" smtClean="0"/>
              <a:t>vascularized</a:t>
            </a:r>
            <a:r>
              <a:rPr lang="en-US" dirty="0" smtClean="0"/>
              <a:t> area of the embryonic connective tissue proliferates and differentiates directly into </a:t>
            </a:r>
            <a:r>
              <a:rPr lang="en-US" dirty="0" err="1" smtClean="0"/>
              <a:t>preosteoblasts</a:t>
            </a:r>
            <a:r>
              <a:rPr lang="en-US" dirty="0" smtClean="0"/>
              <a:t> and then into </a:t>
            </a:r>
            <a:r>
              <a:rPr lang="en-US" dirty="0" err="1" smtClean="0"/>
              <a:t>osteoblasts</a:t>
            </a:r>
            <a:r>
              <a:rPr lang="en-US" dirty="0" smtClean="0"/>
              <a:t>.</a:t>
            </a:r>
            <a:br>
              <a:rPr lang="en-US" dirty="0" smtClean="0"/>
            </a:br>
            <a:endParaRPr lang="ar-IQ"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583254"/>
          </a:xfrm>
        </p:spPr>
        <p:txBody>
          <a:bodyPr>
            <a:normAutofit fontScale="90000"/>
          </a:bodyPr>
          <a:lstStyle/>
          <a:p>
            <a:r>
              <a:rPr lang="en-US" b="1" dirty="0" err="1" smtClean="0"/>
              <a:t>Intramembranous</a:t>
            </a:r>
            <a:r>
              <a:rPr lang="en-US" b="1" dirty="0" smtClean="0"/>
              <a:t> ossification follows four steps</a:t>
            </a:r>
            <a:r>
              <a:rPr lang="en-US" dirty="0" smtClean="0"/>
              <a:t>: (a) </a:t>
            </a:r>
            <a:r>
              <a:rPr lang="en-US" dirty="0" err="1" smtClean="0"/>
              <a:t>Mesenchymal</a:t>
            </a:r>
            <a:r>
              <a:rPr lang="en-US" dirty="0" smtClean="0"/>
              <a:t> cells group into clusters, differentiate into </a:t>
            </a:r>
            <a:r>
              <a:rPr lang="en-US" dirty="0" err="1" smtClean="0"/>
              <a:t>osteoblasts</a:t>
            </a:r>
            <a:r>
              <a:rPr lang="en-US" dirty="0" smtClean="0"/>
              <a:t>, and ossification centers form. (b) Secreted </a:t>
            </a:r>
            <a:r>
              <a:rPr lang="en-US" dirty="0" err="1" smtClean="0"/>
              <a:t>osteoid</a:t>
            </a:r>
            <a:r>
              <a:rPr lang="en-US" dirty="0" smtClean="0"/>
              <a:t> traps </a:t>
            </a:r>
            <a:r>
              <a:rPr lang="en-US" dirty="0" err="1" smtClean="0"/>
              <a:t>osteoblasts</a:t>
            </a:r>
            <a:r>
              <a:rPr lang="en-US" dirty="0" smtClean="0"/>
              <a:t>, which then become </a:t>
            </a:r>
            <a:r>
              <a:rPr lang="en-US" dirty="0" err="1" smtClean="0"/>
              <a:t>osteocytes</a:t>
            </a:r>
            <a:r>
              <a:rPr lang="en-US" dirty="0" smtClean="0"/>
              <a:t>. (c) Trabecular matrix and </a:t>
            </a:r>
            <a:r>
              <a:rPr lang="en-US" dirty="0" err="1" smtClean="0"/>
              <a:t>periosteum</a:t>
            </a:r>
            <a:r>
              <a:rPr lang="en-US" dirty="0" smtClean="0"/>
              <a:t> form.</a:t>
            </a:r>
            <a:br>
              <a:rPr lang="en-US" dirty="0" smtClean="0"/>
            </a:b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440378"/>
          </a:xfrm>
        </p:spPr>
        <p:txBody>
          <a:bodyPr>
            <a:normAutofit fontScale="90000"/>
          </a:bodyPr>
          <a:lstStyle/>
          <a:p>
            <a:r>
              <a:rPr lang="en-US" dirty="0" smtClean="0"/>
              <a:t>Bones of the skeleton are organs that contain several different tissues</a:t>
            </a:r>
            <a:br>
              <a:rPr lang="en-US" dirty="0" smtClean="0"/>
            </a:br>
            <a:r>
              <a:rPr lang="en-US" dirty="0" smtClean="0"/>
              <a:t>Bones are dominated by bone tissue but also contain Nervous tissue Blood tissue and vessels ,Cartilage in </a:t>
            </a:r>
            <a:r>
              <a:rPr lang="en-US" dirty="0" err="1" smtClean="0"/>
              <a:t>articular</a:t>
            </a:r>
            <a:r>
              <a:rPr lang="en-US" dirty="0" smtClean="0"/>
              <a:t> cartilages ,Epithelial tissue lining the blood vessels.</a:t>
            </a:r>
            <a:br>
              <a:rPr lang="en-US" dirty="0" smtClean="0"/>
            </a:b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lstStyle/>
          <a:p>
            <a:endParaRPr lang="ar-IQ" dirty="0"/>
          </a:p>
        </p:txBody>
      </p:sp>
      <p:pic>
        <p:nvPicPr>
          <p:cNvPr id="3" name="Picture 5"/>
          <p:cNvPicPr/>
          <p:nvPr/>
        </p:nvPicPr>
        <p:blipFill>
          <a:blip r:embed="rId2"/>
          <a:stretch>
            <a:fillRect/>
          </a:stretch>
        </p:blipFill>
        <p:spPr bwMode="auto">
          <a:xfrm>
            <a:off x="571472" y="357166"/>
            <a:ext cx="8143932" cy="6000792"/>
          </a:xfrm>
          <a:prstGeom prst="rect">
            <a:avLst/>
          </a:prstGeom>
          <a:noFill/>
          <a:ln w="9525">
            <a:solidFill>
              <a:schemeClr val="tx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normAutofit/>
          </a:bodyPr>
          <a:lstStyle/>
          <a:p>
            <a:pPr lvl="2" algn="l" rtl="1"/>
            <a:r>
              <a:rPr lang="en-US" sz="2400" b="1" dirty="0" err="1"/>
              <a:t>Endochondral</a:t>
            </a:r>
            <a:r>
              <a:rPr lang="en-US" sz="2400" b="1" dirty="0"/>
              <a:t> ossification</a:t>
            </a:r>
            <a:r>
              <a:rPr lang="en-US" sz="2400" dirty="0"/>
              <a:t/>
            </a:r>
            <a:br>
              <a:rPr lang="en-US" sz="2400" dirty="0"/>
            </a:br>
            <a:r>
              <a:rPr lang="en-US" sz="2400" dirty="0"/>
              <a:t>Most bones form by the process of </a:t>
            </a:r>
            <a:r>
              <a:rPr lang="en-US" sz="2400" dirty="0" err="1"/>
              <a:t>endochondral</a:t>
            </a:r>
            <a:r>
              <a:rPr lang="en-US" sz="2400" dirty="0"/>
              <a:t> ossification</a:t>
            </a:r>
            <a:r>
              <a:rPr lang="en-US" sz="2400" b="1" dirty="0"/>
              <a:t> </a:t>
            </a:r>
            <a:r>
              <a:rPr lang="en-US" sz="2400" dirty="0"/>
              <a:t>.The mechanism responsible for the formation of all long bones of the axial skeleton. The replacement of cartilage by bone   Most   bones of   the body are formed in this way including long bones.</a:t>
            </a:r>
            <a:br>
              <a:rPr lang="en-US" sz="2400" dirty="0"/>
            </a:br>
            <a:r>
              <a:rPr lang="en-US" sz="2400" dirty="0"/>
              <a:t>This process occurs at three main sites: the </a:t>
            </a:r>
            <a:r>
              <a:rPr lang="en-US" sz="2400" dirty="0" err="1"/>
              <a:t>physis</a:t>
            </a:r>
            <a:r>
              <a:rPr lang="en-US" sz="2400" dirty="0"/>
              <a:t>, the epiphysis, and the cuboidal bones of the </a:t>
            </a:r>
            <a:r>
              <a:rPr lang="en-US" sz="2400" dirty="0" err="1"/>
              <a:t>carpus</a:t>
            </a:r>
            <a:r>
              <a:rPr lang="en-US" sz="2400" dirty="0"/>
              <a:t> and tarsus.</a:t>
            </a:r>
            <a:r>
              <a:rPr lang="en-US" sz="2400" b="1" dirty="0"/>
              <a:t> </a:t>
            </a:r>
            <a:r>
              <a:rPr lang="ar-IQ" sz="2400" b="1" dirty="0"/>
              <a:t>    </a:t>
            </a:r>
            <a:r>
              <a:rPr lang="en-US" sz="2400" dirty="0"/>
              <a:t/>
            </a:r>
            <a:br>
              <a:rPr lang="en-US" sz="2400" dirty="0"/>
            </a:br>
            <a:r>
              <a:rPr lang="en-US" sz="2400" dirty="0"/>
              <a:t>Process begins late in the second month of development</a:t>
            </a:r>
            <a:br>
              <a:rPr lang="en-US" sz="2400" dirty="0"/>
            </a:br>
            <a:r>
              <a:rPr lang="en-US" sz="2400" dirty="0"/>
              <a:t>Process uses hyaline cartilage “bones” as the pattern for bone construction</a:t>
            </a:r>
            <a:br>
              <a:rPr lang="en-US" sz="2400" dirty="0"/>
            </a:br>
            <a:r>
              <a:rPr lang="en-US" sz="2400" dirty="0"/>
              <a:t>During this process cartilage is broken down as ossification proceeds </a:t>
            </a:r>
            <a:br>
              <a:rPr lang="en-US" sz="2400" dirty="0"/>
            </a:br>
            <a:endParaRPr lang="ar-IQ"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normAutofit/>
          </a:bodyPr>
          <a:lstStyle/>
          <a:p>
            <a:pPr lvl="0" algn="l"/>
            <a:r>
              <a:rPr lang="en-US" sz="2400" b="1" dirty="0" smtClean="0"/>
              <a:t>1)Formation</a:t>
            </a:r>
            <a:r>
              <a:rPr lang="en-US" sz="2400" dirty="0" smtClean="0"/>
              <a:t> </a:t>
            </a:r>
            <a:r>
              <a:rPr lang="en-US" sz="2400" dirty="0" smtClean="0"/>
              <a:t>of a bone collar around hyaline cartilage model</a:t>
            </a:r>
            <a:r>
              <a:rPr lang="en-US" sz="2400" b="1" dirty="0" smtClean="0"/>
              <a:t> </a:t>
            </a:r>
            <a:r>
              <a:rPr lang="en-US" sz="2400" b="1" dirty="0" smtClean="0"/>
              <a:t/>
            </a:r>
            <a:br>
              <a:rPr lang="en-US" sz="2400" b="1" dirty="0" smtClean="0"/>
            </a:br>
            <a:r>
              <a:rPr lang="en-US" sz="2400" b="1" dirty="0" smtClean="0"/>
              <a:t>2) </a:t>
            </a:r>
            <a:r>
              <a:rPr lang="en-US" sz="2400" b="1" dirty="0" err="1" smtClean="0"/>
              <a:t>Osteoblasts</a:t>
            </a:r>
            <a:r>
              <a:rPr lang="en-US" sz="2400" b="1" dirty="0" smtClean="0"/>
              <a:t> </a:t>
            </a:r>
            <a:r>
              <a:rPr lang="en-US" sz="2400" dirty="0" smtClean="0"/>
              <a:t>of the new </a:t>
            </a:r>
            <a:r>
              <a:rPr lang="en-US" sz="2400" dirty="0" err="1" smtClean="0"/>
              <a:t>periosteum</a:t>
            </a:r>
            <a:r>
              <a:rPr lang="en-US" sz="2400" dirty="0" smtClean="0"/>
              <a:t> secrete </a:t>
            </a:r>
            <a:r>
              <a:rPr lang="en-US" sz="2400" dirty="0" err="1" smtClean="0"/>
              <a:t>osteoid</a:t>
            </a:r>
            <a:r>
              <a:rPr lang="en-US" sz="2400" dirty="0" smtClean="0"/>
              <a:t> against the hyaline cartilage along the </a:t>
            </a:r>
            <a:r>
              <a:rPr lang="en-US" sz="2400" dirty="0" err="1" smtClean="0"/>
              <a:t>diaphysis</a:t>
            </a:r>
            <a:r>
              <a:rPr lang="en-US" sz="2400" dirty="0" smtClean="0"/>
              <a:t> </a:t>
            </a:r>
            <a:br>
              <a:rPr lang="en-US" sz="2400" dirty="0" smtClean="0"/>
            </a:br>
            <a:r>
              <a:rPr lang="en-US" sz="2400" dirty="0" smtClean="0"/>
              <a:t>Cartilage in the center of the </a:t>
            </a:r>
            <a:r>
              <a:rPr lang="en-US" sz="2400" dirty="0" err="1" smtClean="0"/>
              <a:t>diaphysis</a:t>
            </a:r>
            <a:r>
              <a:rPr lang="en-US" sz="2400" dirty="0" smtClean="0"/>
              <a:t> calcifies</a:t>
            </a:r>
            <a:br>
              <a:rPr lang="en-US" sz="2400" dirty="0" smtClean="0"/>
            </a:br>
            <a:r>
              <a:rPr lang="en-US" sz="2400" dirty="0" smtClean="0"/>
              <a:t>Calcification of cartilage blocks nutrients and </a:t>
            </a:r>
            <a:r>
              <a:rPr lang="en-US" sz="2400" dirty="0" err="1" smtClean="0"/>
              <a:t>chondrocytes</a:t>
            </a:r>
            <a:r>
              <a:rPr lang="en-US" sz="2400" dirty="0" smtClean="0"/>
              <a:t> die</a:t>
            </a:r>
            <a:br>
              <a:rPr lang="en-US" sz="2400" dirty="0" smtClean="0"/>
            </a:br>
            <a:r>
              <a:rPr lang="en-US" sz="2400" dirty="0" smtClean="0"/>
              <a:t>Matrix deteriorates and cavities develop</a:t>
            </a:r>
            <a:br>
              <a:rPr lang="en-US" sz="2400" dirty="0" smtClean="0"/>
            </a:br>
            <a:r>
              <a:rPr lang="en-US" sz="2400" dirty="0" smtClean="0"/>
              <a:t>Bones stabilized by collar; growth occurs at epiphysis </a:t>
            </a:r>
            <a:br>
              <a:rPr lang="en-US" sz="2400" dirty="0" smtClean="0"/>
            </a:br>
            <a:r>
              <a:rPr lang="en-US" sz="2400" b="1" dirty="0" smtClean="0"/>
              <a:t>3)Invasion </a:t>
            </a:r>
            <a:r>
              <a:rPr lang="en-US" sz="2400" dirty="0" smtClean="0"/>
              <a:t>of the internal cavities by the </a:t>
            </a:r>
            <a:r>
              <a:rPr lang="en-US" sz="2400" dirty="0" err="1" smtClean="0"/>
              <a:t>periosteal</a:t>
            </a:r>
            <a:r>
              <a:rPr lang="en-US" sz="2400" dirty="0" smtClean="0"/>
              <a:t> bud and spongy bone</a:t>
            </a:r>
            <a:br>
              <a:rPr lang="en-US" sz="2400" dirty="0" smtClean="0"/>
            </a:br>
            <a:r>
              <a:rPr lang="en-US" sz="2400" dirty="0" smtClean="0"/>
              <a:t>Bud contains nutrient artery &amp; vein, </a:t>
            </a:r>
            <a:r>
              <a:rPr lang="en-US" sz="2400" dirty="0" err="1" smtClean="0"/>
              <a:t>lymphatics</a:t>
            </a:r>
            <a:r>
              <a:rPr lang="en-US" sz="2400" dirty="0" smtClean="0"/>
              <a:t>, nerve fibers, red marrow elements, </a:t>
            </a:r>
            <a:r>
              <a:rPr lang="en-US" sz="2400" dirty="0" err="1" smtClean="0"/>
              <a:t>osteoblasts</a:t>
            </a:r>
            <a:r>
              <a:rPr lang="en-US" sz="2400" dirty="0" smtClean="0"/>
              <a:t> and </a:t>
            </a:r>
            <a:r>
              <a:rPr lang="en-US" sz="2400" dirty="0" err="1" smtClean="0"/>
              <a:t>osteoclasts</a:t>
            </a:r>
            <a:r>
              <a:rPr lang="en-US" sz="2400" dirty="0" smtClean="0"/>
              <a:t> </a:t>
            </a:r>
            <a:br>
              <a:rPr lang="en-US" sz="2400" dirty="0" smtClean="0"/>
            </a:br>
            <a:r>
              <a:rPr lang="en-US" sz="2400" dirty="0" smtClean="0"/>
              <a:t/>
            </a:r>
            <a:br>
              <a:rPr lang="en-US" sz="2400" dirty="0" smtClean="0"/>
            </a:br>
            <a:endParaRPr lang="ar-IQ"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11882"/>
          </a:xfrm>
        </p:spPr>
        <p:txBody>
          <a:bodyPr/>
          <a:lstStyle/>
          <a:p>
            <a:endParaRPr lang="ar-IQ" dirty="0"/>
          </a:p>
        </p:txBody>
      </p:sp>
      <p:pic>
        <p:nvPicPr>
          <p:cNvPr id="3" name="Picture 8" descr="ha5lf0608a_b.jpg                                               00002057Digital Library v2.0           B5ADF832:"/>
          <p:cNvPicPr/>
          <p:nvPr/>
        </p:nvPicPr>
        <p:blipFill>
          <a:blip r:embed="rId2"/>
          <a:stretch>
            <a:fillRect/>
          </a:stretch>
        </p:blipFill>
        <p:spPr>
          <a:xfrm>
            <a:off x="571472" y="571480"/>
            <a:ext cx="8001056" cy="550072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97568"/>
          </a:xfrm>
        </p:spPr>
        <p:txBody>
          <a:bodyPr/>
          <a:lstStyle/>
          <a:p>
            <a:pPr lvl="0"/>
            <a:r>
              <a:rPr lang="en-US" b="1" dirty="0" smtClean="0"/>
              <a:t>4) Formation</a:t>
            </a:r>
            <a:r>
              <a:rPr lang="en-US" dirty="0" smtClean="0"/>
              <a:t> of the medullary cavity as ossification continues</a:t>
            </a:r>
            <a:br>
              <a:rPr lang="en-US" dirty="0" smtClean="0"/>
            </a:br>
            <a:r>
              <a:rPr lang="en-US" b="1" dirty="0" smtClean="0"/>
              <a:t> 5)Secondary ossification </a:t>
            </a:r>
            <a:r>
              <a:rPr lang="en-US" dirty="0" smtClean="0"/>
              <a:t>centers form in epiphyses </a:t>
            </a:r>
            <a:br>
              <a:rPr lang="en-US" dirty="0" smtClean="0"/>
            </a:br>
            <a:r>
              <a:rPr lang="en-US" dirty="0" smtClean="0"/>
              <a:t>Cartilage in epiphyses calcifies and deteriorates opening cavities for entry of </a:t>
            </a:r>
            <a:r>
              <a:rPr lang="en-US" dirty="0" err="1" smtClean="0"/>
              <a:t>periosteal</a:t>
            </a:r>
            <a:r>
              <a:rPr lang="en-US" dirty="0" smtClean="0"/>
              <a:t> bud</a:t>
            </a:r>
            <a:br>
              <a:rPr lang="en-US" dirty="0" smtClean="0"/>
            </a:b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797568"/>
          </a:xfrm>
        </p:spPr>
        <p:txBody>
          <a:bodyPr/>
          <a:lstStyle/>
          <a:p>
            <a:endParaRPr lang="ar-IQ" dirty="0"/>
          </a:p>
        </p:txBody>
      </p:sp>
      <p:pic>
        <p:nvPicPr>
          <p:cNvPr id="3" name="Picture 9"/>
          <p:cNvPicPr/>
          <p:nvPr/>
        </p:nvPicPr>
        <p:blipFill>
          <a:blip r:embed="rId2"/>
          <a:srcRect l="10098" t="4396" b="1808"/>
          <a:stretch>
            <a:fillRect/>
          </a:stretch>
        </p:blipFill>
        <p:spPr>
          <a:xfrm>
            <a:off x="785786" y="285728"/>
            <a:ext cx="3071834" cy="5786478"/>
          </a:xfrm>
          <a:prstGeom prst="rect">
            <a:avLst/>
          </a:prstGeom>
          <a:noFill/>
          <a:ln/>
        </p:spPr>
      </p:pic>
      <p:pic>
        <p:nvPicPr>
          <p:cNvPr id="4" name="Picture 10"/>
          <p:cNvPicPr/>
          <p:nvPr/>
        </p:nvPicPr>
        <p:blipFill>
          <a:blip r:embed="rId3"/>
          <a:srcRect l="14963" b="1945"/>
          <a:stretch>
            <a:fillRect/>
          </a:stretch>
        </p:blipFill>
        <p:spPr>
          <a:xfrm>
            <a:off x="4143372" y="428604"/>
            <a:ext cx="4071966" cy="5572164"/>
          </a:xfrm>
          <a:prstGeom prst="rect">
            <a:avLst/>
          </a:prstGeom>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40444"/>
          </a:xfrm>
        </p:spPr>
        <p:txBody>
          <a:bodyPr>
            <a:normAutofit/>
          </a:bodyPr>
          <a:lstStyle/>
          <a:p>
            <a:pPr algn="l"/>
            <a:r>
              <a:rPr lang="en-US" sz="3200" dirty="0" smtClean="0"/>
              <a:t> </a:t>
            </a:r>
            <a:br>
              <a:rPr lang="en-US" sz="3200" dirty="0" smtClean="0"/>
            </a:br>
            <a:r>
              <a:rPr lang="en-US" sz="3200" b="1" dirty="0" smtClean="0"/>
              <a:t>Postnatal bone growth </a:t>
            </a:r>
            <a:r>
              <a:rPr lang="en-US" sz="3200" dirty="0" smtClean="0"/>
              <a:t/>
            </a:r>
            <a:br>
              <a:rPr lang="en-US" sz="3200" dirty="0" smtClean="0"/>
            </a:br>
            <a:r>
              <a:rPr lang="en-US" sz="3200" dirty="0" smtClean="0"/>
              <a:t>During </a:t>
            </a:r>
            <a:r>
              <a:rPr lang="en-US" sz="3200" dirty="0" smtClean="0"/>
              <a:t>infancy and youth bone growth occurs entirely by </a:t>
            </a:r>
            <a:r>
              <a:rPr lang="en-US" sz="3200" dirty="0" err="1" smtClean="0"/>
              <a:t>interstitialgrowth</a:t>
            </a:r>
            <a:r>
              <a:rPr lang="en-US" sz="3200" dirty="0" smtClean="0"/>
              <a:t> of the </a:t>
            </a:r>
            <a:r>
              <a:rPr lang="en-US" sz="3200" dirty="0" err="1" smtClean="0"/>
              <a:t>epiphyseal</a:t>
            </a:r>
            <a:r>
              <a:rPr lang="en-US" sz="3200" dirty="0" smtClean="0"/>
              <a:t> plates</a:t>
            </a:r>
            <a:br>
              <a:rPr lang="en-US" sz="3200" dirty="0" smtClean="0"/>
            </a:br>
            <a:r>
              <a:rPr lang="en-US" sz="3200" dirty="0" smtClean="0"/>
              <a:t>bones grow in thickness by appositional growth</a:t>
            </a:r>
            <a:br>
              <a:rPr lang="en-US" sz="3200" dirty="0" smtClean="0"/>
            </a:br>
            <a:r>
              <a:rPr lang="en-US" sz="3200" dirty="0" smtClean="0"/>
              <a:t>bones stop growing during adolescence or in early adulthood</a:t>
            </a:r>
            <a:br>
              <a:rPr lang="en-US" sz="3200" dirty="0" smtClean="0"/>
            </a:br>
            <a:r>
              <a:rPr lang="en-US" sz="3200" dirty="0" smtClean="0"/>
              <a:t>some facial bones such as the nose or lower jaw continue to grow throughout life</a:t>
            </a:r>
            <a:br>
              <a:rPr lang="en-US" sz="3200" dirty="0" smtClean="0"/>
            </a:br>
            <a:endParaRPr lang="ar-IQ"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54758"/>
          </a:xfrm>
        </p:spPr>
        <p:txBody>
          <a:bodyPr/>
          <a:lstStyle/>
          <a:p>
            <a:endParaRPr lang="ar-IQ" dirty="0"/>
          </a:p>
        </p:txBody>
      </p:sp>
      <p:pic>
        <p:nvPicPr>
          <p:cNvPr id="3" name="صورة 2" descr="C:\Users\Lord\Desktop\bone-growth.jpg"/>
          <p:cNvPicPr/>
          <p:nvPr/>
        </p:nvPicPr>
        <p:blipFill>
          <a:blip r:embed="rId2"/>
          <a:srcRect/>
          <a:stretch>
            <a:fillRect/>
          </a:stretch>
        </p:blipFill>
        <p:spPr bwMode="auto">
          <a:xfrm>
            <a:off x="714348" y="500042"/>
            <a:ext cx="8072494" cy="585791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686800" cy="6583362"/>
          </a:xfrm>
        </p:spPr>
        <p:txBody>
          <a:bodyPr>
            <a:normAutofit fontScale="90000"/>
          </a:bodyPr>
          <a:lstStyle/>
          <a:p>
            <a:pPr algn="l"/>
            <a:r>
              <a:rPr lang="en-US" sz="4000" b="1" dirty="0" smtClean="0"/>
              <a:t>Bone function</a:t>
            </a:r>
            <a:br>
              <a:rPr lang="en-US" sz="4000" b="1" dirty="0" smtClean="0"/>
            </a:br>
            <a:r>
              <a:rPr lang="en-US" sz="4000" b="1" dirty="0" smtClean="0"/>
              <a:t>Support</a:t>
            </a:r>
            <a:r>
              <a:rPr lang="en-US" sz="4000" dirty="0" smtClean="0"/>
              <a:t/>
            </a:r>
            <a:br>
              <a:rPr lang="en-US" sz="4000" dirty="0" smtClean="0"/>
            </a:br>
            <a:r>
              <a:rPr lang="en-US" sz="4000" b="1" dirty="0" smtClean="0"/>
              <a:t>Protection</a:t>
            </a:r>
            <a:r>
              <a:rPr lang="en-US" sz="4000" dirty="0" smtClean="0"/>
              <a:t> (protect internal organs)</a:t>
            </a:r>
            <a:br>
              <a:rPr lang="en-US" sz="4000" dirty="0" smtClean="0"/>
            </a:br>
            <a:r>
              <a:rPr lang="en-US" sz="4000" b="1" dirty="0" smtClean="0"/>
              <a:t>Movement</a:t>
            </a:r>
            <a:r>
              <a:rPr lang="en-US" sz="4000" dirty="0" smtClean="0"/>
              <a:t> (provide leverage system for skeletal muscles, tendons, ligaments and joints)</a:t>
            </a:r>
            <a:br>
              <a:rPr lang="en-US" sz="4000" dirty="0" smtClean="0"/>
            </a:br>
            <a:r>
              <a:rPr lang="en-US" sz="4000" b="1" dirty="0" smtClean="0"/>
              <a:t>Mineral homeostasis </a:t>
            </a:r>
            <a:r>
              <a:rPr lang="en-US" sz="4000" dirty="0" smtClean="0"/>
              <a:t>(bones act as reserves of minerals important for the body like calcium or phosphorus)</a:t>
            </a:r>
            <a:br>
              <a:rPr lang="en-US" sz="4000" dirty="0" smtClean="0"/>
            </a:br>
            <a:r>
              <a:rPr lang="en-US" sz="4000" b="1" dirty="0" err="1" smtClean="0"/>
              <a:t>Hematopoiesis</a:t>
            </a:r>
            <a:r>
              <a:rPr lang="en-US" sz="4000" dirty="0" smtClean="0"/>
              <a:t>: blood cell formation</a:t>
            </a:r>
            <a:br>
              <a:rPr lang="en-US" sz="4000" dirty="0" smtClean="0"/>
            </a:br>
            <a:r>
              <a:rPr lang="en-US" sz="4000" dirty="0" smtClean="0"/>
              <a:t>Storage of adipose tissue: yellow </a:t>
            </a:r>
            <a:r>
              <a:rPr lang="en-US" dirty="0" smtClean="0"/>
              <a:t>marrow</a:t>
            </a:r>
            <a:br>
              <a:rPr lang="en-US" dirty="0" smtClean="0"/>
            </a:b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lstStyle/>
          <a:p>
            <a:pPr algn="l"/>
            <a:r>
              <a:rPr lang="en-US" b="1" dirty="0" smtClean="0"/>
              <a:t>Classification of Bone</a:t>
            </a:r>
            <a:r>
              <a:rPr lang="en-US" dirty="0" smtClean="0"/>
              <a:t>: Bones vary in shape and size</a:t>
            </a:r>
            <a:br>
              <a:rPr lang="en-US" dirty="0" smtClean="0"/>
            </a:br>
            <a:r>
              <a:rPr lang="en-US" dirty="0" smtClean="0"/>
              <a:t>Bones are classified by </a:t>
            </a:r>
            <a:r>
              <a:rPr lang="en-US" b="1" dirty="0" smtClean="0"/>
              <a:t>their shape </a:t>
            </a:r>
            <a:r>
              <a:rPr lang="en-US" dirty="0" smtClean="0"/>
              <a:t>as long, short, flat, or irregular bone</a:t>
            </a:r>
            <a:br>
              <a:rPr lang="en-US" dirty="0" smtClean="0"/>
            </a:br>
            <a:r>
              <a:rPr lang="en-US" dirty="0" smtClean="0"/>
              <a:t>Bones differ in the distribution of compact and spongy osseous tissues</a:t>
            </a:r>
            <a:br>
              <a:rPr lang="en-US" dirty="0" smtClean="0"/>
            </a:b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83320"/>
          </a:xfrm>
        </p:spPr>
        <p:txBody>
          <a:bodyPr/>
          <a:lstStyle/>
          <a:p>
            <a:endParaRPr lang="ar-IQ" dirty="0"/>
          </a:p>
        </p:txBody>
      </p:sp>
      <p:pic>
        <p:nvPicPr>
          <p:cNvPr id="3" name="Picture 1" descr="0602_BoneClassification_1.JPG                                  0002A96CHA-ArtPresLibrary              B3FD695F:"/>
          <p:cNvPicPr/>
          <p:nvPr/>
        </p:nvPicPr>
        <p:blipFill>
          <a:blip r:embed="rId2">
            <a:lum bright="-30000" contrast="30000"/>
          </a:blip>
          <a:srcRect/>
          <a:stretch>
            <a:fillRect/>
          </a:stretch>
        </p:blipFill>
        <p:spPr bwMode="auto">
          <a:xfrm>
            <a:off x="571472" y="428604"/>
            <a:ext cx="7858180" cy="585791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Autofit/>
          </a:bodyPr>
          <a:lstStyle/>
          <a:p>
            <a:pPr algn="l"/>
            <a:r>
              <a:rPr lang="en-US" sz="2400" b="1" dirty="0" smtClean="0"/>
              <a:t>Long bones</a:t>
            </a:r>
            <a:r>
              <a:rPr lang="en-US" sz="2400" dirty="0" smtClean="0"/>
              <a:t/>
            </a:r>
            <a:br>
              <a:rPr lang="en-US" sz="2400" dirty="0" smtClean="0"/>
            </a:br>
            <a:r>
              <a:rPr lang="en-US" sz="2400" dirty="0" smtClean="0"/>
              <a:t>Long bones have a long shaft and two distinct ends</a:t>
            </a:r>
            <a:br>
              <a:rPr lang="en-US" sz="2400" dirty="0" smtClean="0"/>
            </a:br>
            <a:r>
              <a:rPr lang="en-US" sz="2400" dirty="0" smtClean="0"/>
              <a:t>Classification is based on shape not size.</a:t>
            </a:r>
            <a:br>
              <a:rPr lang="en-US" sz="2400" dirty="0" smtClean="0"/>
            </a:br>
            <a:r>
              <a:rPr lang="en-US" sz="2400" b="1" dirty="0" smtClean="0"/>
              <a:t>Short Bones</a:t>
            </a:r>
            <a:br>
              <a:rPr lang="en-US" sz="2400" b="1" dirty="0" smtClean="0"/>
            </a:br>
            <a:r>
              <a:rPr lang="en-US" sz="2400" dirty="0" smtClean="0"/>
              <a:t>Short bones are roughly </a:t>
            </a:r>
            <a:r>
              <a:rPr lang="en-US" sz="2400" dirty="0" err="1" smtClean="0"/>
              <a:t>cubelike</a:t>
            </a:r>
            <a:r>
              <a:rPr lang="en-US" sz="2400" dirty="0" smtClean="0"/>
              <a:t/>
            </a:r>
            <a:br>
              <a:rPr lang="en-US" sz="2400" dirty="0" smtClean="0"/>
            </a:br>
            <a:r>
              <a:rPr lang="en-US" sz="2400" dirty="0" smtClean="0"/>
              <a:t>Thin compact bone layer surrounding spongy bone mass</a:t>
            </a:r>
            <a:br>
              <a:rPr lang="en-US" sz="2400" dirty="0" smtClean="0"/>
            </a:br>
            <a:r>
              <a:rPr lang="en-US" sz="2400" dirty="0" smtClean="0"/>
              <a:t>Short bones are often carpal, tarsal and </a:t>
            </a:r>
            <a:r>
              <a:rPr lang="en-US" sz="2400" dirty="0" err="1" smtClean="0"/>
              <a:t>sesamoid</a:t>
            </a:r>
            <a:r>
              <a:rPr lang="en-US" sz="2400" dirty="0" smtClean="0"/>
              <a:t> bones</a:t>
            </a:r>
            <a:br>
              <a:rPr lang="en-US" sz="2400" dirty="0" smtClean="0"/>
            </a:br>
            <a:r>
              <a:rPr lang="en-US" sz="2400" b="1" dirty="0" smtClean="0"/>
              <a:t>Flat bones </a:t>
            </a:r>
            <a:r>
              <a:rPr lang="en-US" sz="2400" dirty="0" smtClean="0"/>
              <a:t>are thin, flattened and usually curved</a:t>
            </a:r>
            <a:br>
              <a:rPr lang="en-US" sz="2400" dirty="0" smtClean="0"/>
            </a:br>
            <a:r>
              <a:rPr lang="en-US" sz="2400" dirty="0" smtClean="0"/>
              <a:t>Parallel layer of compact bone with spongy bone layer between Skull, sternum and ribs are example.</a:t>
            </a:r>
            <a:br>
              <a:rPr lang="en-US" sz="2400" dirty="0" smtClean="0"/>
            </a:br>
            <a:r>
              <a:rPr lang="en-US" sz="2400" b="1" dirty="0" smtClean="0"/>
              <a:t>Irregular bones </a:t>
            </a:r>
            <a:r>
              <a:rPr lang="en-US" sz="2400" dirty="0" smtClean="0"/>
              <a:t>don’t fit into the previous categories</a:t>
            </a:r>
            <a:br>
              <a:rPr lang="en-US" sz="2400" dirty="0" smtClean="0"/>
            </a:br>
            <a:r>
              <a:rPr lang="en-US" sz="2400" dirty="0" smtClean="0"/>
              <a:t>Complicated shapes, Consist of spongy bone with a thin layer of compact</a:t>
            </a:r>
            <a:br>
              <a:rPr lang="en-US" sz="2400" dirty="0" smtClean="0"/>
            </a:br>
            <a:r>
              <a:rPr lang="en-US" sz="2400" dirty="0" smtClean="0"/>
              <a:t>Examples are hip bones &amp; </a:t>
            </a:r>
            <a:r>
              <a:rPr lang="en-US" sz="2400" dirty="0" err="1" smtClean="0"/>
              <a:t>vertabrae</a:t>
            </a:r>
            <a:r>
              <a:rPr lang="en-US" sz="2400" dirty="0" smtClean="0"/>
              <a:t/>
            </a:r>
            <a:br>
              <a:rPr lang="en-US" sz="2400" dirty="0" smtClean="0"/>
            </a:br>
            <a:endParaRPr lang="ar-IQ"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97634"/>
          </a:xfrm>
        </p:spPr>
        <p:txBody>
          <a:bodyPr>
            <a:normAutofit/>
          </a:bodyPr>
          <a:lstStyle/>
          <a:p>
            <a:pPr lvl="0" algn="l"/>
            <a:r>
              <a:rPr lang="en-US" sz="2800" b="1" dirty="0" smtClean="0"/>
              <a:t>Bone anatomy</a:t>
            </a:r>
            <a:r>
              <a:rPr lang="en-US" sz="2800" dirty="0" smtClean="0"/>
              <a:t/>
            </a:r>
            <a:br>
              <a:rPr lang="en-US" sz="2800" dirty="0" smtClean="0"/>
            </a:br>
            <a:r>
              <a:rPr lang="en-US" sz="2800" b="1" dirty="0" err="1" smtClean="0"/>
              <a:t>Diaphysis</a:t>
            </a:r>
            <a:r>
              <a:rPr lang="en-US" sz="2800" b="1" dirty="0" smtClean="0"/>
              <a:t>: </a:t>
            </a:r>
            <a:r>
              <a:rPr lang="en-US" sz="2800" dirty="0" smtClean="0"/>
              <a:t>long shaft of bone</a:t>
            </a:r>
            <a:br>
              <a:rPr lang="en-US" sz="2800" dirty="0" smtClean="0"/>
            </a:br>
            <a:r>
              <a:rPr lang="en-US" sz="2800" b="1" dirty="0" smtClean="0"/>
              <a:t>Epiphysis: </a:t>
            </a:r>
            <a:r>
              <a:rPr lang="en-US" sz="2800" dirty="0" smtClean="0"/>
              <a:t>ends of bone</a:t>
            </a:r>
            <a:br>
              <a:rPr lang="en-US" sz="2800" dirty="0" smtClean="0"/>
            </a:br>
            <a:r>
              <a:rPr lang="en-US" sz="2800" b="1" dirty="0" err="1" smtClean="0"/>
              <a:t>Epiphyseal</a:t>
            </a:r>
            <a:r>
              <a:rPr lang="en-US" sz="2800" b="1" dirty="0" smtClean="0"/>
              <a:t> plate: </a:t>
            </a:r>
            <a:r>
              <a:rPr lang="en-US" sz="2800" dirty="0" smtClean="0"/>
              <a:t>growth plate</a:t>
            </a:r>
            <a:br>
              <a:rPr lang="en-US" sz="2800" dirty="0" smtClean="0"/>
            </a:br>
            <a:r>
              <a:rPr lang="en-US" sz="2800" b="1" dirty="0" err="1" smtClean="0"/>
              <a:t>Metaphysis</a:t>
            </a:r>
            <a:r>
              <a:rPr lang="en-US" sz="2800" b="1" dirty="0" smtClean="0"/>
              <a:t>: </a:t>
            </a:r>
            <a:r>
              <a:rPr lang="en-US" sz="2800" dirty="0" smtClean="0"/>
              <a:t>b/w epiphysis and </a:t>
            </a:r>
            <a:r>
              <a:rPr lang="en-US" sz="2800" dirty="0" err="1" smtClean="0"/>
              <a:t>diaphysis</a:t>
            </a:r>
            <a:r>
              <a:rPr lang="en-US" sz="2800" dirty="0" smtClean="0"/>
              <a:t> </a:t>
            </a:r>
            <a:br>
              <a:rPr lang="en-US" sz="2800" dirty="0" smtClean="0"/>
            </a:br>
            <a:r>
              <a:rPr lang="en-US" sz="2800" b="1" dirty="0" err="1" smtClean="0"/>
              <a:t>Articular</a:t>
            </a:r>
            <a:r>
              <a:rPr lang="en-US" sz="2800" b="1" dirty="0" smtClean="0"/>
              <a:t> cartilage: </a:t>
            </a:r>
            <a:r>
              <a:rPr lang="en-US" sz="2800" dirty="0" smtClean="0"/>
              <a:t>covers epiphysis</a:t>
            </a:r>
            <a:br>
              <a:rPr lang="en-US" sz="2800" dirty="0" smtClean="0"/>
            </a:br>
            <a:r>
              <a:rPr lang="en-US" sz="2800" b="1" dirty="0" err="1" smtClean="0"/>
              <a:t>Periosteum</a:t>
            </a:r>
            <a:r>
              <a:rPr lang="en-US" sz="2800" b="1" dirty="0" smtClean="0"/>
              <a:t>: </a:t>
            </a:r>
            <a:r>
              <a:rPr lang="en-US" sz="2800" dirty="0" smtClean="0"/>
              <a:t>bone covering (pain sensitive)</a:t>
            </a:r>
            <a:br>
              <a:rPr lang="en-US" sz="2800" dirty="0" smtClean="0"/>
            </a:br>
            <a:r>
              <a:rPr lang="en-US" sz="2800" b="1" dirty="0" err="1" smtClean="0"/>
              <a:t>Sharpey’s</a:t>
            </a:r>
            <a:r>
              <a:rPr lang="en-US" sz="2800" b="1" dirty="0" smtClean="0"/>
              <a:t> fibers: </a:t>
            </a:r>
            <a:r>
              <a:rPr lang="en-US" sz="2800" dirty="0" err="1" smtClean="0"/>
              <a:t>periosteum</a:t>
            </a:r>
            <a:r>
              <a:rPr lang="en-US" sz="2800" dirty="0" smtClean="0"/>
              <a:t> attaches to underlying bone</a:t>
            </a:r>
            <a:br>
              <a:rPr lang="en-US" sz="2800" dirty="0" smtClean="0"/>
            </a:br>
            <a:r>
              <a:rPr lang="en-US" sz="2800" b="1" dirty="0" smtClean="0"/>
              <a:t>Medullary cavity: </a:t>
            </a:r>
            <a:r>
              <a:rPr lang="en-US" sz="2800" dirty="0" smtClean="0"/>
              <a:t>Hollow chamber in bone</a:t>
            </a:r>
            <a:br>
              <a:rPr lang="en-US" sz="2800" dirty="0" smtClean="0"/>
            </a:br>
            <a:r>
              <a:rPr lang="en-US" sz="2800" dirty="0" smtClean="0"/>
              <a:t>- red marrow produces blood cells</a:t>
            </a:r>
            <a:br>
              <a:rPr lang="en-US" sz="2800" dirty="0" smtClean="0"/>
            </a:br>
            <a:r>
              <a:rPr lang="en-US" sz="2800" dirty="0" smtClean="0"/>
              <a:t>- yellow marrow is adipose</a:t>
            </a:r>
            <a:br>
              <a:rPr lang="en-US" sz="2800" dirty="0" smtClean="0"/>
            </a:br>
            <a:r>
              <a:rPr lang="en-US" sz="2800" b="1" dirty="0" err="1" smtClean="0"/>
              <a:t>Endosteum</a:t>
            </a:r>
            <a:r>
              <a:rPr lang="en-US" sz="2800" b="1" dirty="0" smtClean="0"/>
              <a:t>: </a:t>
            </a:r>
            <a:r>
              <a:rPr lang="en-US" sz="2800" dirty="0" smtClean="0"/>
              <a:t>thin layer lining the medullary cavity</a:t>
            </a:r>
            <a:br>
              <a:rPr lang="en-US" sz="2800" dirty="0" smtClean="0"/>
            </a:br>
            <a:endParaRPr lang="ar-IQ"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226196"/>
          </a:xfrm>
        </p:spPr>
        <p:txBody>
          <a:bodyPr/>
          <a:lstStyle/>
          <a:p>
            <a:endParaRPr lang="ar-IQ" dirty="0"/>
          </a:p>
        </p:txBody>
      </p:sp>
      <p:pic>
        <p:nvPicPr>
          <p:cNvPr id="3" name="Picture 3" descr="170370"/>
          <p:cNvPicPr/>
          <p:nvPr/>
        </p:nvPicPr>
        <p:blipFill>
          <a:blip r:embed="rId2"/>
          <a:srcRect/>
          <a:stretch>
            <a:fillRect/>
          </a:stretch>
        </p:blipFill>
        <p:spPr>
          <a:xfrm>
            <a:off x="2143108" y="500042"/>
            <a:ext cx="5429287" cy="60722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6297634"/>
          </a:xfrm>
        </p:spPr>
        <p:txBody>
          <a:bodyPr>
            <a:normAutofit fontScale="90000"/>
          </a:bodyPr>
          <a:lstStyle/>
          <a:p>
            <a:pPr algn="l"/>
            <a:r>
              <a:rPr lang="en-US" b="1" dirty="0" smtClean="0"/>
              <a:t>Blood and nerve supply of bone</a:t>
            </a:r>
            <a:r>
              <a:rPr lang="en-US" dirty="0" smtClean="0"/>
              <a:t/>
            </a:r>
            <a:br>
              <a:rPr lang="en-US" dirty="0" smtClean="0"/>
            </a:br>
            <a:r>
              <a:rPr lang="en-US" dirty="0" smtClean="0"/>
              <a:t>Bone is supplied with blood by:</a:t>
            </a:r>
            <a:br>
              <a:rPr lang="en-US" dirty="0" smtClean="0"/>
            </a:br>
            <a:r>
              <a:rPr lang="en-US" b="1" dirty="0" err="1" smtClean="0"/>
              <a:t>Periosteal</a:t>
            </a:r>
            <a:r>
              <a:rPr lang="en-US" b="1" dirty="0" smtClean="0"/>
              <a:t> arteries </a:t>
            </a:r>
            <a:r>
              <a:rPr lang="en-US" dirty="0" smtClean="0"/>
              <a:t>accompanied by nerves supply the  </a:t>
            </a:r>
            <a:r>
              <a:rPr lang="en-US" dirty="0" err="1" smtClean="0"/>
              <a:t>periosteum</a:t>
            </a:r>
            <a:r>
              <a:rPr lang="en-US" dirty="0" smtClean="0"/>
              <a:t>  and compact  bone</a:t>
            </a:r>
            <a:br>
              <a:rPr lang="en-US" dirty="0" smtClean="0"/>
            </a:br>
            <a:r>
              <a:rPr lang="en-US" b="1" dirty="0" err="1" smtClean="0"/>
              <a:t>Epiphyseal</a:t>
            </a:r>
            <a:r>
              <a:rPr lang="en-US" b="1" dirty="0" smtClean="0"/>
              <a:t> veins</a:t>
            </a:r>
            <a:r>
              <a:rPr lang="en-US" dirty="0" smtClean="0"/>
              <a:t> carry blood away from long bones  nerves accompany   the blood vessels that supply bones.</a:t>
            </a:r>
            <a:br>
              <a:rPr lang="en-US" dirty="0" smtClean="0"/>
            </a:br>
            <a:r>
              <a:rPr lang="en-US" dirty="0" smtClean="0"/>
              <a:t>The </a:t>
            </a:r>
            <a:r>
              <a:rPr lang="en-US" dirty="0" err="1" smtClean="0"/>
              <a:t>periosteum</a:t>
            </a:r>
            <a:r>
              <a:rPr lang="en-US" dirty="0" smtClean="0"/>
              <a:t> is rich in sensory nerves sensitive to tearing or tension</a:t>
            </a:r>
            <a:br>
              <a:rPr lang="en-US" dirty="0" smtClean="0"/>
            </a:br>
            <a:endParaRPr lang="ar-IQ"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87</Words>
  <PresentationFormat>عرض على الشاشة (3:4)‏</PresentationFormat>
  <Paragraphs>19</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سمة Office</vt:lpstr>
      <vt:lpstr>                       The Bones </vt:lpstr>
      <vt:lpstr>Bones of the skeleton are organs that contain several different tissues Bones are dominated by bone tissue but also contain Nervous tissue Blood tissue and vessels ,Cartilage in articular cartilages ,Epithelial tissue lining the blood vessels. </vt:lpstr>
      <vt:lpstr>Bone function Support Protection (protect internal organs) Movement (provide leverage system for skeletal muscles, tendons, ligaments and joints) Mineral homeostasis (bones act as reserves of minerals important for the body like calcium or phosphorus) Hematopoiesis: blood cell formation Storage of adipose tissue: yellow marrow </vt:lpstr>
      <vt:lpstr>Classification of Bone: Bones vary in shape and size Bones are classified by their shape as long, short, flat, or irregular bone Bones differ in the distribution of compact and spongy osseous tissues </vt:lpstr>
      <vt:lpstr>الشريحة 5</vt:lpstr>
      <vt:lpstr>Long bones Long bones have a long shaft and two distinct ends Classification is based on shape not size. Short Bones Short bones are roughly cubelike Thin compact bone layer surrounding spongy bone mass Short bones are often carpal, tarsal and sesamoid bones Flat bones are thin, flattened and usually curved Parallel layer of compact bone with spongy bone layer between Skull, sternum and ribs are example. Irregular bones don’t fit into the previous categories Complicated shapes, Consist of spongy bone with a thin layer of compact Examples are hip bones &amp; vertabrae </vt:lpstr>
      <vt:lpstr>Bone anatomy Diaphysis: long shaft of bone Epiphysis: ends of bone Epiphyseal plate: growth plate Metaphysis: b/w epiphysis and diaphysis  Articular cartilage: covers epiphysis Periosteum: bone covering (pain sensitive) Sharpey’s fibers: periosteum attaches to underlying bone Medullary cavity: Hollow chamber in bone - red marrow produces blood cells - yellow marrow is adipose Endosteum: thin layer lining the medullary cavity </vt:lpstr>
      <vt:lpstr>الشريحة 8</vt:lpstr>
      <vt:lpstr>Blood and nerve supply of bone Bone is supplied with blood by: Periosteal arteries accompanied by nerves supply the  periosteum  and compact  bone Epiphyseal veins carry blood away from long bones  nerves accompany   the blood vessels that supply bones. The periosteum is rich in sensory nerves sensitive to tearing or tension </vt:lpstr>
      <vt:lpstr>Hematopoietic Tissue  The hematopoietic tissue, red marrow, is typically found within the cavities of spongy bone of long bones and in the diploe of flat bones these cavities are referred to as red marrow cavities. in infants the medullary cavity and all areas of spongy bone contain red bone marrow  In the adult the medullary cavity contains fat that extends into the epiphysis and there is little red marrow present in spongy bone cavities blood cell production occurs only in the head of the femur and humerous most blood cell production occurs in the diploe areas of the sternum and hip yellow marrow can revert to red marrow if the person becomes very anemic  </vt:lpstr>
      <vt:lpstr>  There are two types of mature bone: 1. Compact - which is found in the shafts of long bones (diaphyses). This makes up 80% of all bone, also called cortical bone, is the hard, stiff, smooth, thin, white bone tissue that surrounds all bones in the human body. It is also called osseous tissue or cortical bone and it provides structure and support for an organism as part of its skeleton, in addition to being a location for the storage of minerals like calcium. About 80% of the weight of the human skeleton comes from compact bone.  </vt:lpstr>
      <vt:lpstr>الشريحة 12</vt:lpstr>
      <vt:lpstr>2. Spongy (cancellous) bone - which is found at the ends of long bones (in the epiphysis). This makes up 20% of all bone. This type of bone contains red bone marrow and a network of bony trabeculae. Spongy bone is the tissue that makes up the interior of bones; compact bone is the tissue that forms the surface of bones. In long bones, spongy bone forms the interior of the epiphyses; the diaphysis (shaft) consists of compact bone surrounding the central marrow cavity.  </vt:lpstr>
      <vt:lpstr>الشريحة 14</vt:lpstr>
      <vt:lpstr>Four cell types make up osseous tissue Osteoprogenitor cells,Osteoblasts,Osteocytes,Osteoclasts. Osteoprogenitor cells:   - derived from mesenchyme, all connective tissue is derived   - unspecialized stem cells, undergo mitosis and develop  into osteoblasts, found on inner surface of   periosteum and endosteum. Osteoblasts: - bone forming cells, found on surface of bone (arrow), no ability to mitotically divide, collagen secretors Osteocytes:   mature bone cells. derived form osteoblasts , do not secrete matrix material, cellular duties include exchange of  nutrients  and waste with blood. Osteoclasts  - bone resorbing cells, bone surface, growth, maintenance and bone repair </vt:lpstr>
      <vt:lpstr>Bone formation  The process of bone formation is called ossification Bone formation occurs in four situations: 1) Formation of bone in an embryo 2) Growth of bones until adulthood 3) Remodeling of bone 4) Repair of fractures </vt:lpstr>
      <vt:lpstr>Formation of Bone in an Embryo Cartilage formation and ossification occurs during the sixth  week of    embryonic development   with two pattern             </vt:lpstr>
      <vt:lpstr>Intramembranous Ossification Flat bones of the skull and mandible are formed    in this way   “Soft spots” that help the fetal skull pass  through the birth canal later become ossified  forming the skull ,intramembranous ossification: a group of mesenchymal cells within a highly vascularized area of the embryonic connective tissue proliferates and differentiates directly into preosteoblasts and then into osteoblasts. </vt:lpstr>
      <vt:lpstr>Intramembranous ossification follows four steps: (a) Mesenchymal cells group into clusters, differentiate into osteoblasts, and ossification centers form. (b) Secreted osteoid traps osteoblasts, which then become osteocytes. (c) Trabecular matrix and periosteum form. </vt:lpstr>
      <vt:lpstr>الشريحة 20</vt:lpstr>
      <vt:lpstr>Endochondral ossification Most bones form by the process of endochondral ossification .The mechanism responsible for the formation of all long bones of the axial skeleton. The replacement of cartilage by bone   Most   bones of   the body are formed in this way including long bones. This process occurs at three main sites: the physis, the epiphysis, and the cuboidal bones of the carpus and tarsus.      Process begins late in the second month of development Process uses hyaline cartilage “bones” as the pattern for bone construction During this process cartilage is broken down as ossification proceeds  </vt:lpstr>
      <vt:lpstr>1)Formation of a bone collar around hyaline cartilage model  2) Osteoblasts of the new periosteum secrete osteoid against the hyaline cartilage along the diaphysis  Cartilage in the center of the diaphysis calcifies Calcification of cartilage blocks nutrients and chondrocytes die Matrix deteriorates and cavities develop Bones stabilized by collar; growth occurs at epiphysis  3)Invasion of the internal cavities by the periosteal bud and spongy bone Bud contains nutrient artery &amp; vein, lymphatics, nerve fibers, red marrow elements, osteoblasts and osteoclasts   </vt:lpstr>
      <vt:lpstr>الشريحة 23</vt:lpstr>
      <vt:lpstr>4) Formation of the medullary cavity as ossification continues  5)Secondary ossification centers form in epiphyses  Cartilage in epiphyses calcifies and deteriorates opening cavities for entry of periosteal bud </vt:lpstr>
      <vt:lpstr>الشريحة 25</vt:lpstr>
      <vt:lpstr>  Postnatal bone growth  During infancy and youth bone growth occurs entirely by interstitialgrowth of the epiphyseal plates bones grow in thickness by appositional growth bones stop growing during adolescence or in early adulthood some facial bones such as the nose or lower jaw continue to grow throughout life </vt:lpstr>
      <vt:lpstr>الشريحة 27</vt:lpstr>
      <vt:lpstr>الشريحة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Bones </dc:title>
  <dc:creator>Lord</dc:creator>
  <cp:lastModifiedBy>Maher</cp:lastModifiedBy>
  <cp:revision>5</cp:revision>
  <dcterms:created xsi:type="dcterms:W3CDTF">2019-04-07T21:57:25Z</dcterms:created>
  <dcterms:modified xsi:type="dcterms:W3CDTF">2019-04-07T22:46:01Z</dcterms:modified>
</cp:coreProperties>
</file>