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72"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5" d="100"/>
          <a:sy n="75" d="100"/>
        </p:scale>
        <p:origin x="-1236"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3126AA1B-35CB-4B5A-84B8-2ED1FCEC8A5E}" type="datetimeFigureOut">
              <a:rPr lang="ar-IQ" smtClean="0"/>
              <a:t>21/02/1440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5D71018-BADD-41DA-9307-76A429812CE4}" type="slidenum">
              <a:rPr lang="ar-IQ" smtClean="0"/>
              <a:t>‹#›</a:t>
            </a:fld>
            <a:endParaRPr lang="ar-IQ"/>
          </a:p>
        </p:txBody>
      </p:sp>
    </p:spTree>
    <p:extLst>
      <p:ext uri="{BB962C8B-B14F-4D97-AF65-F5344CB8AC3E}">
        <p14:creationId xmlns:p14="http://schemas.microsoft.com/office/powerpoint/2010/main" val="4285516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3126AA1B-35CB-4B5A-84B8-2ED1FCEC8A5E}" type="datetimeFigureOut">
              <a:rPr lang="ar-IQ" smtClean="0"/>
              <a:t>21/02/1440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5D71018-BADD-41DA-9307-76A429812CE4}" type="slidenum">
              <a:rPr lang="ar-IQ" smtClean="0"/>
              <a:t>‹#›</a:t>
            </a:fld>
            <a:endParaRPr lang="ar-IQ"/>
          </a:p>
        </p:txBody>
      </p:sp>
    </p:spTree>
    <p:extLst>
      <p:ext uri="{BB962C8B-B14F-4D97-AF65-F5344CB8AC3E}">
        <p14:creationId xmlns:p14="http://schemas.microsoft.com/office/powerpoint/2010/main" val="4174883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3126AA1B-35CB-4B5A-84B8-2ED1FCEC8A5E}" type="datetimeFigureOut">
              <a:rPr lang="ar-IQ" smtClean="0"/>
              <a:t>21/02/1440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5D71018-BADD-41DA-9307-76A429812CE4}" type="slidenum">
              <a:rPr lang="ar-IQ" smtClean="0"/>
              <a:t>‹#›</a:t>
            </a:fld>
            <a:endParaRPr lang="ar-IQ"/>
          </a:p>
        </p:txBody>
      </p:sp>
    </p:spTree>
    <p:extLst>
      <p:ext uri="{BB962C8B-B14F-4D97-AF65-F5344CB8AC3E}">
        <p14:creationId xmlns:p14="http://schemas.microsoft.com/office/powerpoint/2010/main" val="3640066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3126AA1B-35CB-4B5A-84B8-2ED1FCEC8A5E}" type="datetimeFigureOut">
              <a:rPr lang="ar-IQ" smtClean="0"/>
              <a:t>21/02/1440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5D71018-BADD-41DA-9307-76A429812CE4}" type="slidenum">
              <a:rPr lang="ar-IQ" smtClean="0"/>
              <a:t>‹#›</a:t>
            </a:fld>
            <a:endParaRPr lang="ar-IQ"/>
          </a:p>
        </p:txBody>
      </p:sp>
    </p:spTree>
    <p:extLst>
      <p:ext uri="{BB962C8B-B14F-4D97-AF65-F5344CB8AC3E}">
        <p14:creationId xmlns:p14="http://schemas.microsoft.com/office/powerpoint/2010/main" val="2218493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26AA1B-35CB-4B5A-84B8-2ED1FCEC8A5E}" type="datetimeFigureOut">
              <a:rPr lang="ar-IQ" smtClean="0"/>
              <a:t>21/02/1440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5D71018-BADD-41DA-9307-76A429812CE4}" type="slidenum">
              <a:rPr lang="ar-IQ" smtClean="0"/>
              <a:t>‹#›</a:t>
            </a:fld>
            <a:endParaRPr lang="ar-IQ"/>
          </a:p>
        </p:txBody>
      </p:sp>
    </p:spTree>
    <p:extLst>
      <p:ext uri="{BB962C8B-B14F-4D97-AF65-F5344CB8AC3E}">
        <p14:creationId xmlns:p14="http://schemas.microsoft.com/office/powerpoint/2010/main" val="1234879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3126AA1B-35CB-4B5A-84B8-2ED1FCEC8A5E}" type="datetimeFigureOut">
              <a:rPr lang="ar-IQ" smtClean="0"/>
              <a:t>21/02/1440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5D71018-BADD-41DA-9307-76A429812CE4}" type="slidenum">
              <a:rPr lang="ar-IQ" smtClean="0"/>
              <a:t>‹#›</a:t>
            </a:fld>
            <a:endParaRPr lang="ar-IQ"/>
          </a:p>
        </p:txBody>
      </p:sp>
    </p:spTree>
    <p:extLst>
      <p:ext uri="{BB962C8B-B14F-4D97-AF65-F5344CB8AC3E}">
        <p14:creationId xmlns:p14="http://schemas.microsoft.com/office/powerpoint/2010/main" val="2225879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3126AA1B-35CB-4B5A-84B8-2ED1FCEC8A5E}" type="datetimeFigureOut">
              <a:rPr lang="ar-IQ" smtClean="0"/>
              <a:t>21/02/1440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5D71018-BADD-41DA-9307-76A429812CE4}" type="slidenum">
              <a:rPr lang="ar-IQ" smtClean="0"/>
              <a:t>‹#›</a:t>
            </a:fld>
            <a:endParaRPr lang="ar-IQ"/>
          </a:p>
        </p:txBody>
      </p:sp>
    </p:spTree>
    <p:extLst>
      <p:ext uri="{BB962C8B-B14F-4D97-AF65-F5344CB8AC3E}">
        <p14:creationId xmlns:p14="http://schemas.microsoft.com/office/powerpoint/2010/main" val="2738193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3126AA1B-35CB-4B5A-84B8-2ED1FCEC8A5E}" type="datetimeFigureOut">
              <a:rPr lang="ar-IQ" smtClean="0"/>
              <a:t>21/02/1440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5D71018-BADD-41DA-9307-76A429812CE4}" type="slidenum">
              <a:rPr lang="ar-IQ" smtClean="0"/>
              <a:t>‹#›</a:t>
            </a:fld>
            <a:endParaRPr lang="ar-IQ"/>
          </a:p>
        </p:txBody>
      </p:sp>
    </p:spTree>
    <p:extLst>
      <p:ext uri="{BB962C8B-B14F-4D97-AF65-F5344CB8AC3E}">
        <p14:creationId xmlns:p14="http://schemas.microsoft.com/office/powerpoint/2010/main" val="612668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26AA1B-35CB-4B5A-84B8-2ED1FCEC8A5E}" type="datetimeFigureOut">
              <a:rPr lang="ar-IQ" smtClean="0"/>
              <a:t>21/02/1440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5D71018-BADD-41DA-9307-76A429812CE4}" type="slidenum">
              <a:rPr lang="ar-IQ" smtClean="0"/>
              <a:t>‹#›</a:t>
            </a:fld>
            <a:endParaRPr lang="ar-IQ"/>
          </a:p>
        </p:txBody>
      </p:sp>
    </p:spTree>
    <p:extLst>
      <p:ext uri="{BB962C8B-B14F-4D97-AF65-F5344CB8AC3E}">
        <p14:creationId xmlns:p14="http://schemas.microsoft.com/office/powerpoint/2010/main" val="567287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26AA1B-35CB-4B5A-84B8-2ED1FCEC8A5E}" type="datetimeFigureOut">
              <a:rPr lang="ar-IQ" smtClean="0"/>
              <a:t>21/02/1440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5D71018-BADD-41DA-9307-76A429812CE4}" type="slidenum">
              <a:rPr lang="ar-IQ" smtClean="0"/>
              <a:t>‹#›</a:t>
            </a:fld>
            <a:endParaRPr lang="ar-IQ"/>
          </a:p>
        </p:txBody>
      </p:sp>
    </p:spTree>
    <p:extLst>
      <p:ext uri="{BB962C8B-B14F-4D97-AF65-F5344CB8AC3E}">
        <p14:creationId xmlns:p14="http://schemas.microsoft.com/office/powerpoint/2010/main" val="120892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26AA1B-35CB-4B5A-84B8-2ED1FCEC8A5E}" type="datetimeFigureOut">
              <a:rPr lang="ar-IQ" smtClean="0"/>
              <a:t>21/02/1440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5D71018-BADD-41DA-9307-76A429812CE4}" type="slidenum">
              <a:rPr lang="ar-IQ" smtClean="0"/>
              <a:t>‹#›</a:t>
            </a:fld>
            <a:endParaRPr lang="ar-IQ"/>
          </a:p>
        </p:txBody>
      </p:sp>
    </p:spTree>
    <p:extLst>
      <p:ext uri="{BB962C8B-B14F-4D97-AF65-F5344CB8AC3E}">
        <p14:creationId xmlns:p14="http://schemas.microsoft.com/office/powerpoint/2010/main" val="2556867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126AA1B-35CB-4B5A-84B8-2ED1FCEC8A5E}" type="datetimeFigureOut">
              <a:rPr lang="ar-IQ" smtClean="0"/>
              <a:t>21/02/1440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5D71018-BADD-41DA-9307-76A429812CE4}" type="slidenum">
              <a:rPr lang="ar-IQ" smtClean="0"/>
              <a:t>‹#›</a:t>
            </a:fld>
            <a:endParaRPr lang="ar-IQ"/>
          </a:p>
        </p:txBody>
      </p:sp>
    </p:spTree>
    <p:extLst>
      <p:ext uri="{BB962C8B-B14F-4D97-AF65-F5344CB8AC3E}">
        <p14:creationId xmlns:p14="http://schemas.microsoft.com/office/powerpoint/2010/main" val="34147209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628800"/>
            <a:ext cx="7772400" cy="1470025"/>
          </a:xfrm>
        </p:spPr>
        <p:txBody>
          <a:bodyPr/>
          <a:lstStyle/>
          <a:p>
            <a:r>
              <a:rPr lang="en-GB" b="1" dirty="0"/>
              <a:t>Medical Microbiology</a:t>
            </a:r>
            <a:endParaRPr lang="ar-IQ" dirty="0"/>
          </a:p>
        </p:txBody>
      </p:sp>
      <p:sp>
        <p:nvSpPr>
          <p:cNvPr id="3" name="Subtitle 2"/>
          <p:cNvSpPr>
            <a:spLocks noGrp="1"/>
          </p:cNvSpPr>
          <p:nvPr>
            <p:ph type="subTitle" idx="1"/>
          </p:nvPr>
        </p:nvSpPr>
        <p:spPr>
          <a:xfrm>
            <a:off x="1187624" y="3429000"/>
            <a:ext cx="6400800" cy="1752600"/>
          </a:xfrm>
        </p:spPr>
        <p:txBody>
          <a:bodyPr/>
          <a:lstStyle/>
          <a:p>
            <a:r>
              <a:rPr lang="en-US" b="1" dirty="0" smtClean="0">
                <a:solidFill>
                  <a:schemeClr val="tx1"/>
                </a:solidFill>
              </a:rPr>
              <a:t>4</a:t>
            </a:r>
            <a:r>
              <a:rPr lang="en-US" b="1" baseline="30000" dirty="0" smtClean="0">
                <a:solidFill>
                  <a:schemeClr val="tx1"/>
                </a:solidFill>
              </a:rPr>
              <a:t>th</a:t>
            </a:r>
            <a:r>
              <a:rPr lang="en-US" b="1" dirty="0" smtClean="0">
                <a:solidFill>
                  <a:schemeClr val="tx1"/>
                </a:solidFill>
              </a:rPr>
              <a:t> </a:t>
            </a:r>
            <a:r>
              <a:rPr lang="en-GB" b="1" dirty="0" smtClean="0">
                <a:solidFill>
                  <a:schemeClr val="tx1"/>
                </a:solidFill>
              </a:rPr>
              <a:t> </a:t>
            </a:r>
            <a:r>
              <a:rPr lang="en-GB" b="1" dirty="0">
                <a:solidFill>
                  <a:schemeClr val="tx1"/>
                </a:solidFill>
              </a:rPr>
              <a:t>lecture </a:t>
            </a:r>
          </a:p>
          <a:p>
            <a:r>
              <a:rPr lang="en-GB" b="1" dirty="0">
                <a:solidFill>
                  <a:schemeClr val="tx1"/>
                </a:solidFill>
              </a:rPr>
              <a:t>                Dr </a:t>
            </a:r>
            <a:r>
              <a:rPr lang="en-GB" b="1" dirty="0" err="1">
                <a:solidFill>
                  <a:schemeClr val="tx1"/>
                </a:solidFill>
              </a:rPr>
              <a:t>Fitua</a:t>
            </a:r>
            <a:r>
              <a:rPr lang="en-GB" b="1" dirty="0">
                <a:solidFill>
                  <a:schemeClr val="tx1"/>
                </a:solidFill>
              </a:rPr>
              <a:t> Al-</a:t>
            </a:r>
            <a:r>
              <a:rPr lang="en-GB" b="1" dirty="0" err="1">
                <a:solidFill>
                  <a:schemeClr val="tx1"/>
                </a:solidFill>
              </a:rPr>
              <a:t>Saedi</a:t>
            </a:r>
            <a:r>
              <a:rPr lang="en-GB" b="1" dirty="0">
                <a:solidFill>
                  <a:schemeClr val="tx1"/>
                </a:solidFill>
              </a:rPr>
              <a:t>            </a:t>
            </a:r>
          </a:p>
          <a:p>
            <a:endParaRPr lang="ar-IQ" dirty="0"/>
          </a:p>
        </p:txBody>
      </p:sp>
    </p:spTree>
    <p:extLst>
      <p:ext uri="{BB962C8B-B14F-4D97-AF65-F5344CB8AC3E}">
        <p14:creationId xmlns:p14="http://schemas.microsoft.com/office/powerpoint/2010/main" val="30055755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332656"/>
            <a:ext cx="7632848" cy="4062651"/>
          </a:xfrm>
          <a:prstGeom prst="rect">
            <a:avLst/>
          </a:prstGeom>
        </p:spPr>
        <p:txBody>
          <a:bodyPr wrap="square">
            <a:spAutoFit/>
          </a:bodyPr>
          <a:lstStyle/>
          <a:p>
            <a:pPr algn="l" rtl="0"/>
            <a:r>
              <a:rPr lang="en-US" sz="2400" b="1" dirty="0" smtClean="0">
                <a:latin typeface="Arial Unicode MS" panose="020B0604020202020204" pitchFamily="34" charset="-128"/>
                <a:ea typeface="Arial Unicode MS" panose="020B0604020202020204" pitchFamily="34" charset="-128"/>
                <a:cs typeface="Arial Unicode MS" panose="020B0604020202020204" pitchFamily="34" charset="-128"/>
              </a:rPr>
              <a:t>Toxin</a:t>
            </a:r>
          </a:p>
          <a:p>
            <a:pPr algn="l" rtl="0"/>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a:p>
            <a:pPr lvl="0" algn="l"/>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-The </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vegetative cells of </a:t>
            </a:r>
            <a:r>
              <a:rPr lang="en-US" i="1" dirty="0">
                <a:latin typeface="Arial Unicode MS" panose="020B0604020202020204" pitchFamily="34" charset="-128"/>
                <a:ea typeface="Arial Unicode MS" panose="020B0604020202020204" pitchFamily="34" charset="-128"/>
                <a:cs typeface="Arial Unicode MS" panose="020B0604020202020204" pitchFamily="34" charset="-128"/>
              </a:rPr>
              <a:t>C. </a:t>
            </a:r>
            <a:r>
              <a:rPr lang="en-US" i="1" dirty="0" err="1">
                <a:latin typeface="Arial Unicode MS" panose="020B0604020202020204" pitchFamily="34" charset="-128"/>
                <a:ea typeface="Arial Unicode MS" panose="020B0604020202020204" pitchFamily="34" charset="-128"/>
                <a:cs typeface="Arial Unicode MS" panose="020B0604020202020204" pitchFamily="34" charset="-128"/>
              </a:rPr>
              <a:t>tetani</a:t>
            </a:r>
            <a:r>
              <a:rPr lang="en-US" i="1"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produce the plasmid-encoded toxin </a:t>
            </a:r>
            <a:r>
              <a:rPr lang="en-US" b="1" dirty="0" err="1">
                <a:latin typeface="Arial Unicode MS" panose="020B0604020202020204" pitchFamily="34" charset="-128"/>
                <a:ea typeface="Arial Unicode MS" panose="020B0604020202020204" pitchFamily="34" charset="-128"/>
                <a:cs typeface="Arial Unicode MS" panose="020B0604020202020204" pitchFamily="34" charset="-128"/>
              </a:rPr>
              <a:t>tetanospasmin</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(150 </a:t>
            </a:r>
            <a:r>
              <a:rPr lang="en-US" dirty="0" err="1">
                <a:latin typeface="Arial Unicode MS" panose="020B0604020202020204" pitchFamily="34" charset="-128"/>
                <a:ea typeface="Arial Unicode MS" panose="020B0604020202020204" pitchFamily="34" charset="-128"/>
                <a:cs typeface="Arial Unicode MS" panose="020B0604020202020204" pitchFamily="34" charset="-128"/>
              </a:rPr>
              <a:t>kDa</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a:t>
            </a:r>
          </a:p>
          <a:p>
            <a:pPr lvl="0" algn="l" rtl="0"/>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-Sensitive </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to heat. ineffective after 65℃, 30min</a:t>
            </a:r>
          </a:p>
          <a:p>
            <a:pPr algn="l" rtl="0"/>
            <a:r>
              <a:rPr lang="en-US" dirty="0">
                <a:latin typeface="Arial Unicode MS" panose="020B0604020202020204" pitchFamily="34" charset="-128"/>
                <a:ea typeface="Arial Unicode MS" panose="020B0604020202020204" pitchFamily="34" charset="-128"/>
                <a:cs typeface="Arial Unicode MS" panose="020B0604020202020204" pitchFamily="34" charset="-128"/>
              </a:rPr>
              <a:t> </a:t>
            </a:r>
          </a:p>
          <a:p>
            <a:pPr lvl="0" algn="l"/>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 The </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toxin is produced during cell growth. It migrates along neural paths from a local wound to sites of action in the central nervous system.</a:t>
            </a:r>
          </a:p>
          <a:p>
            <a:pPr algn="l" rtl="0"/>
            <a:r>
              <a:rPr lang="en-US" dirty="0">
                <a:latin typeface="Arial Unicode MS" panose="020B0604020202020204" pitchFamily="34" charset="-128"/>
                <a:ea typeface="Arial Unicode MS" panose="020B0604020202020204" pitchFamily="34" charset="-128"/>
                <a:cs typeface="Arial Unicode MS" panose="020B0604020202020204" pitchFamily="34" charset="-128"/>
              </a:rPr>
              <a:t> </a:t>
            </a:r>
          </a:p>
          <a:p>
            <a:pPr lvl="0" algn="l" rtl="0"/>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-Toxin </a:t>
            </a: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blocks</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release</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of</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inhibitory</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neurotransmitters;</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continuous stimulation by excitatory </a:t>
            </a: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transmitters</a:t>
            </a:r>
          </a:p>
          <a:p>
            <a:pPr lvl="0" algn="l" rtl="0"/>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a:p>
            <a:pPr lvl="0" algn="l" rtl="0"/>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muscle spasms (spastic paralysis), (trismus (lockjaw), </a:t>
            </a:r>
            <a:r>
              <a:rPr lang="en-US" dirty="0" err="1">
                <a:latin typeface="Arial Unicode MS" panose="020B0604020202020204" pitchFamily="34" charset="-128"/>
                <a:ea typeface="Arial Unicode MS" panose="020B0604020202020204" pitchFamily="34" charset="-128"/>
                <a:cs typeface="Arial Unicode MS" panose="020B0604020202020204" pitchFamily="34" charset="-128"/>
              </a:rPr>
              <a:t>risus</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dirty="0" err="1">
                <a:latin typeface="Arial Unicode MS" panose="020B0604020202020204" pitchFamily="34" charset="-128"/>
                <a:ea typeface="Arial Unicode MS" panose="020B0604020202020204" pitchFamily="34" charset="-128"/>
                <a:cs typeface="Arial Unicode MS" panose="020B0604020202020204" pitchFamily="34" charset="-128"/>
              </a:rPr>
              <a:t>sardonicus</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dirty="0" err="1">
                <a:latin typeface="Arial Unicode MS" panose="020B0604020202020204" pitchFamily="34" charset="-128"/>
                <a:ea typeface="Arial Unicode MS" panose="020B0604020202020204" pitchFamily="34" charset="-128"/>
                <a:cs typeface="Arial Unicode MS" panose="020B0604020202020204" pitchFamily="34" charset="-128"/>
              </a:rPr>
              <a:t>opisthotonos</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cardiac arrhythmias, fluctuations in blood pressure</a:t>
            </a:r>
            <a:r>
              <a:rPr lang="en-US" dirty="0"/>
              <a:t>.</a:t>
            </a:r>
          </a:p>
        </p:txBody>
      </p:sp>
    </p:spTree>
    <p:extLst>
      <p:ext uri="{BB962C8B-B14F-4D97-AF65-F5344CB8AC3E}">
        <p14:creationId xmlns:p14="http://schemas.microsoft.com/office/powerpoint/2010/main" val="12438449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548680"/>
            <a:ext cx="7488832" cy="5355312"/>
          </a:xfrm>
          <a:prstGeom prst="rect">
            <a:avLst/>
          </a:prstGeom>
        </p:spPr>
        <p:txBody>
          <a:bodyPr wrap="square">
            <a:spAutoFit/>
          </a:bodyPr>
          <a:lstStyle/>
          <a:p>
            <a:pPr marL="318770" algn="l" rtl="0">
              <a:lnSpc>
                <a:spcPct val="115000"/>
              </a:lnSpc>
              <a:spcAft>
                <a:spcPts val="0"/>
              </a:spcAft>
            </a:pPr>
            <a:r>
              <a:rPr lang="en-US" sz="2000" b="1" dirty="0" smtClean="0">
                <a:effectLst/>
                <a:latin typeface="Arial Unicode MS"/>
                <a:ea typeface="Calibri"/>
                <a:cs typeface="Arial"/>
              </a:rPr>
              <a:t>Prevention and Treatment</a:t>
            </a:r>
            <a:endParaRPr lang="en-US" sz="1400" dirty="0">
              <a:ea typeface="Calibri"/>
              <a:cs typeface="Arial"/>
            </a:endParaRPr>
          </a:p>
          <a:p>
            <a:pPr marL="318770" algn="l" rtl="0">
              <a:lnSpc>
                <a:spcPct val="115000"/>
              </a:lnSpc>
              <a:spcAft>
                <a:spcPts val="0"/>
              </a:spcAft>
            </a:pPr>
            <a:r>
              <a:rPr lang="en-US" sz="2000"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The results of treatment of tetanus are not satisfactory. Therefore, prevention is all important. Prevention of tetanus depends on:</a:t>
            </a:r>
            <a:endParaRPr lang="en-US" sz="2000" dirty="0">
              <a:solidFill>
                <a:srgbClr val="241F1F"/>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318770" algn="l" rtl="0">
              <a:lnSpc>
                <a:spcPct val="115000"/>
              </a:lnSpc>
              <a:spcAft>
                <a:spcPts val="0"/>
              </a:spcAft>
            </a:pP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l">
              <a:spcAft>
                <a:spcPts val="0"/>
              </a:spcAft>
            </a:pPr>
            <a:r>
              <a:rPr lang="en-US" sz="2000"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     (1) Active immunization with toxoids,</a:t>
            </a:r>
            <a:r>
              <a:rPr lang="en-US" sz="2000" dirty="0" smtClean="0">
                <a:solidFill>
                  <a:srgbClr val="000000"/>
                </a:solidFill>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en-US" sz="20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l" rtl="0">
              <a:lnSpc>
                <a:spcPct val="115000"/>
              </a:lnSpc>
              <a:spcBef>
                <a:spcPts val="15"/>
              </a:spcBef>
              <a:spcAft>
                <a:spcPts val="0"/>
              </a:spcAft>
            </a:pPr>
            <a:r>
              <a:rPr lang="en-US" sz="2000" dirty="0" smtClean="0">
                <a:solidFill>
                  <a:srgbClr val="000000"/>
                </a:solidFill>
                <a:effectLst/>
                <a:latin typeface="Arial Unicode MS" panose="020B0604020202020204" pitchFamily="34" charset="-128"/>
                <a:ea typeface="Arial Unicode MS" panose="020B0604020202020204" pitchFamily="34" charset="-128"/>
                <a:cs typeface="Arial Unicode MS" panose="020B0604020202020204" pitchFamily="34" charset="-128"/>
              </a:rPr>
              <a:t>       A combined </a:t>
            </a:r>
            <a:r>
              <a:rPr lang="en-US" sz="2000" b="1" dirty="0" smtClean="0">
                <a:solidFill>
                  <a:srgbClr val="000000"/>
                </a:solidFill>
                <a:effectLst/>
                <a:latin typeface="Arial Unicode MS" panose="020B0604020202020204" pitchFamily="34" charset="-128"/>
                <a:ea typeface="Arial Unicode MS" panose="020B0604020202020204" pitchFamily="34" charset="-128"/>
                <a:cs typeface="Arial Unicode MS" panose="020B0604020202020204" pitchFamily="34" charset="-128"/>
              </a:rPr>
              <a:t>vaccine</a:t>
            </a:r>
            <a:r>
              <a:rPr lang="en-US" sz="2000" dirty="0" smtClean="0">
                <a:solidFill>
                  <a:srgbClr val="000000"/>
                </a:solidFill>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b="1" dirty="0" smtClean="0">
                <a:solidFill>
                  <a:srgbClr val="000000"/>
                </a:solidFill>
                <a:effectLst/>
                <a:latin typeface="Arial Unicode MS" panose="020B0604020202020204" pitchFamily="34" charset="-128"/>
                <a:ea typeface="Arial Unicode MS" panose="020B0604020202020204" pitchFamily="34" charset="-128"/>
                <a:cs typeface="Arial Unicode MS" panose="020B0604020202020204" pitchFamily="34" charset="-128"/>
              </a:rPr>
              <a:t>DPT</a:t>
            </a:r>
            <a:r>
              <a:rPr lang="en-US" sz="2000" dirty="0" smtClean="0">
                <a:solidFill>
                  <a:srgbClr val="000000"/>
                </a:solidFill>
                <a:effectLst/>
                <a:latin typeface="Arial Unicode MS" panose="020B0604020202020204" pitchFamily="34" charset="-128"/>
                <a:ea typeface="Arial Unicode MS" panose="020B0604020202020204" pitchFamily="34" charset="-128"/>
                <a:cs typeface="Arial Unicode MS" panose="020B0604020202020204" pitchFamily="34" charset="-128"/>
              </a:rPr>
              <a:t> vaccine, which includes </a:t>
            </a: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l" rtl="0">
              <a:lnSpc>
                <a:spcPct val="115000"/>
              </a:lnSpc>
              <a:spcBef>
                <a:spcPts val="15"/>
              </a:spcBef>
              <a:spcAft>
                <a:spcPts val="0"/>
              </a:spcAft>
            </a:pPr>
            <a:r>
              <a:rPr lang="en-US" sz="2000" dirty="0" smtClean="0">
                <a:solidFill>
                  <a:srgbClr val="000000"/>
                </a:solidFill>
                <a:effectLst/>
                <a:latin typeface="Arial Unicode MS" panose="020B0604020202020204" pitchFamily="34" charset="-128"/>
                <a:ea typeface="Arial Unicode MS" panose="020B0604020202020204" pitchFamily="34" charset="-128"/>
                <a:cs typeface="Arial Unicode MS" panose="020B0604020202020204" pitchFamily="34" charset="-128"/>
              </a:rPr>
              <a:t>       vaccines  against diphtheria, pertussis, and tetanus. </a:t>
            </a:r>
          </a:p>
          <a:p>
            <a:pPr algn="l" rtl="0">
              <a:lnSpc>
                <a:spcPct val="115000"/>
              </a:lnSpc>
              <a:spcBef>
                <a:spcPts val="15"/>
              </a:spcBef>
              <a:spcAft>
                <a:spcPts val="0"/>
              </a:spcAft>
            </a:pP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318770" algn="l" rtl="0">
              <a:lnSpc>
                <a:spcPct val="115000"/>
              </a:lnSpc>
              <a:spcAft>
                <a:spcPts val="0"/>
              </a:spcAft>
            </a:pPr>
            <a:r>
              <a:rPr lang="en-US" sz="2000"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(2) aggressive wound care, </a:t>
            </a:r>
          </a:p>
          <a:p>
            <a:pPr marL="318770" algn="l" rtl="0">
              <a:lnSpc>
                <a:spcPct val="115000"/>
              </a:lnSpc>
              <a:spcAft>
                <a:spcPts val="0"/>
              </a:spcAft>
            </a:pP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318770" algn="l" rtl="0">
              <a:lnSpc>
                <a:spcPct val="115000"/>
              </a:lnSpc>
              <a:spcAft>
                <a:spcPts val="0"/>
              </a:spcAft>
            </a:pPr>
            <a:r>
              <a:rPr lang="en-US" sz="2000"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(3) prophylactic use of antitoxin</a:t>
            </a:r>
            <a:r>
              <a:rPr lang="en-US" sz="2000" dirty="0">
                <a:solidFill>
                  <a:srgbClr val="241F1F"/>
                </a:solidFill>
                <a:latin typeface="Arial Unicode MS" panose="020B0604020202020204" pitchFamily="34" charset="-128"/>
                <a:ea typeface="Arial Unicode MS" panose="020B0604020202020204" pitchFamily="34" charset="-128"/>
                <a:cs typeface="Arial Unicode MS" panose="020B0604020202020204" pitchFamily="34" charset="-128"/>
              </a:rPr>
              <a:t>.</a:t>
            </a:r>
            <a:endParaRPr lang="en-US" sz="2000"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marL="318770" algn="l" rtl="0">
              <a:lnSpc>
                <a:spcPct val="115000"/>
              </a:lnSpc>
              <a:spcAft>
                <a:spcPts val="0"/>
              </a:spcAft>
            </a:pP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318770" algn="l" rtl="0">
              <a:lnSpc>
                <a:spcPct val="115000"/>
              </a:lnSpc>
              <a:spcAft>
                <a:spcPts val="0"/>
              </a:spcAft>
            </a:pPr>
            <a:r>
              <a:rPr lang="en-US" sz="2000"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(4) administration of penicillin.</a:t>
            </a:r>
            <a:r>
              <a:rPr lang="en-US" sz="2000" i="1"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l" rtl="0">
              <a:lnSpc>
                <a:spcPct val="115000"/>
              </a:lnSpc>
              <a:spcAft>
                <a:spcPts val="0"/>
              </a:spcAft>
            </a:pPr>
            <a:r>
              <a:rPr lang="en-US" sz="2000" b="1" i="1"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4850107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548680"/>
            <a:ext cx="7344816" cy="1879938"/>
          </a:xfrm>
          <a:prstGeom prst="rect">
            <a:avLst/>
          </a:prstGeom>
        </p:spPr>
        <p:txBody>
          <a:bodyPr wrap="square">
            <a:spAutoFit/>
          </a:bodyPr>
          <a:lstStyle/>
          <a:p>
            <a:pPr marL="704850" algn="l">
              <a:lnSpc>
                <a:spcPct val="115000"/>
              </a:lnSpc>
              <a:spcAft>
                <a:spcPts val="1000"/>
              </a:spcAft>
            </a:pPr>
            <a:r>
              <a:rPr lang="en-US" sz="2800" b="1" i="1" dirty="0" smtClean="0">
                <a:solidFill>
                  <a:srgbClr val="241F1F"/>
                </a:solidFill>
                <a:effectLst/>
                <a:latin typeface="Arial Unicode MS"/>
                <a:ea typeface="Calibri"/>
                <a:cs typeface="Arial"/>
              </a:rPr>
              <a:t>C. Perfringens</a:t>
            </a:r>
            <a:endParaRPr lang="en-US" sz="1400" dirty="0" smtClean="0">
              <a:ea typeface="Calibri"/>
              <a:cs typeface="Arial"/>
            </a:endParaRPr>
          </a:p>
          <a:p>
            <a:pPr marL="704850" algn="l">
              <a:lnSpc>
                <a:spcPct val="115000"/>
              </a:lnSpc>
              <a:spcAft>
                <a:spcPts val="1000"/>
              </a:spcAft>
            </a:pPr>
            <a:r>
              <a:rPr lang="en-US" b="1" dirty="0" smtClean="0">
                <a:effectLst/>
                <a:latin typeface="Arial"/>
                <a:ea typeface="Times New Roman"/>
                <a:cs typeface="Times New Roman"/>
              </a:rPr>
              <a:t>•</a:t>
            </a:r>
            <a:r>
              <a:rPr lang="en-US" dirty="0" smtClean="0">
                <a:effectLst/>
                <a:latin typeface="Arial"/>
                <a:ea typeface="Times New Roman"/>
                <a:cs typeface="Times New Roman"/>
              </a:rPr>
              <a:t> </a:t>
            </a:r>
            <a:r>
              <a:rPr lang="en-US" sz="2000"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Large, rectangular bacilli (rod) staining gram-positive</a:t>
            </a: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l" rtl="0">
              <a:lnSpc>
                <a:spcPct val="115000"/>
              </a:lnSpc>
              <a:spcAft>
                <a:spcPts val="0"/>
              </a:spcAft>
            </a:pPr>
            <a:r>
              <a:rPr lang="en-US" sz="2000"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 Spores are ovoid and sub terminal.</a:t>
            </a: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ctr" rtl="0">
              <a:lnSpc>
                <a:spcPct val="115000"/>
              </a:lnSpc>
              <a:spcAft>
                <a:spcPts val="0"/>
              </a:spcAft>
            </a:pPr>
            <a:r>
              <a:rPr lang="en-US" sz="2000"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3" name="Picture 2"/>
          <p:cNvPicPr/>
          <p:nvPr/>
        </p:nvPicPr>
        <p:blipFill>
          <a:blip r:embed="rId2">
            <a:duotone>
              <a:prstClr val="black"/>
              <a:srgbClr val="D9C3A5">
                <a:tint val="50000"/>
                <a:satMod val="180000"/>
              </a:srgbClr>
            </a:duotone>
            <a:lum bright="18000" contrast="80000"/>
            <a:extLst>
              <a:ext uri="{28A0092B-C50C-407E-A947-70E740481C1C}">
                <a14:useLocalDpi xmlns:a14="http://schemas.microsoft.com/office/drawing/2010/main" val="0"/>
              </a:ext>
            </a:extLst>
          </a:blip>
          <a:srcRect/>
          <a:stretch>
            <a:fillRect/>
          </a:stretch>
        </p:blipFill>
        <p:spPr bwMode="auto">
          <a:xfrm>
            <a:off x="2464772" y="2276872"/>
            <a:ext cx="3206343" cy="2355259"/>
          </a:xfrm>
          <a:prstGeom prst="rect">
            <a:avLst/>
          </a:prstGeom>
          <a:noFill/>
          <a:ln>
            <a:noFill/>
          </a:ln>
        </p:spPr>
      </p:pic>
    </p:spTree>
    <p:extLst>
      <p:ext uri="{BB962C8B-B14F-4D97-AF65-F5344CB8AC3E}">
        <p14:creationId xmlns:p14="http://schemas.microsoft.com/office/powerpoint/2010/main" val="21070909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7776864" cy="5543056"/>
          </a:xfrm>
          <a:prstGeom prst="rect">
            <a:avLst/>
          </a:prstGeom>
        </p:spPr>
        <p:txBody>
          <a:bodyPr wrap="square">
            <a:spAutoFit/>
          </a:bodyPr>
          <a:lstStyle/>
          <a:p>
            <a:pPr algn="l" rtl="0">
              <a:lnSpc>
                <a:spcPct val="115000"/>
              </a:lnSpc>
              <a:spcAft>
                <a:spcPts val="0"/>
              </a:spcAft>
            </a:pPr>
            <a:r>
              <a:rPr lang="en-US" sz="2400" b="1"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Toxins</a:t>
            </a:r>
          </a:p>
          <a:p>
            <a:pPr algn="l" rtl="0">
              <a:lnSpc>
                <a:spcPct val="115000"/>
              </a:lnSpc>
              <a:spcAft>
                <a:spcPts val="0"/>
              </a:spcAft>
            </a:pPr>
            <a:endParaRPr lang="en-US" sz="24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lvl="0" indent="-342900" algn="l" rtl="0">
              <a:lnSpc>
                <a:spcPct val="115000"/>
              </a:lnSpc>
              <a:spcAft>
                <a:spcPts val="0"/>
              </a:spcAft>
              <a:buSzPts val="1600"/>
              <a:buFont typeface="Symbol"/>
              <a:buChar char=""/>
            </a:pPr>
            <a:r>
              <a:rPr lang="en-US" sz="2000"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The </a:t>
            </a:r>
            <a:r>
              <a:rPr lang="en-US" sz="2000" b="1"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alpha toxin </a:t>
            </a:r>
            <a:r>
              <a:rPr lang="en-US" sz="2000"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of </a:t>
            </a:r>
            <a:r>
              <a:rPr lang="en-US" sz="2000" i="1"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C. perfringens </a:t>
            </a:r>
            <a:r>
              <a:rPr lang="en-US" sz="2000"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type A is </a:t>
            </a:r>
            <a:r>
              <a:rPr lang="en-US" sz="2000" b="1"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a </a:t>
            </a:r>
            <a:r>
              <a:rPr lang="en-US" sz="2000" b="1" dirty="0" err="1"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lecithinase</a:t>
            </a:r>
            <a:r>
              <a:rPr lang="en-US" sz="2000"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 splits lecithin (an important constituent of cell membranes). Alpha toxin also aggregates platelets, destruction of viable tissue (</a:t>
            </a:r>
            <a:r>
              <a:rPr lang="en-US" sz="2000" b="1"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gas gangrene</a:t>
            </a:r>
            <a:r>
              <a:rPr lang="en-US" sz="2000"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 </a:t>
            </a:r>
          </a:p>
          <a:p>
            <a:pPr marL="342900" lvl="0" indent="-342900" algn="l" rtl="0">
              <a:lnSpc>
                <a:spcPct val="115000"/>
              </a:lnSpc>
              <a:spcAft>
                <a:spcPts val="0"/>
              </a:spcAft>
              <a:buSzPts val="1600"/>
              <a:buFont typeface="Symbol"/>
              <a:buChar char=""/>
            </a:pP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lvl="0" indent="-342900" algn="l" rtl="0">
              <a:lnSpc>
                <a:spcPct val="115000"/>
              </a:lnSpc>
              <a:spcAft>
                <a:spcPts val="0"/>
              </a:spcAft>
              <a:buSzPts val="1600"/>
              <a:buFont typeface="Symbol"/>
              <a:buChar char=""/>
            </a:pPr>
            <a:r>
              <a:rPr lang="en-US" sz="2000"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The </a:t>
            </a:r>
            <a:r>
              <a:rPr lang="en-US" sz="2000" b="1"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theta toxin</a:t>
            </a:r>
            <a:r>
              <a:rPr lang="en-US" sz="2000"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b="1" dirty="0" err="1"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cytolysin</a:t>
            </a:r>
            <a:r>
              <a:rPr lang="en-US" sz="2000" dirty="0" err="1"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s</a:t>
            </a:r>
            <a:r>
              <a:rPr lang="en-US" sz="2000"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 that act by forming pores in cell membranes. </a:t>
            </a:r>
          </a:p>
          <a:p>
            <a:pPr marL="342900" lvl="0" indent="-342900" algn="l" rtl="0">
              <a:lnSpc>
                <a:spcPct val="115000"/>
              </a:lnSpc>
              <a:spcAft>
                <a:spcPts val="0"/>
              </a:spcAft>
              <a:buSzPts val="1600"/>
              <a:buFont typeface="Symbol"/>
              <a:buChar char=""/>
            </a:pP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lvl="0" indent="-342900" algn="l" rtl="0">
              <a:lnSpc>
                <a:spcPct val="115000"/>
              </a:lnSpc>
              <a:spcAft>
                <a:spcPts val="0"/>
              </a:spcAft>
              <a:buSzPts val="1600"/>
              <a:buFont typeface="Symbol"/>
              <a:buChar char=""/>
            </a:pPr>
            <a:r>
              <a:rPr lang="en-US" sz="2000" b="1"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Epsilon toxin </a:t>
            </a:r>
            <a:r>
              <a:rPr lang="en-US" sz="2000"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is a protein that causes edema, and hemorrhage </a:t>
            </a: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lvl="0" indent="-342900" algn="l" rtl="0">
              <a:lnSpc>
                <a:spcPct val="115000"/>
              </a:lnSpc>
              <a:spcAft>
                <a:spcPts val="0"/>
              </a:spcAft>
              <a:buSzPts val="1600"/>
              <a:buFont typeface="Symbol"/>
              <a:buChar char=""/>
            </a:pPr>
            <a:r>
              <a:rPr lang="en-US" sz="2000" b="1"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DNase</a:t>
            </a:r>
            <a:r>
              <a:rPr lang="en-US" sz="2000"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 and </a:t>
            </a:r>
            <a:r>
              <a:rPr lang="en-US" sz="2000" b="1"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hyaluronidase</a:t>
            </a:r>
            <a:r>
              <a:rPr lang="en-US" sz="2000"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b="1"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collagenase</a:t>
            </a:r>
            <a:r>
              <a:rPr lang="en-US" sz="2000"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a:t>
            </a:r>
          </a:p>
          <a:p>
            <a:pPr lvl="0" algn="l" rtl="0">
              <a:lnSpc>
                <a:spcPct val="115000"/>
              </a:lnSpc>
              <a:spcAft>
                <a:spcPts val="0"/>
              </a:spcAft>
              <a:buSzPts val="1600"/>
            </a:pP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lvl="0" indent="-342900" algn="l" rtl="0">
              <a:lnSpc>
                <a:spcPct val="115000"/>
              </a:lnSpc>
              <a:spcAft>
                <a:spcPts val="0"/>
              </a:spcAft>
              <a:buSzPts val="2000"/>
              <a:buFont typeface="Symbol"/>
              <a:buChar char=""/>
            </a:pPr>
            <a:r>
              <a:rPr lang="en-US" sz="2000"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some strains of </a:t>
            </a:r>
            <a:r>
              <a:rPr lang="en-US" sz="2000" i="1"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C perfringens </a:t>
            </a:r>
            <a:r>
              <a:rPr lang="en-US" sz="2000"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produce </a:t>
            </a:r>
            <a:r>
              <a:rPr lang="en-US" sz="2000" b="1"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enterotoxin</a:t>
            </a:r>
            <a:r>
              <a:rPr lang="en-US" sz="2000"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i="1"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C. perfringens </a:t>
            </a:r>
            <a:r>
              <a:rPr lang="en-US" sz="2000" dirty="0" smtClean="0">
                <a:solidFill>
                  <a:srgbClr val="241F1F"/>
                </a:solidFill>
                <a:effectLst/>
                <a:latin typeface="Arial Unicode MS" panose="020B0604020202020204" pitchFamily="34" charset="-128"/>
                <a:ea typeface="Arial Unicode MS" panose="020B0604020202020204" pitchFamily="34" charset="-128"/>
                <a:cs typeface="Arial Unicode MS" panose="020B0604020202020204" pitchFamily="34" charset="-128"/>
              </a:rPr>
              <a:t>enterotoxin, CPE)</a:t>
            </a:r>
            <a:r>
              <a:rPr lang="en-US" sz="2000" b="1" dirty="0" smtClean="0">
                <a:solidFill>
                  <a:srgbClr val="223690"/>
                </a:solidFill>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smtClean="0">
                <a:solidFill>
                  <a:srgbClr val="000000"/>
                </a:solidFill>
                <a:effectLst/>
                <a:latin typeface="Arial Unicode MS" panose="020B0604020202020204" pitchFamily="34" charset="-128"/>
                <a:ea typeface="Arial Unicode MS" panose="020B0604020202020204" pitchFamily="34" charset="-128"/>
                <a:cs typeface="Arial Unicode MS" panose="020B0604020202020204" pitchFamily="34" charset="-128"/>
              </a:rPr>
              <a:t>that cause</a:t>
            </a:r>
            <a:r>
              <a:rPr lang="en-US" sz="2000" b="1" dirty="0" smtClean="0">
                <a:solidFill>
                  <a:srgbClr val="000000"/>
                </a:solidFill>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b="1"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food poisoning. </a:t>
            </a:r>
            <a:endParaRPr lang="en-US" sz="20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7910237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76672"/>
            <a:ext cx="6840760" cy="4247317"/>
          </a:xfrm>
          <a:prstGeom prst="rect">
            <a:avLst/>
          </a:prstGeom>
        </p:spPr>
        <p:txBody>
          <a:bodyPr wrap="square">
            <a:spAutoFit/>
          </a:bodyPr>
          <a:lstStyle/>
          <a:p>
            <a:pPr algn="l" rtl="0"/>
            <a:r>
              <a:rPr lang="en-US" sz="2400" b="1" dirty="0" smtClean="0">
                <a:latin typeface="Arial Unicode MS" panose="020B0604020202020204" pitchFamily="34" charset="-128"/>
                <a:ea typeface="Arial Unicode MS" panose="020B0604020202020204" pitchFamily="34" charset="-128"/>
                <a:cs typeface="Arial Unicode MS" panose="020B0604020202020204" pitchFamily="34" charset="-128"/>
              </a:rPr>
              <a:t>Pathogenesis</a:t>
            </a:r>
          </a:p>
          <a:p>
            <a:pPr algn="l" rtl="0"/>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lvl="0" algn="l"/>
            <a:r>
              <a:rPr lang="en-US" sz="2000" b="1" dirty="0">
                <a:latin typeface="Arial Unicode MS" panose="020B0604020202020204" pitchFamily="34" charset="-128"/>
                <a:ea typeface="Arial Unicode MS" panose="020B0604020202020204" pitchFamily="34" charset="-128"/>
                <a:cs typeface="Arial Unicode MS" panose="020B0604020202020204" pitchFamily="34" charset="-128"/>
              </a:rPr>
              <a:t>Gas gangrene</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occurs when spores reach tissue either by contamination from </a:t>
            </a: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soil</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and </a:t>
            </a: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feces</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The spores germinate, vegetative cells multiply, ferment carbohydrates present in </a:t>
            </a:r>
            <a:endParaRPr lang="ar-IQ"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lvl="0" algn="l"/>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tissue</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and produce gas. </a:t>
            </a:r>
          </a:p>
          <a:p>
            <a:pPr lvl="0" algn="l" rtl="0"/>
            <a:endParaRPr lang="en-US" b="1"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lvl="0" algn="l" rtl="0"/>
            <a:r>
              <a:rPr lang="en-US" sz="2000" b="1" dirty="0" smtClean="0">
                <a:latin typeface="Arial Unicode MS" panose="020B0604020202020204" pitchFamily="34" charset="-128"/>
                <a:ea typeface="Arial Unicode MS" panose="020B0604020202020204" pitchFamily="34" charset="-128"/>
                <a:cs typeface="Arial Unicode MS" panose="020B0604020202020204" pitchFamily="34" charset="-128"/>
              </a:rPr>
              <a:t>Food </a:t>
            </a:r>
            <a:r>
              <a:rPr lang="en-US" sz="2000" b="1" dirty="0">
                <a:latin typeface="Arial Unicode MS" panose="020B0604020202020204" pitchFamily="34" charset="-128"/>
                <a:ea typeface="Arial Unicode MS" panose="020B0604020202020204" pitchFamily="34" charset="-128"/>
                <a:cs typeface="Arial Unicode MS" panose="020B0604020202020204" pitchFamily="34" charset="-128"/>
              </a:rPr>
              <a:t>poisoning</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usually follows the ingestion of bacterial cells that have grown in warmed meat dishes. The toxin forms when the organisms germinate in the gut, with the onset of diarrhea –usually without </a:t>
            </a:r>
            <a:r>
              <a:rPr lang="en-US" dirty="0" err="1">
                <a:latin typeface="Arial Unicode MS" panose="020B0604020202020204" pitchFamily="34" charset="-128"/>
                <a:ea typeface="Arial Unicode MS" panose="020B0604020202020204" pitchFamily="34" charset="-128"/>
                <a:cs typeface="Arial Unicode MS" panose="020B0604020202020204" pitchFamily="34" charset="-128"/>
              </a:rPr>
              <a:t>vomitting</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or fever--- in 6-18 hours. </a:t>
            </a:r>
          </a:p>
          <a:p>
            <a:pPr lvl="0" algn="l" rtl="0"/>
            <a:endParaRPr lang="en-US" sz="2000" b="1"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lvl="0" algn="l" rtl="0"/>
            <a:r>
              <a:rPr lang="en-US" sz="2000" b="1" dirty="0" smtClean="0">
                <a:latin typeface="Arial Unicode MS" panose="020B0604020202020204" pitchFamily="34" charset="-128"/>
                <a:ea typeface="Arial Unicode MS" panose="020B0604020202020204" pitchFamily="34" charset="-128"/>
                <a:cs typeface="Arial Unicode MS" panose="020B0604020202020204" pitchFamily="34" charset="-128"/>
              </a:rPr>
              <a:t>Uterine </a:t>
            </a:r>
            <a:r>
              <a:rPr lang="en-US" sz="2000" b="1" dirty="0">
                <a:latin typeface="Arial Unicode MS" panose="020B0604020202020204" pitchFamily="34" charset="-128"/>
                <a:ea typeface="Arial Unicode MS" panose="020B0604020202020204" pitchFamily="34" charset="-128"/>
                <a:cs typeface="Arial Unicode MS" panose="020B0604020202020204" pitchFamily="34" charset="-128"/>
              </a:rPr>
              <a:t>infections</a:t>
            </a: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l"/>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p>
        </p:txBody>
      </p:sp>
    </p:spTree>
    <p:extLst>
      <p:ext uri="{BB962C8B-B14F-4D97-AF65-F5344CB8AC3E}">
        <p14:creationId xmlns:p14="http://schemas.microsoft.com/office/powerpoint/2010/main" val="24994651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76672"/>
            <a:ext cx="8676456" cy="5012141"/>
          </a:xfrm>
          <a:prstGeom prst="rect">
            <a:avLst/>
          </a:prstGeom>
        </p:spPr>
        <p:txBody>
          <a:bodyPr wrap="square">
            <a:spAutoFit/>
          </a:bodyPr>
          <a:lstStyle/>
          <a:p>
            <a:pPr algn="l" rtl="0">
              <a:lnSpc>
                <a:spcPct val="115000"/>
              </a:lnSpc>
              <a:spcAft>
                <a:spcPts val="0"/>
              </a:spcAft>
            </a:pPr>
            <a:r>
              <a:rPr lang="en-US" sz="2000" b="1" dirty="0" smtClean="0">
                <a:effectLst/>
                <a:latin typeface="Arial Unicode MS"/>
                <a:ea typeface="Calibri"/>
                <a:cs typeface="Arial"/>
              </a:rPr>
              <a:t>Diagnostic Laboratory Tests</a:t>
            </a:r>
          </a:p>
          <a:p>
            <a:pPr algn="l" rtl="0">
              <a:lnSpc>
                <a:spcPct val="115000"/>
              </a:lnSpc>
              <a:spcAft>
                <a:spcPts val="0"/>
              </a:spcAft>
            </a:pPr>
            <a:endParaRPr lang="en-US" sz="1400" dirty="0">
              <a:ea typeface="Calibri"/>
              <a:cs typeface="Arial"/>
            </a:endParaRPr>
          </a:p>
          <a:p>
            <a:pPr marL="342900" lvl="0" indent="-342900" algn="l" rtl="0">
              <a:lnSpc>
                <a:spcPct val="115000"/>
              </a:lnSpc>
              <a:spcAft>
                <a:spcPts val="0"/>
              </a:spcAft>
              <a:buFont typeface="Wingdings"/>
              <a:buChar char=""/>
            </a:pPr>
            <a:r>
              <a:rPr lang="en-US" sz="2000" b="1" dirty="0" smtClean="0">
                <a:solidFill>
                  <a:srgbClr val="241F1F"/>
                </a:solidFill>
                <a:effectLst/>
                <a:latin typeface="Arial Unicode MS"/>
                <a:ea typeface="Calibri"/>
                <a:cs typeface="Arial"/>
              </a:rPr>
              <a:t>Specimens</a:t>
            </a:r>
            <a:r>
              <a:rPr lang="en-US" dirty="0" smtClean="0">
                <a:solidFill>
                  <a:srgbClr val="241F1F"/>
                </a:solidFill>
                <a:effectLst/>
                <a:latin typeface="Arial Unicode MS"/>
                <a:ea typeface="Calibri"/>
                <a:cs typeface="Arial"/>
              </a:rPr>
              <a:t> consist of material from wounds, pus, and tissue.</a:t>
            </a:r>
          </a:p>
          <a:p>
            <a:pPr lvl="0" algn="l" rtl="0">
              <a:lnSpc>
                <a:spcPct val="115000"/>
              </a:lnSpc>
              <a:spcAft>
                <a:spcPts val="0"/>
              </a:spcAft>
            </a:pPr>
            <a:endParaRPr lang="en-US" sz="1400" dirty="0">
              <a:ea typeface="Calibri"/>
              <a:cs typeface="Arial"/>
            </a:endParaRPr>
          </a:p>
          <a:p>
            <a:pPr marL="342900" lvl="0" indent="-342900" algn="l" rtl="0">
              <a:lnSpc>
                <a:spcPct val="115000"/>
              </a:lnSpc>
              <a:spcAft>
                <a:spcPts val="0"/>
              </a:spcAft>
              <a:buFont typeface="Wingdings"/>
              <a:buChar char=""/>
            </a:pPr>
            <a:r>
              <a:rPr lang="en-US" sz="2000" b="1" dirty="0" smtClean="0">
                <a:solidFill>
                  <a:srgbClr val="241F1F"/>
                </a:solidFill>
                <a:effectLst/>
                <a:latin typeface="Arial Unicode MS"/>
                <a:ea typeface="Calibri"/>
                <a:cs typeface="Arial"/>
              </a:rPr>
              <a:t>Gram Stain</a:t>
            </a:r>
            <a:r>
              <a:rPr lang="en-US" sz="2000" dirty="0" smtClean="0">
                <a:solidFill>
                  <a:srgbClr val="241F1F"/>
                </a:solidFill>
                <a:effectLst/>
                <a:latin typeface="Arial Unicode MS"/>
                <a:ea typeface="Calibri"/>
                <a:cs typeface="Arial"/>
              </a:rPr>
              <a:t> </a:t>
            </a:r>
            <a:r>
              <a:rPr lang="en-US" dirty="0" smtClean="0">
                <a:solidFill>
                  <a:srgbClr val="241F1F"/>
                </a:solidFill>
                <a:effectLst/>
                <a:latin typeface="Arial Unicode MS"/>
                <a:ea typeface="Calibri"/>
                <a:cs typeface="Arial"/>
              </a:rPr>
              <a:t>The presence of large gram-positive rods in Gram-stained smears suggests gas gangrene clostridia; spores are not regularly present.</a:t>
            </a:r>
            <a:endParaRPr lang="en-US" sz="1400" dirty="0">
              <a:ea typeface="Calibri"/>
              <a:cs typeface="Arial"/>
            </a:endParaRPr>
          </a:p>
          <a:p>
            <a:pPr algn="l" rtl="0">
              <a:lnSpc>
                <a:spcPct val="115000"/>
              </a:lnSpc>
              <a:spcAft>
                <a:spcPts val="0"/>
              </a:spcAft>
            </a:pPr>
            <a:endParaRPr lang="en-US" sz="1400" dirty="0">
              <a:ea typeface="Calibri"/>
              <a:cs typeface="Arial"/>
            </a:endParaRPr>
          </a:p>
          <a:p>
            <a:pPr marL="342900" lvl="0" indent="-342900" algn="l" rtl="0">
              <a:lnSpc>
                <a:spcPct val="115000"/>
              </a:lnSpc>
              <a:spcAft>
                <a:spcPts val="0"/>
              </a:spcAft>
              <a:buFont typeface="Wingdings"/>
              <a:buChar char=""/>
            </a:pPr>
            <a:r>
              <a:rPr lang="en-US" dirty="0" err="1" smtClean="0">
                <a:solidFill>
                  <a:srgbClr val="241F1F"/>
                </a:solidFill>
                <a:effectLst/>
                <a:latin typeface="Arial Unicode MS"/>
                <a:ea typeface="Calibri"/>
                <a:cs typeface="Arial"/>
              </a:rPr>
              <a:t>Lecithinase</a:t>
            </a:r>
            <a:r>
              <a:rPr lang="en-US" dirty="0" smtClean="0">
                <a:solidFill>
                  <a:srgbClr val="241F1F"/>
                </a:solidFill>
                <a:effectLst/>
                <a:latin typeface="Arial Unicode MS"/>
                <a:ea typeface="Calibri"/>
                <a:cs typeface="Arial"/>
              </a:rPr>
              <a:t> activity is evaluated by the precipitate formed around colonies on </a:t>
            </a:r>
            <a:r>
              <a:rPr lang="en-US" b="1" dirty="0" smtClean="0">
                <a:solidFill>
                  <a:srgbClr val="241F1F"/>
                </a:solidFill>
                <a:effectLst/>
                <a:latin typeface="Arial Unicode MS"/>
                <a:ea typeface="Calibri"/>
                <a:cs typeface="Arial"/>
              </a:rPr>
              <a:t>egg yolk media</a:t>
            </a:r>
            <a:r>
              <a:rPr lang="en-US" dirty="0" smtClean="0">
                <a:solidFill>
                  <a:srgbClr val="241F1F"/>
                </a:solidFill>
                <a:effectLst/>
                <a:latin typeface="Arial Unicode MS"/>
                <a:ea typeface="Calibri"/>
                <a:cs typeface="Arial"/>
              </a:rPr>
              <a:t>.</a:t>
            </a:r>
            <a:r>
              <a:rPr lang="en-US" sz="1400" dirty="0">
                <a:ea typeface="Calibri"/>
                <a:cs typeface="Arial"/>
              </a:rPr>
              <a:t> </a:t>
            </a:r>
          </a:p>
          <a:p>
            <a:pPr marL="510540" algn="l" rtl="0">
              <a:lnSpc>
                <a:spcPct val="115000"/>
              </a:lnSpc>
              <a:spcAft>
                <a:spcPts val="0"/>
              </a:spcAft>
            </a:pPr>
            <a:r>
              <a:rPr lang="en-US" dirty="0" smtClean="0">
                <a:solidFill>
                  <a:srgbClr val="241F1F"/>
                </a:solidFill>
                <a:effectLst/>
                <a:latin typeface="Arial Unicode MS"/>
                <a:ea typeface="Calibri"/>
                <a:cs typeface="Arial"/>
              </a:rPr>
              <a:t> </a:t>
            </a:r>
            <a:endParaRPr lang="en-US" sz="1400" dirty="0">
              <a:ea typeface="Calibri"/>
              <a:cs typeface="Arial"/>
            </a:endParaRPr>
          </a:p>
          <a:p>
            <a:pPr marL="342900" lvl="0" indent="-342900" algn="l" rtl="0">
              <a:lnSpc>
                <a:spcPct val="115000"/>
              </a:lnSpc>
              <a:spcAft>
                <a:spcPts val="0"/>
              </a:spcAft>
              <a:buFont typeface="Wingdings"/>
              <a:buChar char=""/>
            </a:pPr>
            <a:r>
              <a:rPr lang="en-US" b="1" dirty="0" smtClean="0">
                <a:effectLst/>
                <a:latin typeface="Arial"/>
                <a:ea typeface="Calibri"/>
                <a:cs typeface="Arial"/>
              </a:rPr>
              <a:t>stormy"</a:t>
            </a:r>
            <a:r>
              <a:rPr lang="en-US" dirty="0" smtClean="0">
                <a:effectLst/>
                <a:latin typeface="Arial"/>
                <a:ea typeface="Calibri"/>
                <a:cs typeface="Arial"/>
              </a:rPr>
              <a:t> </a:t>
            </a:r>
            <a:r>
              <a:rPr lang="en-US" b="1" dirty="0" smtClean="0">
                <a:effectLst/>
                <a:latin typeface="Arial"/>
                <a:ea typeface="Calibri"/>
                <a:cs typeface="Arial"/>
              </a:rPr>
              <a:t>fermentation</a:t>
            </a:r>
            <a:r>
              <a:rPr lang="en-US" dirty="0" smtClean="0">
                <a:effectLst/>
                <a:latin typeface="Arial"/>
                <a:ea typeface="Calibri"/>
                <a:cs typeface="Arial"/>
              </a:rPr>
              <a:t> of milk due to large amounts of acid and gas from lactose</a:t>
            </a:r>
          </a:p>
          <a:p>
            <a:pPr lvl="0" algn="l" rtl="0">
              <a:lnSpc>
                <a:spcPct val="115000"/>
              </a:lnSpc>
              <a:spcAft>
                <a:spcPts val="0"/>
              </a:spcAft>
            </a:pPr>
            <a:endParaRPr lang="en-US" sz="1400" dirty="0">
              <a:ea typeface="Calibri"/>
              <a:cs typeface="Arial"/>
            </a:endParaRPr>
          </a:p>
          <a:p>
            <a:pPr marL="342900" lvl="0" indent="-342900" algn="l" rtl="0">
              <a:lnSpc>
                <a:spcPct val="115000"/>
              </a:lnSpc>
              <a:spcAft>
                <a:spcPts val="0"/>
              </a:spcAft>
              <a:buFont typeface="Wingdings"/>
              <a:buChar char=""/>
            </a:pPr>
            <a:r>
              <a:rPr lang="en-US" b="1" dirty="0" smtClean="0">
                <a:effectLst/>
                <a:latin typeface="Arial"/>
                <a:ea typeface="Calibri"/>
                <a:cs typeface="Arial"/>
              </a:rPr>
              <a:t>double</a:t>
            </a:r>
            <a:r>
              <a:rPr lang="en-US" dirty="0" smtClean="0">
                <a:effectLst/>
                <a:latin typeface="Arial"/>
                <a:ea typeface="Calibri"/>
                <a:cs typeface="Arial"/>
              </a:rPr>
              <a:t> </a:t>
            </a:r>
            <a:r>
              <a:rPr lang="en-US" b="1" dirty="0" smtClean="0">
                <a:effectLst/>
                <a:latin typeface="Arial"/>
                <a:ea typeface="Calibri"/>
                <a:cs typeface="Arial"/>
              </a:rPr>
              <a:t>zone</a:t>
            </a:r>
            <a:r>
              <a:rPr lang="en-US" dirty="0" smtClean="0">
                <a:effectLst/>
                <a:latin typeface="Arial"/>
                <a:ea typeface="Calibri"/>
                <a:cs typeface="Arial"/>
              </a:rPr>
              <a:t> </a:t>
            </a:r>
            <a:r>
              <a:rPr lang="en-US" b="1" dirty="0" smtClean="0">
                <a:effectLst/>
                <a:latin typeface="Arial"/>
                <a:ea typeface="Calibri"/>
                <a:cs typeface="Arial"/>
              </a:rPr>
              <a:t>of</a:t>
            </a:r>
            <a:r>
              <a:rPr lang="en-US" dirty="0" smtClean="0">
                <a:effectLst/>
                <a:latin typeface="Arial"/>
                <a:ea typeface="Calibri"/>
                <a:cs typeface="Arial"/>
              </a:rPr>
              <a:t> </a:t>
            </a:r>
            <a:r>
              <a:rPr lang="en-US" b="1" dirty="0" smtClean="0">
                <a:effectLst/>
                <a:latin typeface="Arial"/>
                <a:ea typeface="Calibri"/>
                <a:cs typeface="Arial"/>
              </a:rPr>
              <a:t>hemolysis</a:t>
            </a:r>
            <a:r>
              <a:rPr lang="en-US" dirty="0" smtClean="0">
                <a:effectLst/>
                <a:latin typeface="Arial"/>
                <a:ea typeface="Calibri"/>
                <a:cs typeface="Arial"/>
              </a:rPr>
              <a:t> on blood agar.</a:t>
            </a:r>
            <a:endParaRPr lang="en-US" sz="1400" dirty="0">
              <a:ea typeface="Calibri"/>
              <a:cs typeface="Arial"/>
            </a:endParaRPr>
          </a:p>
          <a:p>
            <a:pPr marL="510540" algn="l" rtl="0">
              <a:lnSpc>
                <a:spcPct val="115000"/>
              </a:lnSpc>
              <a:spcAft>
                <a:spcPts val="0"/>
              </a:spcAft>
            </a:pPr>
            <a:r>
              <a:rPr lang="en-US" dirty="0" smtClean="0">
                <a:solidFill>
                  <a:srgbClr val="241F1F"/>
                </a:solidFill>
                <a:effectLst/>
                <a:latin typeface="Arial Unicode MS"/>
                <a:ea typeface="Calibri"/>
                <a:cs typeface="Arial"/>
              </a:rPr>
              <a:t> </a:t>
            </a:r>
            <a:endParaRPr lang="en-US" sz="1400" dirty="0">
              <a:ea typeface="Calibri"/>
              <a:cs typeface="Arial"/>
            </a:endParaRPr>
          </a:p>
          <a:p>
            <a:pPr marL="510540" algn="l" rtl="0">
              <a:lnSpc>
                <a:spcPct val="115000"/>
              </a:lnSpc>
              <a:spcAft>
                <a:spcPts val="0"/>
              </a:spcAft>
            </a:pPr>
            <a:r>
              <a:rPr lang="en-US" dirty="0" smtClean="0">
                <a:solidFill>
                  <a:srgbClr val="241F1F"/>
                </a:solidFill>
                <a:effectLst/>
                <a:latin typeface="Arial Unicode MS"/>
                <a:ea typeface="Calibri"/>
                <a:cs typeface="Arial"/>
              </a:rPr>
              <a:t> </a:t>
            </a:r>
            <a:endParaRPr lang="en-US" sz="1400" dirty="0">
              <a:ea typeface="Calibri"/>
              <a:cs typeface="Arial"/>
            </a:endParaRPr>
          </a:p>
        </p:txBody>
      </p:sp>
    </p:spTree>
    <p:extLst>
      <p:ext uri="{BB962C8B-B14F-4D97-AF65-F5344CB8AC3E}">
        <p14:creationId xmlns:p14="http://schemas.microsoft.com/office/powerpoint/2010/main" val="10526344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620688"/>
            <a:ext cx="4572000" cy="4445832"/>
          </a:xfrm>
          <a:prstGeom prst="rect">
            <a:avLst/>
          </a:prstGeom>
        </p:spPr>
        <p:txBody>
          <a:bodyPr>
            <a:spAutoFit/>
          </a:bodyPr>
          <a:lstStyle/>
          <a:p>
            <a:pPr algn="l" rtl="0">
              <a:lnSpc>
                <a:spcPct val="115000"/>
              </a:lnSpc>
              <a:spcAft>
                <a:spcPts val="0"/>
              </a:spcAft>
            </a:pPr>
            <a:r>
              <a:rPr lang="en-US" sz="2400" b="1" dirty="0" smtClean="0">
                <a:effectLst/>
                <a:latin typeface="Arial Unicode MS"/>
                <a:ea typeface="Calibri"/>
                <a:cs typeface="Arial"/>
              </a:rPr>
              <a:t>Treatment</a:t>
            </a:r>
            <a:endParaRPr lang="en-US" sz="1400" dirty="0">
              <a:ea typeface="Calibri"/>
              <a:cs typeface="Arial"/>
            </a:endParaRPr>
          </a:p>
          <a:p>
            <a:pPr marL="342900" lvl="0" indent="-342900" algn="l" rtl="0">
              <a:lnSpc>
                <a:spcPct val="115000"/>
              </a:lnSpc>
              <a:spcAft>
                <a:spcPts val="0"/>
              </a:spcAft>
              <a:buFont typeface="Wingdings"/>
              <a:buChar char=""/>
            </a:pPr>
            <a:r>
              <a:rPr lang="en-US" dirty="0" smtClean="0">
                <a:solidFill>
                  <a:srgbClr val="241F1F"/>
                </a:solidFill>
                <a:effectLst/>
                <a:latin typeface="Arial Unicode MS"/>
                <a:ea typeface="Calibri"/>
                <a:cs typeface="Arial"/>
              </a:rPr>
              <a:t>The most important aspect of treatment is the </a:t>
            </a:r>
            <a:r>
              <a:rPr lang="en-US" dirty="0" smtClean="0">
                <a:effectLst/>
                <a:latin typeface="Arial"/>
                <a:ea typeface="Calibri"/>
                <a:cs typeface="Arial"/>
              </a:rPr>
              <a:t>removal of necrotic tissue </a:t>
            </a:r>
            <a:r>
              <a:rPr lang="en-US" b="1" dirty="0" smtClean="0">
                <a:effectLst/>
                <a:latin typeface="Arial"/>
                <a:ea typeface="Calibri"/>
                <a:cs typeface="Arial"/>
              </a:rPr>
              <a:t>(surgical</a:t>
            </a:r>
            <a:r>
              <a:rPr lang="en-US" dirty="0" smtClean="0">
                <a:effectLst/>
                <a:latin typeface="Arial"/>
                <a:ea typeface="Calibri"/>
                <a:cs typeface="Arial"/>
              </a:rPr>
              <a:t> </a:t>
            </a:r>
            <a:r>
              <a:rPr lang="en-US" b="1" dirty="0" smtClean="0">
                <a:effectLst/>
                <a:latin typeface="Arial"/>
                <a:ea typeface="Calibri"/>
                <a:cs typeface="Arial"/>
              </a:rPr>
              <a:t>debridement</a:t>
            </a:r>
            <a:r>
              <a:rPr lang="en-US" dirty="0" smtClean="0">
                <a:solidFill>
                  <a:srgbClr val="241F1F"/>
                </a:solidFill>
                <a:effectLst/>
                <a:latin typeface="Arial Unicode MS"/>
                <a:ea typeface="Calibri"/>
                <a:cs typeface="Arial"/>
              </a:rPr>
              <a:t>)</a:t>
            </a:r>
          </a:p>
          <a:p>
            <a:pPr lvl="0" algn="l" rtl="0">
              <a:lnSpc>
                <a:spcPct val="115000"/>
              </a:lnSpc>
              <a:spcAft>
                <a:spcPts val="0"/>
              </a:spcAft>
            </a:pPr>
            <a:endParaRPr lang="en-US" sz="1400" dirty="0">
              <a:ea typeface="Calibri"/>
              <a:cs typeface="Arial"/>
            </a:endParaRPr>
          </a:p>
          <a:p>
            <a:pPr marL="342900" lvl="0" indent="-342900" algn="l" rtl="0">
              <a:lnSpc>
                <a:spcPct val="115000"/>
              </a:lnSpc>
              <a:spcAft>
                <a:spcPts val="0"/>
              </a:spcAft>
              <a:buFont typeface="Wingdings"/>
              <a:buChar char=""/>
            </a:pPr>
            <a:r>
              <a:rPr lang="en-US" dirty="0" smtClean="0">
                <a:solidFill>
                  <a:srgbClr val="241F1F"/>
                </a:solidFill>
                <a:effectLst/>
                <a:latin typeface="Arial Unicode MS"/>
                <a:ea typeface="Calibri"/>
                <a:cs typeface="Arial"/>
              </a:rPr>
              <a:t>Administration of antimicrobial drugs, particularly</a:t>
            </a:r>
            <a:r>
              <a:rPr lang="en-US" b="1" dirty="0" smtClean="0">
                <a:solidFill>
                  <a:srgbClr val="241F1F"/>
                </a:solidFill>
                <a:effectLst/>
                <a:latin typeface="Arial Unicode MS"/>
                <a:ea typeface="Calibri"/>
                <a:cs typeface="Arial"/>
              </a:rPr>
              <a:t> penicillin</a:t>
            </a:r>
            <a:r>
              <a:rPr lang="en-US" dirty="0" smtClean="0">
                <a:solidFill>
                  <a:srgbClr val="241F1F"/>
                </a:solidFill>
                <a:effectLst/>
                <a:latin typeface="Arial Unicode MS"/>
                <a:ea typeface="Calibri"/>
                <a:cs typeface="Arial"/>
              </a:rPr>
              <a:t>, is begun at the same time.</a:t>
            </a:r>
          </a:p>
          <a:p>
            <a:pPr marL="342900" lvl="0" indent="-342900" algn="l" rtl="0">
              <a:lnSpc>
                <a:spcPct val="115000"/>
              </a:lnSpc>
              <a:spcAft>
                <a:spcPts val="0"/>
              </a:spcAft>
              <a:buFont typeface="Wingdings"/>
              <a:buChar char=""/>
            </a:pPr>
            <a:endParaRPr lang="en-US" sz="1400" dirty="0">
              <a:ea typeface="Calibri"/>
              <a:cs typeface="Arial"/>
            </a:endParaRPr>
          </a:p>
          <a:p>
            <a:pPr marL="342900" lvl="0" indent="-342900" algn="l" rtl="0">
              <a:lnSpc>
                <a:spcPct val="115000"/>
              </a:lnSpc>
              <a:spcAft>
                <a:spcPts val="0"/>
              </a:spcAft>
              <a:buFont typeface="Wingdings"/>
              <a:buChar char=""/>
            </a:pPr>
            <a:r>
              <a:rPr lang="en-US" b="1" dirty="0" smtClean="0">
                <a:solidFill>
                  <a:srgbClr val="241F1F"/>
                </a:solidFill>
                <a:effectLst/>
                <a:latin typeface="Arial Unicode MS"/>
                <a:ea typeface="Calibri"/>
                <a:cs typeface="Arial"/>
              </a:rPr>
              <a:t>Hyperbaric oxygen</a:t>
            </a:r>
            <a:r>
              <a:rPr lang="en-US" dirty="0" smtClean="0">
                <a:solidFill>
                  <a:srgbClr val="241F1F"/>
                </a:solidFill>
                <a:effectLst/>
                <a:latin typeface="Arial Unicode MS"/>
                <a:ea typeface="Calibri"/>
                <a:cs typeface="Arial"/>
              </a:rPr>
              <a:t> may be of help in the medical management of </a:t>
            </a:r>
            <a:r>
              <a:rPr lang="en-US" dirty="0" err="1" smtClean="0">
                <a:solidFill>
                  <a:srgbClr val="241F1F"/>
                </a:solidFill>
                <a:effectLst/>
                <a:latin typeface="Arial Unicode MS"/>
                <a:ea typeface="Calibri"/>
                <a:cs typeface="Arial"/>
              </a:rPr>
              <a:t>clostridial</a:t>
            </a:r>
            <a:r>
              <a:rPr lang="en-US" dirty="0" smtClean="0">
                <a:solidFill>
                  <a:srgbClr val="241F1F"/>
                </a:solidFill>
                <a:effectLst/>
                <a:latin typeface="Arial Unicode MS"/>
                <a:ea typeface="Calibri"/>
                <a:cs typeface="Arial"/>
              </a:rPr>
              <a:t> tissue infections. </a:t>
            </a:r>
          </a:p>
          <a:p>
            <a:pPr marL="342900" lvl="0" indent="-342900" algn="l" rtl="0">
              <a:lnSpc>
                <a:spcPct val="115000"/>
              </a:lnSpc>
              <a:spcAft>
                <a:spcPts val="0"/>
              </a:spcAft>
              <a:buFont typeface="Wingdings"/>
              <a:buChar char=""/>
            </a:pPr>
            <a:endParaRPr lang="en-US" sz="1400" dirty="0">
              <a:ea typeface="Calibri"/>
              <a:cs typeface="Arial"/>
            </a:endParaRPr>
          </a:p>
          <a:p>
            <a:pPr marL="342900" lvl="0" indent="-342900" algn="l" rtl="0">
              <a:lnSpc>
                <a:spcPct val="115000"/>
              </a:lnSpc>
              <a:spcAft>
                <a:spcPts val="0"/>
              </a:spcAft>
              <a:buFont typeface="Wingdings"/>
              <a:buChar char=""/>
            </a:pPr>
            <a:r>
              <a:rPr lang="en-US" b="1" dirty="0" smtClean="0">
                <a:solidFill>
                  <a:srgbClr val="241F1F"/>
                </a:solidFill>
                <a:effectLst/>
                <a:latin typeface="Arial Unicode MS"/>
                <a:ea typeface="Calibri"/>
                <a:cs typeface="Arial"/>
              </a:rPr>
              <a:t>Antitoxins</a:t>
            </a:r>
            <a:r>
              <a:rPr lang="en-US" dirty="0" smtClean="0">
                <a:solidFill>
                  <a:srgbClr val="241F1F"/>
                </a:solidFill>
                <a:effectLst/>
                <a:latin typeface="Arial Unicode MS"/>
                <a:ea typeface="Calibri"/>
                <a:cs typeface="Arial"/>
              </a:rPr>
              <a:t>.</a:t>
            </a:r>
            <a:endParaRPr lang="en-US" sz="1400" dirty="0">
              <a:ea typeface="Calibri"/>
              <a:cs typeface="Arial"/>
            </a:endParaRPr>
          </a:p>
        </p:txBody>
      </p:sp>
    </p:spTree>
    <p:extLst>
      <p:ext uri="{BB962C8B-B14F-4D97-AF65-F5344CB8AC3E}">
        <p14:creationId xmlns:p14="http://schemas.microsoft.com/office/powerpoint/2010/main" val="13782324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7504" y="30547"/>
            <a:ext cx="4572000" cy="1862048"/>
          </a:xfrm>
          <a:prstGeom prst="rect">
            <a:avLst/>
          </a:prstGeom>
        </p:spPr>
        <p:txBody>
          <a:bodyPr>
            <a:spAutoFit/>
          </a:bodyPr>
          <a:lstStyle/>
          <a:p>
            <a:pPr algn="l" rtl="0">
              <a:lnSpc>
                <a:spcPct val="115000"/>
              </a:lnSpc>
              <a:spcAft>
                <a:spcPts val="0"/>
              </a:spcAft>
            </a:pPr>
            <a:r>
              <a:rPr lang="en-US" sz="2800" b="1" i="1" dirty="0" smtClean="0">
                <a:latin typeface="Arial Unicode MS"/>
                <a:ea typeface="Calibri"/>
                <a:cs typeface="Arial"/>
              </a:rPr>
              <a:t>Clostridium difficile</a:t>
            </a:r>
            <a:r>
              <a:rPr lang="en-US" b="1" dirty="0" smtClean="0">
                <a:solidFill>
                  <a:srgbClr val="223690"/>
                </a:solidFill>
                <a:latin typeface="MyriadPro-Bold"/>
                <a:ea typeface="Calibri"/>
                <a:cs typeface="Arial"/>
              </a:rPr>
              <a:t> </a:t>
            </a:r>
            <a:endParaRPr lang="en-US" sz="1400" dirty="0" smtClean="0">
              <a:ea typeface="Calibri"/>
              <a:cs typeface="Arial"/>
            </a:endParaRPr>
          </a:p>
          <a:p>
            <a:pPr algn="l" rtl="0">
              <a:lnSpc>
                <a:spcPct val="115000"/>
              </a:lnSpc>
              <a:spcAft>
                <a:spcPts val="0"/>
              </a:spcAft>
            </a:pPr>
            <a:r>
              <a:rPr lang="en-US" b="1" dirty="0" smtClean="0">
                <a:solidFill>
                  <a:srgbClr val="223690"/>
                </a:solidFill>
                <a:latin typeface="MyriadPro-Bold"/>
                <a:ea typeface="Calibri"/>
                <a:cs typeface="Arial"/>
              </a:rPr>
              <a:t> </a:t>
            </a:r>
            <a:endParaRPr lang="en-US" sz="1400" dirty="0" smtClean="0">
              <a:ea typeface="Calibri"/>
              <a:cs typeface="Arial"/>
            </a:endParaRPr>
          </a:p>
          <a:p>
            <a:pPr lvl="0" algn="l" rtl="0">
              <a:lnSpc>
                <a:spcPct val="115000"/>
              </a:lnSpc>
              <a:spcAft>
                <a:spcPts val="0"/>
              </a:spcAft>
              <a:buClr>
                <a:srgbClr val="000000"/>
              </a:buClr>
              <a:buSzPts val="1600"/>
            </a:pPr>
            <a:r>
              <a:rPr lang="en-US" dirty="0" smtClean="0">
                <a:solidFill>
                  <a:srgbClr val="000000"/>
                </a:solidFill>
                <a:latin typeface="Arial Unicode MS"/>
                <a:ea typeface="Calibri"/>
                <a:cs typeface="Arial"/>
              </a:rPr>
              <a:t>  A spore-forming anaerobic rods (bacillus), gram-positive</a:t>
            </a:r>
            <a:r>
              <a:rPr lang="en-US" sz="1400" dirty="0" smtClean="0">
                <a:solidFill>
                  <a:srgbClr val="000000"/>
                </a:solidFill>
                <a:ea typeface="Calibri"/>
                <a:cs typeface="Arial"/>
              </a:rPr>
              <a:t>.</a:t>
            </a:r>
            <a:endParaRPr lang="en-US" sz="1400" dirty="0" smtClean="0">
              <a:ea typeface="Calibri"/>
              <a:cs typeface="Arial"/>
            </a:endParaRPr>
          </a:p>
          <a:p>
            <a:pPr algn="l" rtl="0">
              <a:lnSpc>
                <a:spcPct val="115000"/>
              </a:lnSpc>
              <a:spcAft>
                <a:spcPts val="0"/>
              </a:spcAft>
            </a:pPr>
            <a:r>
              <a:rPr lang="en-US" b="1" dirty="0" smtClean="0">
                <a:solidFill>
                  <a:srgbClr val="223690"/>
                </a:solidFill>
                <a:latin typeface="MyriadPro-Bold"/>
                <a:ea typeface="Calibri"/>
                <a:cs typeface="Arial"/>
              </a:rPr>
              <a:t> </a:t>
            </a:r>
            <a:r>
              <a:rPr lang="en-US" b="1" dirty="0" smtClean="0">
                <a:solidFill>
                  <a:srgbClr val="000000"/>
                </a:solidFill>
                <a:latin typeface="Arial Unicode MS"/>
                <a:ea typeface="Calibri"/>
                <a:cs typeface="Arial"/>
              </a:rPr>
              <a:t> </a:t>
            </a:r>
            <a:endParaRPr lang="en-US" sz="1400" dirty="0">
              <a:ea typeface="Calibri"/>
              <a:cs typeface="Arial"/>
            </a:endParaRPr>
          </a:p>
        </p:txBody>
      </p:sp>
      <p:pic>
        <p:nvPicPr>
          <p:cNvPr id="4" name="Picture 3" descr="http://www.austincc.edu/microbio/2993q/cd_files/image004.jpg"/>
          <p:cNvPicPr/>
          <p:nvPr/>
        </p:nvPicPr>
        <p:blipFill>
          <a:blip r:embed="rId2">
            <a:extLst>
              <a:ext uri="{28A0092B-C50C-407E-A947-70E740481C1C}">
                <a14:useLocalDpi xmlns:a14="http://schemas.microsoft.com/office/drawing/2010/main" val="0"/>
              </a:ext>
            </a:extLst>
          </a:blip>
          <a:srcRect/>
          <a:stretch>
            <a:fillRect/>
          </a:stretch>
        </p:blipFill>
        <p:spPr bwMode="auto">
          <a:xfrm>
            <a:off x="4933032" y="961571"/>
            <a:ext cx="3383384" cy="2645983"/>
          </a:xfrm>
          <a:prstGeom prst="rect">
            <a:avLst/>
          </a:prstGeom>
          <a:noFill/>
          <a:ln>
            <a:noFill/>
          </a:ln>
        </p:spPr>
      </p:pic>
      <p:sp>
        <p:nvSpPr>
          <p:cNvPr id="5" name="Rectangle 4"/>
          <p:cNvSpPr/>
          <p:nvPr/>
        </p:nvSpPr>
        <p:spPr>
          <a:xfrm>
            <a:off x="107504" y="1628800"/>
            <a:ext cx="4572000" cy="2062103"/>
          </a:xfrm>
          <a:prstGeom prst="rect">
            <a:avLst/>
          </a:prstGeom>
        </p:spPr>
        <p:txBody>
          <a:bodyPr>
            <a:spAutoFit/>
          </a:bodyPr>
          <a:lstStyle/>
          <a:p>
            <a:pPr lvl="0" algn="l" rtl="0"/>
            <a:r>
              <a:rPr lang="en-US" sz="2000" i="1" dirty="0">
                <a:latin typeface="Arial Unicode MS" panose="020B0604020202020204" pitchFamily="34" charset="-128"/>
                <a:ea typeface="Arial Unicode MS" panose="020B0604020202020204" pitchFamily="34" charset="-128"/>
                <a:cs typeface="Arial Unicode MS" panose="020B0604020202020204" pitchFamily="34" charset="-128"/>
              </a:rPr>
              <a:t>C</a:t>
            </a:r>
            <a:r>
              <a:rPr lang="en-US" i="1" dirty="0">
                <a:latin typeface="Arial Unicode MS" panose="020B0604020202020204" pitchFamily="34" charset="-128"/>
                <a:ea typeface="Arial Unicode MS" panose="020B0604020202020204" pitchFamily="34" charset="-128"/>
                <a:cs typeface="Arial Unicode MS" panose="020B0604020202020204" pitchFamily="34" charset="-128"/>
              </a:rPr>
              <a:t>. difficile </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causes </a:t>
            </a: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antibiotic-associated diarrhea (AAD) </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and </a:t>
            </a: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pseudomembranous colitis </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in humans. </a:t>
            </a:r>
          </a:p>
          <a:p>
            <a:pPr algn="l"/>
            <a:r>
              <a:rPr lang="en-US" dirty="0">
                <a:latin typeface="Arial Unicode MS" panose="020B0604020202020204" pitchFamily="34" charset="-128"/>
                <a:ea typeface="Arial Unicode MS" panose="020B0604020202020204" pitchFamily="34" charset="-128"/>
                <a:cs typeface="Arial Unicode MS" panose="020B0604020202020204" pitchFamily="34" charset="-128"/>
              </a:rPr>
              <a:t> </a:t>
            </a:r>
          </a:p>
          <a:p>
            <a:pPr lvl="0" algn="l"/>
            <a:r>
              <a:rPr lang="en-US" dirty="0">
                <a:latin typeface="Arial Unicode MS" panose="020B0604020202020204" pitchFamily="34" charset="-128"/>
                <a:ea typeface="Arial Unicode MS" panose="020B0604020202020204" pitchFamily="34" charset="-128"/>
                <a:cs typeface="Arial Unicode MS" panose="020B0604020202020204" pitchFamily="34" charset="-128"/>
              </a:rPr>
              <a:t>Administration of antibiotics results in proliferation </a:t>
            </a: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of drug-resistant </a:t>
            </a:r>
            <a:r>
              <a:rPr lang="en-US" i="1" dirty="0">
                <a:latin typeface="Arial Unicode MS" panose="020B0604020202020204" pitchFamily="34" charset="-128"/>
                <a:ea typeface="Arial Unicode MS" panose="020B0604020202020204" pitchFamily="34" charset="-128"/>
                <a:cs typeface="Arial Unicode MS" panose="020B0604020202020204" pitchFamily="34" charset="-128"/>
              </a:rPr>
              <a:t>C difficile </a:t>
            </a: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that produces </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two </a:t>
            </a: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toxins:</a:t>
            </a:r>
            <a:endParaRPr lang="en-US" dirty="0"/>
          </a:p>
        </p:txBody>
      </p:sp>
      <p:sp>
        <p:nvSpPr>
          <p:cNvPr id="6" name="Rectangle 5"/>
          <p:cNvSpPr/>
          <p:nvPr/>
        </p:nvSpPr>
        <p:spPr>
          <a:xfrm>
            <a:off x="107504" y="3690902"/>
            <a:ext cx="6624736" cy="1366528"/>
          </a:xfrm>
          <a:prstGeom prst="rect">
            <a:avLst/>
          </a:prstGeom>
        </p:spPr>
        <p:txBody>
          <a:bodyPr wrap="square">
            <a:spAutoFit/>
          </a:bodyPr>
          <a:lstStyle/>
          <a:p>
            <a:pPr algn="l" rtl="0">
              <a:lnSpc>
                <a:spcPct val="115000"/>
              </a:lnSpc>
              <a:spcAft>
                <a:spcPts val="0"/>
              </a:spcAft>
            </a:pPr>
            <a:r>
              <a:rPr lang="en-US" b="1" dirty="0">
                <a:solidFill>
                  <a:srgbClr val="241F1F"/>
                </a:solidFill>
                <a:latin typeface="Arial Unicode MS"/>
                <a:ea typeface="Calibri"/>
                <a:cs typeface="Arial"/>
              </a:rPr>
              <a:t>Toxin A</a:t>
            </a:r>
            <a:r>
              <a:rPr lang="en-US" dirty="0">
                <a:solidFill>
                  <a:srgbClr val="241F1F"/>
                </a:solidFill>
                <a:latin typeface="Arial Unicode MS"/>
                <a:ea typeface="Calibri"/>
                <a:cs typeface="Arial"/>
              </a:rPr>
              <a:t>, a potent </a:t>
            </a:r>
            <a:r>
              <a:rPr lang="en-US" b="1" dirty="0">
                <a:solidFill>
                  <a:srgbClr val="241F1F"/>
                </a:solidFill>
                <a:latin typeface="Arial Unicode MS"/>
                <a:ea typeface="Calibri"/>
                <a:cs typeface="Arial"/>
              </a:rPr>
              <a:t>enterotoxin</a:t>
            </a:r>
            <a:r>
              <a:rPr lang="en-US" dirty="0">
                <a:solidFill>
                  <a:srgbClr val="241F1F"/>
                </a:solidFill>
                <a:latin typeface="Arial Unicode MS"/>
                <a:ea typeface="Calibri"/>
                <a:cs typeface="Arial"/>
              </a:rPr>
              <a:t> that also has </a:t>
            </a:r>
            <a:r>
              <a:rPr lang="en-US" dirty="0" smtClean="0">
                <a:solidFill>
                  <a:srgbClr val="241F1F"/>
                </a:solidFill>
                <a:latin typeface="Arial Unicode MS"/>
                <a:ea typeface="Calibri"/>
                <a:cs typeface="Arial"/>
              </a:rPr>
              <a:t>some</a:t>
            </a:r>
            <a:r>
              <a:rPr lang="en-US" sz="1400" dirty="0" smtClean="0">
                <a:ea typeface="Calibri"/>
                <a:cs typeface="Arial"/>
              </a:rPr>
              <a:t> </a:t>
            </a:r>
            <a:r>
              <a:rPr lang="en-US" dirty="0" smtClean="0">
                <a:solidFill>
                  <a:srgbClr val="241F1F"/>
                </a:solidFill>
                <a:latin typeface="Arial Unicode MS"/>
                <a:ea typeface="Calibri"/>
                <a:cs typeface="Arial"/>
              </a:rPr>
              <a:t>cytotoxic activity</a:t>
            </a:r>
            <a:r>
              <a:rPr lang="en-US" dirty="0">
                <a:solidFill>
                  <a:srgbClr val="241F1F"/>
                </a:solidFill>
                <a:latin typeface="Arial Unicode MS"/>
                <a:ea typeface="Calibri"/>
                <a:cs typeface="Arial"/>
              </a:rPr>
              <a:t>, binds to the brush border </a:t>
            </a:r>
            <a:r>
              <a:rPr lang="en-US" dirty="0" smtClean="0">
                <a:solidFill>
                  <a:srgbClr val="241F1F"/>
                </a:solidFill>
                <a:latin typeface="Arial Unicode MS"/>
                <a:ea typeface="Calibri"/>
                <a:cs typeface="Arial"/>
              </a:rPr>
              <a:t>membrane </a:t>
            </a:r>
            <a:r>
              <a:rPr lang="en-US" dirty="0">
                <a:solidFill>
                  <a:srgbClr val="241F1F"/>
                </a:solidFill>
                <a:latin typeface="Arial Unicode MS"/>
                <a:ea typeface="Calibri"/>
                <a:cs typeface="Arial"/>
              </a:rPr>
              <a:t>of the gut at receptor sites.</a:t>
            </a:r>
            <a:endParaRPr lang="en-US" sz="1400" dirty="0">
              <a:ea typeface="Calibri"/>
              <a:cs typeface="Arial"/>
            </a:endParaRPr>
          </a:p>
          <a:p>
            <a:pPr algn="l" rtl="0">
              <a:lnSpc>
                <a:spcPct val="115000"/>
              </a:lnSpc>
              <a:spcAft>
                <a:spcPts val="0"/>
              </a:spcAft>
            </a:pPr>
            <a:r>
              <a:rPr lang="en-US" b="1" dirty="0" smtClean="0">
                <a:solidFill>
                  <a:srgbClr val="241F1F"/>
                </a:solidFill>
                <a:latin typeface="Arial Unicode MS"/>
                <a:ea typeface="Calibri"/>
                <a:cs typeface="Arial"/>
              </a:rPr>
              <a:t>Toxin </a:t>
            </a:r>
            <a:r>
              <a:rPr lang="en-US" b="1" dirty="0">
                <a:solidFill>
                  <a:srgbClr val="241F1F"/>
                </a:solidFill>
                <a:latin typeface="Arial Unicode MS"/>
                <a:ea typeface="Calibri"/>
                <a:cs typeface="Arial"/>
              </a:rPr>
              <a:t>B</a:t>
            </a:r>
            <a:r>
              <a:rPr lang="en-US" dirty="0">
                <a:solidFill>
                  <a:srgbClr val="241F1F"/>
                </a:solidFill>
                <a:latin typeface="Arial Unicode MS"/>
                <a:ea typeface="Calibri"/>
                <a:cs typeface="Arial"/>
              </a:rPr>
              <a:t> is a potent </a:t>
            </a:r>
            <a:r>
              <a:rPr lang="en-US" b="1" dirty="0" err="1">
                <a:solidFill>
                  <a:srgbClr val="241F1F"/>
                </a:solidFill>
                <a:latin typeface="Arial Unicode MS"/>
                <a:ea typeface="Calibri"/>
                <a:cs typeface="Arial"/>
              </a:rPr>
              <a:t>cytotoxin</a:t>
            </a:r>
            <a:r>
              <a:rPr lang="en-US" dirty="0">
                <a:solidFill>
                  <a:srgbClr val="241F1F"/>
                </a:solidFill>
                <a:latin typeface="Arial Unicode MS"/>
                <a:ea typeface="Calibri"/>
                <a:cs typeface="Arial"/>
              </a:rPr>
              <a:t>. </a:t>
            </a:r>
            <a:endParaRPr lang="en-US" sz="1400" dirty="0">
              <a:ea typeface="Calibri"/>
              <a:cs typeface="Arial"/>
            </a:endParaRPr>
          </a:p>
        </p:txBody>
      </p:sp>
      <p:sp>
        <p:nvSpPr>
          <p:cNvPr id="7" name="Rectangle 6"/>
          <p:cNvSpPr/>
          <p:nvPr/>
        </p:nvSpPr>
        <p:spPr>
          <a:xfrm>
            <a:off x="130470" y="5229200"/>
            <a:ext cx="6601770" cy="954107"/>
          </a:xfrm>
          <a:prstGeom prst="rect">
            <a:avLst/>
          </a:prstGeom>
        </p:spPr>
        <p:txBody>
          <a:bodyPr wrap="square">
            <a:spAutoFit/>
          </a:bodyPr>
          <a:lstStyle/>
          <a:p>
            <a:pPr lvl="0" algn="l" rtl="0"/>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The methods in detecting </a:t>
            </a:r>
            <a:r>
              <a:rPr lang="en-US" sz="2000" i="1" dirty="0">
                <a:latin typeface="Arial Unicode MS" panose="020B0604020202020204" pitchFamily="34" charset="-128"/>
                <a:ea typeface="Arial Unicode MS" panose="020B0604020202020204" pitchFamily="34" charset="-128"/>
                <a:cs typeface="Arial Unicode MS" panose="020B0604020202020204" pitchFamily="34" charset="-128"/>
              </a:rPr>
              <a:t>C</a:t>
            </a:r>
            <a:r>
              <a:rPr lang="en-US" sz="2000" i="1" dirty="0" smtClean="0">
                <a:latin typeface="Arial Unicode MS" panose="020B0604020202020204" pitchFamily="34" charset="-128"/>
                <a:ea typeface="Arial Unicode MS" panose="020B0604020202020204" pitchFamily="34" charset="-128"/>
                <a:cs typeface="Arial Unicode MS" panose="020B0604020202020204" pitchFamily="34" charset="-128"/>
              </a:rPr>
              <a:t>. difficile</a:t>
            </a:r>
            <a:r>
              <a:rPr lang="en-US" sz="2000" i="1"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i="1"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toxins are:</a:t>
            </a: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lvl="0" algn="l" rtl="0"/>
            <a:r>
              <a:rPr lang="en-US" dirty="0">
                <a:latin typeface="Arial Unicode MS" panose="020B0604020202020204" pitchFamily="34" charset="-128"/>
                <a:ea typeface="Arial Unicode MS" panose="020B0604020202020204" pitchFamily="34" charset="-128"/>
                <a:cs typeface="Arial Unicode MS" panose="020B0604020202020204" pitchFamily="34" charset="-128"/>
              </a:rPr>
              <a:t>enzyme immunoassay (EIA).</a:t>
            </a:r>
          </a:p>
          <a:p>
            <a:pPr lvl="0" algn="l" rtl="0"/>
            <a:r>
              <a:rPr lang="en-US" dirty="0">
                <a:latin typeface="Arial Unicode MS" panose="020B0604020202020204" pitchFamily="34" charset="-128"/>
                <a:ea typeface="Arial Unicode MS" panose="020B0604020202020204" pitchFamily="34" charset="-128"/>
                <a:cs typeface="Arial Unicode MS" panose="020B0604020202020204" pitchFamily="34" charset="-128"/>
              </a:rPr>
              <a:t>enzyme-linked immunosorbent assay (ELISA).</a:t>
            </a:r>
          </a:p>
        </p:txBody>
      </p:sp>
    </p:spTree>
    <p:extLst>
      <p:ext uri="{BB962C8B-B14F-4D97-AF65-F5344CB8AC3E}">
        <p14:creationId xmlns:p14="http://schemas.microsoft.com/office/powerpoint/2010/main" val="10672251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17442"/>
            <a:ext cx="8352928" cy="5179880"/>
          </a:xfrm>
          <a:prstGeom prst="rect">
            <a:avLst/>
          </a:prstGeom>
        </p:spPr>
        <p:txBody>
          <a:bodyPr wrap="square">
            <a:spAutoFit/>
          </a:bodyPr>
          <a:lstStyle/>
          <a:p>
            <a:pPr algn="l" rtl="0">
              <a:lnSpc>
                <a:spcPct val="115000"/>
              </a:lnSpc>
              <a:spcAft>
                <a:spcPts val="0"/>
              </a:spcAft>
            </a:pPr>
            <a:r>
              <a:rPr lang="en-US" sz="2800" b="1" i="1" dirty="0" smtClean="0">
                <a:effectLst/>
                <a:latin typeface="Arial Unicode MS"/>
                <a:ea typeface="Calibri"/>
                <a:cs typeface="Arial"/>
              </a:rPr>
              <a:t>Clostridium </a:t>
            </a:r>
            <a:r>
              <a:rPr lang="en-US" sz="2800" b="1" dirty="0" smtClean="0">
                <a:effectLst/>
                <a:latin typeface="Arial Unicode MS"/>
                <a:ea typeface="Calibri"/>
                <a:cs typeface="Arial"/>
              </a:rPr>
              <a:t>  Species</a:t>
            </a:r>
            <a:endParaRPr lang="en-US" sz="1400" dirty="0">
              <a:ea typeface="Calibri"/>
              <a:cs typeface="Arial"/>
            </a:endParaRPr>
          </a:p>
          <a:p>
            <a:pPr marL="342900" lvl="0" indent="-342900" algn="l" rtl="0">
              <a:lnSpc>
                <a:spcPct val="115000"/>
              </a:lnSpc>
              <a:spcAft>
                <a:spcPts val="0"/>
              </a:spcAft>
              <a:buFont typeface="Wingdings"/>
              <a:buChar char=""/>
            </a:pPr>
            <a:r>
              <a:rPr lang="en-US" dirty="0" smtClean="0">
                <a:solidFill>
                  <a:srgbClr val="000000"/>
                </a:solidFill>
                <a:effectLst/>
                <a:latin typeface="Arial Unicode MS"/>
                <a:ea typeface="Calibri"/>
                <a:cs typeface="Arial"/>
              </a:rPr>
              <a:t>The clostridia are large anaerobic,</a:t>
            </a:r>
            <a:r>
              <a:rPr lang="en-US" dirty="0" smtClean="0">
                <a:effectLst/>
                <a:latin typeface="Arial Unicode MS"/>
                <a:ea typeface="Calibri"/>
                <a:cs typeface="Arial"/>
              </a:rPr>
              <a:t> spore-forming</a:t>
            </a:r>
            <a:r>
              <a:rPr lang="en-US" dirty="0" smtClean="0">
                <a:solidFill>
                  <a:srgbClr val="000000"/>
                </a:solidFill>
                <a:effectLst/>
                <a:latin typeface="Arial Unicode MS"/>
                <a:ea typeface="Calibri"/>
                <a:cs typeface="Arial"/>
              </a:rPr>
              <a:t>, gram-positive, motile rods.</a:t>
            </a:r>
          </a:p>
          <a:p>
            <a:pPr marL="342900" lvl="0" indent="-342900" algn="l" rtl="0">
              <a:lnSpc>
                <a:spcPct val="115000"/>
              </a:lnSpc>
              <a:spcAft>
                <a:spcPts val="0"/>
              </a:spcAft>
              <a:buFont typeface="Wingdings"/>
              <a:buChar char=""/>
            </a:pPr>
            <a:endParaRPr lang="en-US" sz="1400" dirty="0">
              <a:ea typeface="Calibri"/>
              <a:cs typeface="Arial"/>
            </a:endParaRPr>
          </a:p>
          <a:p>
            <a:pPr marL="342900" lvl="0" indent="-342900" algn="l" rtl="0">
              <a:lnSpc>
                <a:spcPct val="115000"/>
              </a:lnSpc>
              <a:spcAft>
                <a:spcPts val="0"/>
              </a:spcAft>
              <a:buFont typeface="Wingdings"/>
              <a:buChar char=""/>
            </a:pPr>
            <a:r>
              <a:rPr lang="en-US" dirty="0" smtClean="0">
                <a:solidFill>
                  <a:srgbClr val="000000"/>
                </a:solidFill>
                <a:effectLst/>
                <a:latin typeface="Arial Unicode MS"/>
                <a:ea typeface="Calibri"/>
                <a:cs typeface="Arial"/>
              </a:rPr>
              <a:t>Many decompose proteins or form toxins, and some do both.</a:t>
            </a:r>
          </a:p>
          <a:p>
            <a:pPr marL="342900" lvl="0" indent="-342900" algn="l" rtl="0">
              <a:lnSpc>
                <a:spcPct val="115000"/>
              </a:lnSpc>
              <a:spcAft>
                <a:spcPts val="0"/>
              </a:spcAft>
              <a:buFont typeface="Wingdings"/>
              <a:buChar char=""/>
            </a:pPr>
            <a:endParaRPr lang="en-US" sz="1400" dirty="0">
              <a:ea typeface="Calibri"/>
              <a:cs typeface="Arial"/>
            </a:endParaRPr>
          </a:p>
          <a:p>
            <a:pPr marL="342900" lvl="0" indent="-342900" algn="l" rtl="0">
              <a:lnSpc>
                <a:spcPct val="115000"/>
              </a:lnSpc>
              <a:spcAft>
                <a:spcPts val="0"/>
              </a:spcAft>
              <a:buFont typeface="Wingdings"/>
              <a:buChar char=""/>
            </a:pPr>
            <a:r>
              <a:rPr lang="en-US" dirty="0" smtClean="0">
                <a:solidFill>
                  <a:srgbClr val="000000"/>
                </a:solidFill>
                <a:effectLst/>
                <a:latin typeface="Arial Unicode MS"/>
                <a:ea typeface="Calibri"/>
                <a:cs typeface="Arial"/>
              </a:rPr>
              <a:t>Their natural habitat is the soil or the intestinal tract of animals and humans, where they live as saprophytes.</a:t>
            </a:r>
          </a:p>
          <a:p>
            <a:pPr marL="342900" lvl="0" indent="-342900" algn="l" rtl="0">
              <a:lnSpc>
                <a:spcPct val="115000"/>
              </a:lnSpc>
              <a:spcAft>
                <a:spcPts val="0"/>
              </a:spcAft>
              <a:buFont typeface="Wingdings"/>
              <a:buChar char=""/>
            </a:pPr>
            <a:endParaRPr lang="en-US" sz="1400" dirty="0">
              <a:ea typeface="Calibri"/>
              <a:cs typeface="Arial"/>
            </a:endParaRPr>
          </a:p>
          <a:p>
            <a:pPr marL="342900" lvl="0" indent="-342900" algn="l" rtl="0">
              <a:lnSpc>
                <a:spcPct val="115000"/>
              </a:lnSpc>
              <a:spcAft>
                <a:spcPts val="0"/>
              </a:spcAft>
              <a:buFont typeface="Wingdings"/>
              <a:buChar char=""/>
            </a:pPr>
            <a:r>
              <a:rPr lang="en-US" dirty="0" smtClean="0">
                <a:solidFill>
                  <a:srgbClr val="000000"/>
                </a:solidFill>
                <a:effectLst/>
                <a:latin typeface="Arial Unicode MS"/>
                <a:ea typeface="Calibri"/>
                <a:cs typeface="Arial"/>
              </a:rPr>
              <a:t>There are four medically important species;</a:t>
            </a:r>
          </a:p>
          <a:p>
            <a:pPr marL="342900" lvl="0" indent="-342900" algn="l" rtl="0">
              <a:lnSpc>
                <a:spcPct val="115000"/>
              </a:lnSpc>
              <a:spcAft>
                <a:spcPts val="0"/>
              </a:spcAft>
              <a:buFont typeface="Wingdings"/>
              <a:buChar char=""/>
            </a:pPr>
            <a:endParaRPr lang="en-US" sz="1400" dirty="0">
              <a:ea typeface="Calibri"/>
              <a:cs typeface="Arial"/>
            </a:endParaRPr>
          </a:p>
          <a:p>
            <a:pPr marL="180340" algn="l" rtl="0">
              <a:lnSpc>
                <a:spcPct val="115000"/>
              </a:lnSpc>
              <a:spcAft>
                <a:spcPts val="0"/>
              </a:spcAft>
            </a:pPr>
            <a:r>
              <a:rPr lang="en-US" b="1" i="1" dirty="0" smtClean="0">
                <a:effectLst/>
                <a:latin typeface="Arial Unicode MS"/>
                <a:ea typeface="Calibri"/>
                <a:cs typeface="Arial"/>
              </a:rPr>
              <a:t>     Clostridium botulinum</a:t>
            </a:r>
            <a:r>
              <a:rPr lang="en-US" b="1" dirty="0" smtClean="0">
                <a:effectLst/>
                <a:latin typeface="Arial Unicode MS"/>
                <a:ea typeface="Calibri"/>
                <a:cs typeface="Arial"/>
              </a:rPr>
              <a:t> (botulism)</a:t>
            </a:r>
            <a:endParaRPr lang="en-US" sz="1400" dirty="0">
              <a:ea typeface="Calibri"/>
              <a:cs typeface="Arial"/>
            </a:endParaRPr>
          </a:p>
          <a:p>
            <a:pPr marL="180340" algn="l" rtl="0">
              <a:lnSpc>
                <a:spcPct val="115000"/>
              </a:lnSpc>
              <a:spcAft>
                <a:spcPts val="0"/>
              </a:spcAft>
            </a:pPr>
            <a:r>
              <a:rPr lang="en-US" b="1" i="1" dirty="0" smtClean="0">
                <a:effectLst/>
                <a:latin typeface="Arial Unicode MS"/>
                <a:ea typeface="Calibri"/>
                <a:cs typeface="Arial"/>
              </a:rPr>
              <a:t>     Clostridium </a:t>
            </a:r>
            <a:r>
              <a:rPr lang="en-US" b="1" i="1" dirty="0" err="1" smtClean="0">
                <a:effectLst/>
                <a:latin typeface="Arial Unicode MS"/>
                <a:ea typeface="Calibri"/>
                <a:cs typeface="Arial"/>
              </a:rPr>
              <a:t>tetani</a:t>
            </a:r>
            <a:r>
              <a:rPr lang="en-US" b="1" dirty="0" smtClean="0">
                <a:effectLst/>
                <a:latin typeface="Arial Unicode MS"/>
                <a:ea typeface="Calibri"/>
                <a:cs typeface="Arial"/>
              </a:rPr>
              <a:t> (tetanus)</a:t>
            </a:r>
            <a:endParaRPr lang="en-US" sz="1400" dirty="0">
              <a:ea typeface="Calibri"/>
              <a:cs typeface="Arial"/>
            </a:endParaRPr>
          </a:p>
          <a:p>
            <a:pPr marL="180340" algn="l" rtl="0">
              <a:lnSpc>
                <a:spcPct val="115000"/>
              </a:lnSpc>
              <a:spcAft>
                <a:spcPts val="0"/>
              </a:spcAft>
            </a:pPr>
            <a:r>
              <a:rPr lang="en-US" b="1" i="1" dirty="0" smtClean="0">
                <a:effectLst/>
                <a:latin typeface="Arial Unicode MS"/>
                <a:ea typeface="Calibri"/>
                <a:cs typeface="Arial"/>
              </a:rPr>
              <a:t>    Clostridium </a:t>
            </a:r>
            <a:r>
              <a:rPr lang="en-US" b="1" i="1" dirty="0" err="1" smtClean="0">
                <a:effectLst/>
                <a:latin typeface="Arial Unicode MS"/>
                <a:ea typeface="Calibri"/>
                <a:cs typeface="Arial"/>
              </a:rPr>
              <a:t>perfringes</a:t>
            </a:r>
            <a:r>
              <a:rPr lang="en-US" b="1" dirty="0" smtClean="0">
                <a:effectLst/>
                <a:latin typeface="Arial Unicode MS"/>
                <a:ea typeface="Calibri"/>
                <a:cs typeface="Arial"/>
              </a:rPr>
              <a:t> (gas gangrene)</a:t>
            </a:r>
            <a:endParaRPr lang="en-US" sz="1400" dirty="0">
              <a:ea typeface="Calibri"/>
              <a:cs typeface="Arial"/>
            </a:endParaRPr>
          </a:p>
          <a:p>
            <a:pPr marL="180340" algn="l" rtl="0">
              <a:lnSpc>
                <a:spcPct val="115000"/>
              </a:lnSpc>
              <a:spcAft>
                <a:spcPts val="0"/>
              </a:spcAft>
            </a:pPr>
            <a:r>
              <a:rPr lang="en-US" b="1" i="1" dirty="0" smtClean="0">
                <a:effectLst/>
                <a:latin typeface="Arial Unicode MS"/>
                <a:ea typeface="Calibri"/>
                <a:cs typeface="Arial"/>
              </a:rPr>
              <a:t>    Clostridium difficile</a:t>
            </a:r>
            <a:r>
              <a:rPr lang="en-US" b="1" dirty="0" smtClean="0">
                <a:effectLst/>
                <a:latin typeface="Arial Unicode MS"/>
                <a:ea typeface="Calibri"/>
                <a:cs typeface="Arial"/>
              </a:rPr>
              <a:t>  (</a:t>
            </a:r>
            <a:r>
              <a:rPr lang="en-US" b="1" dirty="0" smtClean="0">
                <a:solidFill>
                  <a:srgbClr val="000000"/>
                </a:solidFill>
                <a:effectLst/>
                <a:latin typeface="Arial Unicode MS"/>
                <a:ea typeface="Calibri"/>
                <a:cs typeface="Arial"/>
              </a:rPr>
              <a:t>pseudomembranous colitis</a:t>
            </a:r>
            <a:r>
              <a:rPr lang="en-US" b="1" dirty="0" smtClean="0">
                <a:latin typeface="Arial Unicode MS"/>
                <a:ea typeface="Calibri"/>
                <a:cs typeface="Arial"/>
              </a:rPr>
              <a:t>,</a:t>
            </a: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b="1" dirty="0" smtClean="0">
                <a:latin typeface="Arial Unicode MS" panose="020B0604020202020204" pitchFamily="34" charset="-128"/>
                <a:ea typeface="Arial Unicode MS" panose="020B0604020202020204" pitchFamily="34" charset="-128"/>
                <a:cs typeface="Arial Unicode MS" panose="020B0604020202020204" pitchFamily="34" charset="-128"/>
              </a:rPr>
              <a:t>antibiotic-  associated </a:t>
            </a: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diarrhea (AAD)</a:t>
            </a:r>
            <a:r>
              <a:rPr lang="en-US" b="1" dirty="0" smtClean="0">
                <a:latin typeface="Arial Unicode MS"/>
                <a:ea typeface="Calibri"/>
                <a:cs typeface="Arial"/>
              </a:rPr>
              <a:t> </a:t>
            </a:r>
            <a:r>
              <a:rPr lang="en-US" b="1" i="1" dirty="0" smtClean="0">
                <a:effectLst/>
                <a:latin typeface="Arial Unicode MS"/>
                <a:ea typeface="Calibri"/>
                <a:cs typeface="Arial"/>
              </a:rPr>
              <a:t>.</a:t>
            </a:r>
            <a:endParaRPr lang="en-US" sz="1400" dirty="0">
              <a:ea typeface="Calibri"/>
              <a:cs typeface="Arial"/>
            </a:endParaRPr>
          </a:p>
          <a:p>
            <a:pPr algn="l" rtl="0">
              <a:lnSpc>
                <a:spcPct val="150000"/>
              </a:lnSpc>
              <a:spcAft>
                <a:spcPts val="0"/>
              </a:spcAft>
            </a:pPr>
            <a:r>
              <a:rPr lang="en-US" dirty="0" smtClean="0">
                <a:solidFill>
                  <a:srgbClr val="000000"/>
                </a:solidFill>
                <a:effectLst/>
                <a:latin typeface="Arial Unicode MS"/>
                <a:ea typeface="Calibri"/>
                <a:cs typeface="Arial"/>
              </a:rPr>
              <a:t> </a:t>
            </a:r>
            <a:endParaRPr lang="en-US" sz="1400" dirty="0">
              <a:ea typeface="Calibri"/>
              <a:cs typeface="Arial"/>
            </a:endParaRPr>
          </a:p>
        </p:txBody>
      </p:sp>
    </p:spTree>
    <p:extLst>
      <p:ext uri="{BB962C8B-B14F-4D97-AF65-F5344CB8AC3E}">
        <p14:creationId xmlns:p14="http://schemas.microsoft.com/office/powerpoint/2010/main" val="20489214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07504" y="783378"/>
            <a:ext cx="909736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0" fontAlgn="base" latinLnBrk="0" hangingPunct="0">
              <a:lnSpc>
                <a:spcPct val="100000"/>
              </a:lnSpc>
              <a:spcBef>
                <a:spcPct val="0"/>
              </a:spcBef>
              <a:spcAft>
                <a:spcPct val="0"/>
              </a:spcAft>
              <a:buClrTx/>
              <a:buSzTx/>
              <a:tabLst/>
            </a:pPr>
            <a:r>
              <a:rPr kumimoji="0" lang="en-US" altLang="ar-IQ" sz="2000" b="1" i="1" u="none" strike="noStrike" cap="none" normalizeH="0" baseline="0" dirty="0" smtClean="0">
                <a:ln>
                  <a:noFill/>
                </a:ln>
                <a:solidFill>
                  <a:schemeClr val="tx1"/>
                </a:solidFill>
                <a:effectLst/>
                <a:latin typeface="Arial Unicode MS" panose="020B0604020202020204" pitchFamily="34" charset="-128"/>
                <a:ea typeface="Arial Unicode MS" panose="020B0604020202020204" pitchFamily="34" charset="-128"/>
                <a:cs typeface="Arial Unicode MS" panose="020B0604020202020204" pitchFamily="34" charset="-128"/>
              </a:rPr>
              <a:t>C. botulinum</a:t>
            </a:r>
            <a:r>
              <a:rPr kumimoji="0" lang="en-US" altLang="ar-IQ" sz="2000" b="0" i="1" u="none" strike="noStrike" cap="none" normalizeH="0" baseline="0" dirty="0" smtClean="0">
                <a:ln>
                  <a:noFill/>
                </a:ln>
                <a:solidFill>
                  <a:schemeClr val="tx1"/>
                </a:solidFill>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kumimoji="0" lang="en-US" altLang="ar-IQ" sz="2000" b="0" i="0" u="none" strike="noStrike" cap="none" normalizeH="0" baseline="0" dirty="0" smtClean="0">
                <a:ln>
                  <a:noFill/>
                </a:ln>
                <a:solidFill>
                  <a:schemeClr val="tx1"/>
                </a:solidFill>
                <a:effectLst/>
                <a:latin typeface="Arial Unicode MS" panose="020B0604020202020204" pitchFamily="34" charset="-128"/>
                <a:ea typeface="Arial Unicode MS" panose="020B0604020202020204" pitchFamily="34" charset="-128"/>
                <a:cs typeface="Arial Unicode MS" panose="020B0604020202020204" pitchFamily="34" charset="-128"/>
              </a:rPr>
              <a:t>is a large anaerobic bacillus that forms </a:t>
            </a:r>
            <a:r>
              <a:rPr kumimoji="0" lang="en-US" altLang="ar-IQ" sz="2000" b="1" i="0" u="none" strike="noStrike" cap="none" normalizeH="0" baseline="0" dirty="0" err="1" smtClean="0">
                <a:ln>
                  <a:noFill/>
                </a:ln>
                <a:solidFill>
                  <a:schemeClr val="tx1"/>
                </a:solidFill>
                <a:effectLst/>
                <a:latin typeface="Arial Unicode MS" panose="020B0604020202020204" pitchFamily="34" charset="-128"/>
                <a:ea typeface="Arial Unicode MS" panose="020B0604020202020204" pitchFamily="34" charset="-128"/>
                <a:cs typeface="Arial Unicode MS" panose="020B0604020202020204" pitchFamily="34" charset="-128"/>
              </a:rPr>
              <a:t>subterminal</a:t>
            </a:r>
            <a:r>
              <a:rPr kumimoji="0" lang="en-US" altLang="ar-IQ" sz="2000" b="1" i="0" u="none" strike="noStrike" cap="none" normalizeH="0" baseline="0" dirty="0" smtClean="0">
                <a:ln>
                  <a:noFill/>
                </a:ln>
                <a:solidFill>
                  <a:schemeClr val="tx1"/>
                </a:solidFill>
                <a:effectLst/>
                <a:latin typeface="Arial Unicode MS" panose="020B0604020202020204" pitchFamily="34" charset="-128"/>
                <a:ea typeface="Arial Unicode MS" panose="020B0604020202020204" pitchFamily="34" charset="-128"/>
                <a:cs typeface="Arial Unicode MS" panose="020B0604020202020204" pitchFamily="34" charset="-128"/>
              </a:rPr>
              <a:t> endospores. </a:t>
            </a:r>
            <a:endParaRPr kumimoji="0" lang="en-US" altLang="ar-IQ" sz="2000" b="0" i="0" u="none" strike="noStrike" cap="none" normalizeH="0" baseline="0" dirty="0" smtClean="0">
              <a:ln>
                <a:noFill/>
              </a:ln>
              <a:solidFill>
                <a:schemeClr val="tx1"/>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ar-IQ" sz="2000" b="0" i="0" u="none" strike="noStrike" cap="none" normalizeH="0" baseline="0" dirty="0" smtClean="0">
                <a:ln>
                  <a:noFill/>
                </a:ln>
                <a:solidFill>
                  <a:srgbClr val="000000"/>
                </a:solidFill>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kumimoji="0" lang="en-US" altLang="ar-IQ" sz="2000" b="0" i="0" u="none" strike="noStrike" cap="none" normalizeH="0" baseline="0" dirty="0" smtClean="0">
              <a:ln>
                <a:noFill/>
              </a:ln>
              <a:solidFill>
                <a:schemeClr val="tx1"/>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1025" name="Picture 8" descr="Image result for â¢ C. botulinum  is a large anaerobic bacillus that forms subterminal endospores.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1628800"/>
            <a:ext cx="2705100" cy="252412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0" y="29813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IQ" altLang="ar-IQ"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3"/>
          <p:cNvSpPr/>
          <p:nvPr/>
        </p:nvSpPr>
        <p:spPr>
          <a:xfrm>
            <a:off x="107504" y="258348"/>
            <a:ext cx="3233578" cy="461665"/>
          </a:xfrm>
          <a:prstGeom prst="rect">
            <a:avLst/>
          </a:prstGeom>
        </p:spPr>
        <p:txBody>
          <a:bodyPr wrap="none">
            <a:spAutoFit/>
          </a:bodyPr>
          <a:lstStyle/>
          <a:p>
            <a:pPr lvl="0" algn="l" fontAlgn="base">
              <a:spcBef>
                <a:spcPct val="0"/>
              </a:spcBef>
              <a:spcAft>
                <a:spcPct val="0"/>
              </a:spcAft>
            </a:pPr>
            <a:r>
              <a:rPr lang="en-US" altLang="ar-IQ" sz="2400" b="1" i="1" dirty="0">
                <a:solidFill>
                  <a:srgbClr val="000000"/>
                </a:solidFill>
                <a:latin typeface="Arial Unicode MS" pitchFamily="34" charset="-128"/>
                <a:ea typeface="Arial Unicode MS" pitchFamily="34" charset="-128"/>
                <a:cs typeface="Arial Unicode MS" pitchFamily="34" charset="-128"/>
              </a:rPr>
              <a:t>Clostridium botulinum </a:t>
            </a:r>
            <a:endParaRPr lang="en-US" altLang="ar-IQ" sz="1050" dirty="0">
              <a:solidFill>
                <a:prstClr val="black"/>
              </a:solidFill>
              <a:latin typeface="Arial" pitchFamily="34" charset="0"/>
              <a:cs typeface="Arial" pitchFamily="34" charset="0"/>
            </a:endParaRPr>
          </a:p>
        </p:txBody>
      </p:sp>
      <p:sp>
        <p:nvSpPr>
          <p:cNvPr id="6" name="Rectangle 5"/>
          <p:cNvSpPr/>
          <p:nvPr/>
        </p:nvSpPr>
        <p:spPr>
          <a:xfrm>
            <a:off x="144116" y="1985129"/>
            <a:ext cx="5688632" cy="3477875"/>
          </a:xfrm>
          <a:prstGeom prst="rect">
            <a:avLst/>
          </a:prstGeom>
        </p:spPr>
        <p:txBody>
          <a:bodyPr wrap="square">
            <a:spAutoFit/>
          </a:bodyPr>
          <a:lstStyle/>
          <a:p>
            <a:pPr lvl="0" algn="l"/>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It is found in soil and occasionally in animal </a:t>
            </a:r>
            <a:endParaRPr lang="ar-IQ"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lvl="0" algn="l"/>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feces.</a:t>
            </a:r>
          </a:p>
          <a:p>
            <a:pPr lvl="0" algn="l" rtl="0"/>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lvl="0" algn="l" rtl="0"/>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Spores of the organism are highly resistant to heat, withstanding 100°C for several hours. Heat resistance is diminished at acid pH or high salt concentration</a:t>
            </a: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endParaRPr lang="en-US" sz="2000" i="1" dirty="0">
              <a:latin typeface="Arial Unicode MS" panose="020B0604020202020204" pitchFamily="34" charset="-128"/>
              <a:ea typeface="Arial Unicode MS" panose="020B0604020202020204" pitchFamily="34" charset="-128"/>
              <a:cs typeface="Arial Unicode MS" panose="020B0604020202020204" pitchFamily="34" charset="-128"/>
            </a:endParaRPr>
          </a:p>
          <a:p>
            <a:pPr lvl="0" algn="l" rtl="0"/>
            <a:endParaRPr lang="en-US" sz="2000" i="1"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lvl="0" algn="l" rtl="0"/>
            <a:endPar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l"/>
            <a:r>
              <a:rPr lang="en-US" sz="2000" dirty="0" smtClean="0"/>
              <a:t>                                              </a:t>
            </a:r>
            <a:endParaRPr lang="en-US" sz="2000" dirty="0"/>
          </a:p>
          <a:p>
            <a:pPr algn="l" rtl="0"/>
            <a:r>
              <a:rPr lang="en-US" sz="2000" b="1" dirty="0"/>
              <a:t> </a:t>
            </a:r>
            <a:endParaRPr lang="en-US" sz="2000" dirty="0"/>
          </a:p>
        </p:txBody>
      </p:sp>
      <p:sp>
        <p:nvSpPr>
          <p:cNvPr id="5" name="Rectangle 4"/>
          <p:cNvSpPr/>
          <p:nvPr/>
        </p:nvSpPr>
        <p:spPr>
          <a:xfrm>
            <a:off x="107504" y="1305634"/>
            <a:ext cx="4572000" cy="646331"/>
          </a:xfrm>
          <a:prstGeom prst="rect">
            <a:avLst/>
          </a:prstGeom>
        </p:spPr>
        <p:txBody>
          <a:bodyPr>
            <a:spAutoFit/>
          </a:bodyPr>
          <a:lstStyle/>
          <a:p>
            <a:pPr lvl="0" algn="l" rtl="0"/>
            <a:r>
              <a:rPr lang="en-US" i="1" dirty="0">
                <a:latin typeface="Arial Unicode MS" panose="020B0604020202020204" pitchFamily="34" charset="-128"/>
                <a:ea typeface="Arial Unicode MS" panose="020B0604020202020204" pitchFamily="34" charset="-128"/>
                <a:cs typeface="Arial Unicode MS" panose="020B0604020202020204" pitchFamily="34" charset="-128"/>
              </a:rPr>
              <a:t>C. botulinum</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causes the disease </a:t>
            </a: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botulism</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a:t>
            </a:r>
          </a:p>
          <a:p>
            <a:pPr lvl="0" algn="l" rtl="0"/>
            <a:endParaRPr lang="en-US" b="1" dirty="0"/>
          </a:p>
        </p:txBody>
      </p:sp>
    </p:spTree>
    <p:extLst>
      <p:ext uri="{BB962C8B-B14F-4D97-AF65-F5344CB8AC3E}">
        <p14:creationId xmlns:p14="http://schemas.microsoft.com/office/powerpoint/2010/main" val="17142221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04664"/>
            <a:ext cx="7902624" cy="4905958"/>
          </a:xfrm>
          <a:prstGeom prst="rect">
            <a:avLst/>
          </a:prstGeom>
        </p:spPr>
        <p:txBody>
          <a:bodyPr wrap="square">
            <a:spAutoFit/>
          </a:bodyPr>
          <a:lstStyle/>
          <a:p>
            <a:pPr algn="l" rtl="0">
              <a:lnSpc>
                <a:spcPct val="115000"/>
              </a:lnSpc>
              <a:spcAft>
                <a:spcPts val="0"/>
              </a:spcAft>
            </a:pPr>
            <a:r>
              <a:rPr lang="en-US" sz="2400" b="1" dirty="0" smtClean="0">
                <a:effectLst/>
                <a:latin typeface="Arial Unicode MS"/>
                <a:ea typeface="Calibri"/>
                <a:cs typeface="Arial"/>
              </a:rPr>
              <a:t>Toxins</a:t>
            </a:r>
            <a:endParaRPr lang="en-US" sz="1400" dirty="0">
              <a:ea typeface="Calibri"/>
              <a:cs typeface="Arial"/>
            </a:endParaRPr>
          </a:p>
          <a:p>
            <a:pPr marL="342900" lvl="0" indent="-342900" algn="l" rtl="0">
              <a:lnSpc>
                <a:spcPct val="115000"/>
              </a:lnSpc>
              <a:spcAft>
                <a:spcPts val="0"/>
              </a:spcAft>
              <a:buSzPts val="1600"/>
              <a:buFont typeface="Symbol"/>
              <a:buChar char=""/>
            </a:pPr>
            <a:r>
              <a:rPr lang="en-US" dirty="0" smtClean="0">
                <a:solidFill>
                  <a:srgbClr val="241F1F"/>
                </a:solidFill>
                <a:effectLst/>
                <a:latin typeface="Arial Unicode MS"/>
                <a:ea typeface="Calibri"/>
                <a:cs typeface="Arial"/>
              </a:rPr>
              <a:t>Seven antigenic varieties of toxin (serotypes A–G) are known. </a:t>
            </a:r>
          </a:p>
          <a:p>
            <a:pPr marL="342900" lvl="0" indent="-342900" algn="l" rtl="0">
              <a:lnSpc>
                <a:spcPct val="115000"/>
              </a:lnSpc>
              <a:spcAft>
                <a:spcPts val="0"/>
              </a:spcAft>
              <a:buSzPts val="1600"/>
              <a:buFont typeface="Symbol"/>
              <a:buChar char=""/>
            </a:pPr>
            <a:r>
              <a:rPr lang="en-US" dirty="0" smtClean="0">
                <a:solidFill>
                  <a:srgbClr val="241F1F"/>
                </a:solidFill>
                <a:effectLst/>
                <a:latin typeface="Arial Unicode MS"/>
                <a:ea typeface="Calibri"/>
                <a:cs typeface="Arial"/>
              </a:rPr>
              <a:t>Types A, B, E, and F are the principal causes of human illness. </a:t>
            </a:r>
            <a:endParaRPr lang="en-US" sz="1400" dirty="0">
              <a:ea typeface="Calibri"/>
              <a:cs typeface="Arial"/>
            </a:endParaRPr>
          </a:p>
          <a:p>
            <a:pPr marL="342900" lvl="0" indent="-342900" algn="l" rtl="0">
              <a:lnSpc>
                <a:spcPct val="115000"/>
              </a:lnSpc>
              <a:spcAft>
                <a:spcPts val="0"/>
              </a:spcAft>
              <a:buSzPts val="1600"/>
              <a:buFont typeface="Symbol"/>
              <a:buChar char=""/>
            </a:pPr>
            <a:r>
              <a:rPr lang="en-US" dirty="0" smtClean="0">
                <a:solidFill>
                  <a:srgbClr val="241F1F"/>
                </a:solidFill>
                <a:effectLst/>
                <a:latin typeface="Arial Unicode MS"/>
                <a:ea typeface="Calibri"/>
                <a:cs typeface="Arial"/>
              </a:rPr>
              <a:t>Types A and B have been associated with a variety of foods and type E predominantly with fish products. </a:t>
            </a:r>
          </a:p>
          <a:p>
            <a:pPr marL="342900" lvl="0" indent="-342900" algn="l" rtl="0">
              <a:lnSpc>
                <a:spcPct val="115000"/>
              </a:lnSpc>
              <a:spcAft>
                <a:spcPts val="0"/>
              </a:spcAft>
              <a:buSzPts val="1600"/>
              <a:buFont typeface="Symbol"/>
              <a:buChar char=""/>
            </a:pPr>
            <a:r>
              <a:rPr lang="en-US" dirty="0" smtClean="0">
                <a:solidFill>
                  <a:srgbClr val="241F1F"/>
                </a:solidFill>
                <a:effectLst/>
                <a:latin typeface="Arial Unicode MS"/>
                <a:ea typeface="Calibri"/>
                <a:cs typeface="Arial"/>
              </a:rPr>
              <a:t>Type C produces limber neck in birds; type D causes botulism in mammals. Type G is not associated with disease. </a:t>
            </a:r>
            <a:endParaRPr lang="en-US" sz="1400" dirty="0">
              <a:ea typeface="Calibri"/>
              <a:cs typeface="Arial"/>
            </a:endParaRPr>
          </a:p>
          <a:p>
            <a:pPr marL="342900" lvl="0" indent="-342900" algn="l" rtl="0">
              <a:lnSpc>
                <a:spcPct val="115000"/>
              </a:lnSpc>
              <a:spcAft>
                <a:spcPts val="0"/>
              </a:spcAft>
              <a:buSzPts val="1400"/>
              <a:buFont typeface="Symbol"/>
              <a:buChar char=""/>
            </a:pPr>
            <a:r>
              <a:rPr lang="en-US" b="1" dirty="0" smtClean="0">
                <a:solidFill>
                  <a:srgbClr val="241F1F"/>
                </a:solidFill>
                <a:effectLst/>
                <a:latin typeface="Arial Unicode MS"/>
                <a:ea typeface="Calibri"/>
                <a:cs typeface="Arial"/>
              </a:rPr>
              <a:t>Botulinum toxins</a:t>
            </a:r>
            <a:r>
              <a:rPr lang="en-US" dirty="0" smtClean="0">
                <a:solidFill>
                  <a:srgbClr val="241F1F"/>
                </a:solidFill>
                <a:effectLst/>
                <a:latin typeface="Arial Unicode MS"/>
                <a:ea typeface="Calibri"/>
                <a:cs typeface="Arial"/>
              </a:rPr>
              <a:t> have three domains. Two of the domains facilitate binding to and entry of toxin into the nerve cell. The third domain is the toxin which is a 150 </a:t>
            </a:r>
            <a:r>
              <a:rPr lang="en-US" dirty="0" err="1" smtClean="0">
                <a:solidFill>
                  <a:srgbClr val="241F1F"/>
                </a:solidFill>
                <a:effectLst/>
                <a:latin typeface="Arial Unicode MS"/>
                <a:ea typeface="Calibri"/>
                <a:cs typeface="Arial"/>
              </a:rPr>
              <a:t>kDa</a:t>
            </a:r>
            <a:r>
              <a:rPr lang="en-US" dirty="0" smtClean="0">
                <a:solidFill>
                  <a:srgbClr val="241F1F"/>
                </a:solidFill>
                <a:effectLst/>
                <a:latin typeface="Arial Unicode MS"/>
                <a:ea typeface="Calibri"/>
                <a:cs typeface="Arial"/>
              </a:rPr>
              <a:t> protein that is cleaved into a heavy chain (H, 100 </a:t>
            </a:r>
            <a:r>
              <a:rPr lang="en-US" dirty="0" err="1" smtClean="0">
                <a:solidFill>
                  <a:srgbClr val="241F1F"/>
                </a:solidFill>
                <a:effectLst/>
                <a:latin typeface="Arial Unicode MS"/>
                <a:ea typeface="Calibri"/>
                <a:cs typeface="Arial"/>
              </a:rPr>
              <a:t>kDa</a:t>
            </a:r>
            <a:r>
              <a:rPr lang="en-US" dirty="0" smtClean="0">
                <a:solidFill>
                  <a:srgbClr val="241F1F"/>
                </a:solidFill>
                <a:effectLst/>
                <a:latin typeface="Arial Unicode MS"/>
                <a:ea typeface="Calibri"/>
                <a:cs typeface="Arial"/>
              </a:rPr>
              <a:t>) and a light chain (L, 50 </a:t>
            </a:r>
            <a:r>
              <a:rPr lang="en-US" dirty="0" err="1" smtClean="0">
                <a:solidFill>
                  <a:srgbClr val="241F1F"/>
                </a:solidFill>
                <a:effectLst/>
                <a:latin typeface="Arial Unicode MS"/>
                <a:ea typeface="Calibri"/>
                <a:cs typeface="Arial"/>
              </a:rPr>
              <a:t>kDa</a:t>
            </a:r>
            <a:r>
              <a:rPr lang="en-US" dirty="0" smtClean="0">
                <a:solidFill>
                  <a:srgbClr val="241F1F"/>
                </a:solidFill>
                <a:effectLst/>
                <a:latin typeface="Arial Unicode MS"/>
                <a:ea typeface="Calibri"/>
                <a:cs typeface="Arial"/>
              </a:rPr>
              <a:t>) that are linked by a disulfide bond.</a:t>
            </a:r>
            <a:r>
              <a:rPr lang="en-US" sz="1100" dirty="0" smtClean="0">
                <a:solidFill>
                  <a:srgbClr val="241F1F"/>
                </a:solidFill>
                <a:effectLst/>
                <a:latin typeface="MinionPro-Regular"/>
                <a:ea typeface="Calibri"/>
                <a:cs typeface="MinionPro-Regular"/>
              </a:rPr>
              <a:t> </a:t>
            </a:r>
            <a:endParaRPr lang="en-US" sz="1400" dirty="0">
              <a:ea typeface="Calibri"/>
              <a:cs typeface="Arial"/>
            </a:endParaRPr>
          </a:p>
          <a:p>
            <a:pPr marL="342900" lvl="0" indent="-342900" algn="l" rtl="0">
              <a:lnSpc>
                <a:spcPct val="115000"/>
              </a:lnSpc>
              <a:spcAft>
                <a:spcPts val="0"/>
              </a:spcAft>
              <a:buSzPts val="1400"/>
              <a:buFont typeface="Symbol"/>
              <a:buChar char=""/>
            </a:pPr>
            <a:r>
              <a:rPr lang="en-US" dirty="0" smtClean="0">
                <a:solidFill>
                  <a:srgbClr val="241F1F"/>
                </a:solidFill>
                <a:effectLst/>
                <a:latin typeface="Arial Unicode MS"/>
                <a:ea typeface="Calibri"/>
                <a:cs typeface="Arial"/>
              </a:rPr>
              <a:t>The lethal dose for a human is probably about 1–2 </a:t>
            </a:r>
            <a:r>
              <a:rPr lang="en-US" dirty="0" err="1" smtClean="0">
                <a:solidFill>
                  <a:srgbClr val="241F1F"/>
                </a:solidFill>
                <a:effectLst/>
                <a:latin typeface="Arial Unicode MS"/>
                <a:ea typeface="Calibri"/>
                <a:cs typeface="Arial"/>
              </a:rPr>
              <a:t>μg</a:t>
            </a:r>
            <a:r>
              <a:rPr lang="en-US" dirty="0" smtClean="0">
                <a:solidFill>
                  <a:srgbClr val="241F1F"/>
                </a:solidFill>
                <a:effectLst/>
                <a:latin typeface="Arial Unicode MS"/>
                <a:ea typeface="Calibri"/>
                <a:cs typeface="Arial"/>
              </a:rPr>
              <a:t>/kg.</a:t>
            </a:r>
          </a:p>
          <a:p>
            <a:pPr lvl="0" algn="l" rtl="0">
              <a:lnSpc>
                <a:spcPct val="115000"/>
              </a:lnSpc>
              <a:spcAft>
                <a:spcPts val="0"/>
              </a:spcAft>
              <a:buSzPts val="1400"/>
            </a:pPr>
            <a:endParaRPr lang="en-US" sz="1400" dirty="0">
              <a:ea typeface="Calibri"/>
              <a:cs typeface="Arial"/>
            </a:endParaRPr>
          </a:p>
          <a:p>
            <a:pPr marL="342900" lvl="0" indent="-342900" algn="l" rtl="0">
              <a:lnSpc>
                <a:spcPct val="115000"/>
              </a:lnSpc>
              <a:spcAft>
                <a:spcPts val="0"/>
              </a:spcAft>
              <a:buSzPts val="1400"/>
              <a:buFont typeface="Symbol"/>
              <a:buChar char=""/>
            </a:pPr>
            <a:r>
              <a:rPr lang="en-US" dirty="0" smtClean="0">
                <a:solidFill>
                  <a:srgbClr val="241F1F"/>
                </a:solidFill>
                <a:effectLst/>
                <a:latin typeface="Arial Unicode MS"/>
                <a:ea typeface="Calibri"/>
                <a:cs typeface="Arial"/>
              </a:rPr>
              <a:t>The toxins are destroyed by heating for 20 minutes at 100°C.</a:t>
            </a:r>
            <a:endParaRPr lang="en-US" sz="1400" dirty="0">
              <a:ea typeface="Calibri"/>
              <a:cs typeface="Arial"/>
            </a:endParaRPr>
          </a:p>
        </p:txBody>
      </p:sp>
      <p:sp>
        <p:nvSpPr>
          <p:cNvPr id="3" name="Rectangle 2"/>
          <p:cNvSpPr/>
          <p:nvPr/>
        </p:nvSpPr>
        <p:spPr>
          <a:xfrm>
            <a:off x="539552" y="5386317"/>
            <a:ext cx="7344816" cy="646331"/>
          </a:xfrm>
          <a:prstGeom prst="rect">
            <a:avLst/>
          </a:prstGeom>
        </p:spPr>
        <p:txBody>
          <a:bodyPr wrap="square">
            <a:spAutoFit/>
          </a:bodyPr>
          <a:lstStyle/>
          <a:p>
            <a:pPr marL="285750" lvl="0" indent="-285750" algn="l" rtl="0">
              <a:buFont typeface="Arial" panose="020B0604020202020204" pitchFamily="34" charset="0"/>
              <a:buChar char="•"/>
            </a:pPr>
            <a:r>
              <a:rPr lang="en-US" dirty="0">
                <a:latin typeface="Arial Unicode MS" panose="020B0604020202020204" pitchFamily="34" charset="-128"/>
                <a:ea typeface="Arial Unicode MS" panose="020B0604020202020204" pitchFamily="34" charset="-128"/>
                <a:cs typeface="Arial Unicode MS" panose="020B0604020202020204" pitchFamily="34" charset="-128"/>
              </a:rPr>
              <a:t>Block the release of acetylcholine,</a:t>
            </a: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the principal neurotransmitter at the neuromuscular junction, causing muscle </a:t>
            </a: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paralysis</a:t>
            </a:r>
            <a:r>
              <a:rPr lang="en-US" dirty="0"/>
              <a:t>.</a:t>
            </a:r>
          </a:p>
        </p:txBody>
      </p:sp>
    </p:spTree>
    <p:extLst>
      <p:ext uri="{BB962C8B-B14F-4D97-AF65-F5344CB8AC3E}">
        <p14:creationId xmlns:p14="http://schemas.microsoft.com/office/powerpoint/2010/main" val="6883723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36" y="332656"/>
            <a:ext cx="8964488" cy="6309420"/>
          </a:xfrm>
          <a:prstGeom prst="rect">
            <a:avLst/>
          </a:prstGeom>
        </p:spPr>
        <p:txBody>
          <a:bodyPr wrap="square">
            <a:spAutoFit/>
          </a:bodyPr>
          <a:lstStyle/>
          <a:p>
            <a:pPr lvl="0" algn="l" rtl="0"/>
            <a:r>
              <a:rPr lang="en-US" sz="2000" b="1" dirty="0" smtClean="0">
                <a:latin typeface="Arial Unicode MS" panose="020B0604020202020204" pitchFamily="34" charset="-128"/>
                <a:ea typeface="Arial Unicode MS" panose="020B0604020202020204" pitchFamily="34" charset="-128"/>
                <a:cs typeface="Arial Unicode MS" panose="020B0604020202020204" pitchFamily="34" charset="-128"/>
              </a:rPr>
              <a:t>Pathogenesis</a:t>
            </a:r>
            <a:endParaRPr lang="en-US" sz="2000" b="1" dirty="0">
              <a:latin typeface="Arial Unicode MS" panose="020B0604020202020204" pitchFamily="34" charset="-128"/>
              <a:ea typeface="Arial Unicode MS" panose="020B0604020202020204" pitchFamily="34" charset="-128"/>
              <a:cs typeface="Arial Unicode MS" panose="020B0604020202020204" pitchFamily="34" charset="-128"/>
            </a:endParaRPr>
          </a:p>
          <a:p>
            <a:pPr lvl="0" algn="l" rtl="0"/>
            <a:r>
              <a:rPr lang="en-US" b="1" dirty="0" smtClean="0">
                <a:latin typeface="Arial Unicode MS" panose="020B0604020202020204" pitchFamily="34" charset="-128"/>
                <a:ea typeface="Arial Unicode MS" panose="020B0604020202020204" pitchFamily="34" charset="-128"/>
                <a:cs typeface="Arial Unicode MS" panose="020B0604020202020204" pitchFamily="34" charset="-128"/>
              </a:rPr>
              <a:t>Botulism</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is a serious illness that causes flaccid paralysis of muscles</a:t>
            </a: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a:t>
            </a:r>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a:p>
            <a:pPr lvl="0" algn="l" rtl="0"/>
            <a:endParaRPr lang="en-US"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lvl="0" algn="l" rtl="0"/>
            <a:r>
              <a:rPr lang="en-US" sz="2000" b="1" dirty="0" smtClean="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Foodborne botulism</a:t>
            </a:r>
            <a:r>
              <a:rPr lang="en-US" b="1" dirty="0" smtClean="0"/>
              <a:t>: </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m</a:t>
            </a: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ost </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cases of botulism represent an intoxication resulting from the ingestion of food in which </a:t>
            </a:r>
            <a:r>
              <a:rPr lang="en-US" i="1" dirty="0">
                <a:latin typeface="Arial Unicode MS" panose="020B0604020202020204" pitchFamily="34" charset="-128"/>
                <a:ea typeface="Arial Unicode MS" panose="020B0604020202020204" pitchFamily="34" charset="-128"/>
                <a:cs typeface="Arial Unicode MS" panose="020B0604020202020204" pitchFamily="34" charset="-128"/>
              </a:rPr>
              <a:t>C. botulinum </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has grown and produced toxin. </a:t>
            </a:r>
            <a:endParaRPr lang="en-US"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lvl="0" algn="l" rtl="0"/>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The </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most common offenders are spiced, smoked, vacuum packed or canned alkaline foods that are eaten without cooking. </a:t>
            </a:r>
            <a:endParaRPr lang="en-US"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lvl="0" algn="l" rtl="0"/>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a:p>
            <a:pPr lvl="0" algn="l" rtl="0"/>
            <a:r>
              <a:rPr lang="en-US" dirty="0">
                <a:latin typeface="Arial Unicode MS" panose="020B0604020202020204" pitchFamily="34" charset="-128"/>
                <a:ea typeface="Arial Unicode MS" panose="020B0604020202020204" pitchFamily="34" charset="-128"/>
                <a:cs typeface="Arial Unicode MS" panose="020B0604020202020204" pitchFamily="34" charset="-128"/>
              </a:rPr>
              <a:t>In such foods, spores of </a:t>
            </a:r>
            <a:r>
              <a:rPr lang="en-US" i="1" dirty="0">
                <a:latin typeface="Arial Unicode MS" panose="020B0604020202020204" pitchFamily="34" charset="-128"/>
                <a:ea typeface="Arial Unicode MS" panose="020B0604020202020204" pitchFamily="34" charset="-128"/>
                <a:cs typeface="Arial Unicode MS" panose="020B0604020202020204" pitchFamily="34" charset="-128"/>
              </a:rPr>
              <a:t>C. botulinum </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germinate; that is, under anaerobic conditions, vegetative forms grow and produce toxin</a:t>
            </a: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a:t>
            </a:r>
          </a:p>
          <a:p>
            <a:pPr lvl="0" algn="l" rtl="0"/>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a:p>
            <a:pPr lvl="0" algn="l" rtl="0"/>
            <a:r>
              <a:rPr lang="en-US" sz="2000" b="1" dirty="0">
                <a:latin typeface="Arial Unicode MS" panose="020B0604020202020204" pitchFamily="34" charset="-128"/>
                <a:ea typeface="Arial Unicode MS" panose="020B0604020202020204" pitchFamily="34" charset="-128"/>
                <a:cs typeface="Arial Unicode MS" panose="020B0604020202020204" pitchFamily="34" charset="-128"/>
              </a:rPr>
              <a:t>In infant botulism, </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honey is the most frequent vehicle of infection. The pathogenesis differs from the way that adults acquire infection. The infant ingests the spores of </a:t>
            </a:r>
            <a:r>
              <a:rPr lang="en-US" i="1" dirty="0">
                <a:latin typeface="Arial Unicode MS" panose="020B0604020202020204" pitchFamily="34" charset="-128"/>
                <a:ea typeface="Arial Unicode MS" panose="020B0604020202020204" pitchFamily="34" charset="-128"/>
                <a:cs typeface="Arial Unicode MS" panose="020B0604020202020204" pitchFamily="34" charset="-128"/>
              </a:rPr>
              <a:t>C. </a:t>
            </a:r>
            <a:r>
              <a:rPr lang="en-US" i="1" dirty="0" smtClean="0">
                <a:latin typeface="Arial Unicode MS" panose="020B0604020202020204" pitchFamily="34" charset="-128"/>
                <a:ea typeface="Arial Unicode MS" panose="020B0604020202020204" pitchFamily="34" charset="-128"/>
                <a:cs typeface="Arial Unicode MS" panose="020B0604020202020204" pitchFamily="34" charset="-128"/>
              </a:rPr>
              <a:t>botulinum, </a:t>
            </a: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and </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the </a:t>
            </a: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spores germinate within the intestinal tract</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The vegetative cells produce toxin as they multiply; the neurotoxin then gets absorbed into the bloodstream</a:t>
            </a: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a:t>
            </a:r>
          </a:p>
          <a:p>
            <a:pPr lvl="0" algn="l" rtl="0"/>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lvl="0" algn="l" rtl="0"/>
            <a:r>
              <a:rPr lang="en-US" sz="2000" b="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Wound botulism</a:t>
            </a:r>
            <a:r>
              <a:rPr lang="en-US" sz="2000"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is the result of tissue contamination with spores and is seen primarily in injection drug users</a:t>
            </a: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a:t>
            </a:r>
          </a:p>
          <a:p>
            <a:pPr lvl="0" algn="l" rtl="0"/>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a:p>
            <a:pPr lvl="0" algn="l" rtl="0"/>
            <a:r>
              <a:rPr lang="en-US" dirty="0">
                <a:latin typeface="Arial Unicode MS" panose="020B0604020202020204" pitchFamily="34" charset="-128"/>
                <a:ea typeface="Arial Unicode MS" panose="020B0604020202020204" pitchFamily="34" charset="-128"/>
                <a:cs typeface="Arial Unicode MS" panose="020B0604020202020204" pitchFamily="34" charset="-128"/>
              </a:rPr>
              <a:t>Very rarely, </a:t>
            </a:r>
            <a:r>
              <a:rPr lang="en-US" b="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inhalational botulism</a:t>
            </a:r>
            <a:r>
              <a:rPr lang="en-US"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occurs when toxin enters the respiratory tract. </a:t>
            </a:r>
          </a:p>
          <a:p>
            <a:pPr algn="l" rtl="0"/>
            <a:r>
              <a:rPr lang="en-US" dirty="0">
                <a:latin typeface="Arial Unicode MS" panose="020B0604020202020204" pitchFamily="34" charset="-128"/>
                <a:ea typeface="Arial Unicode MS" panose="020B0604020202020204" pitchFamily="34" charset="-128"/>
                <a:cs typeface="Arial Unicode MS" panose="020B0604020202020204" pitchFamily="34" charset="-128"/>
              </a:rPr>
              <a:t> </a:t>
            </a:r>
          </a:p>
        </p:txBody>
      </p:sp>
    </p:spTree>
    <p:extLst>
      <p:ext uri="{BB962C8B-B14F-4D97-AF65-F5344CB8AC3E}">
        <p14:creationId xmlns:p14="http://schemas.microsoft.com/office/powerpoint/2010/main" val="14388842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548680"/>
            <a:ext cx="4572000" cy="3065455"/>
          </a:xfrm>
          <a:prstGeom prst="rect">
            <a:avLst/>
          </a:prstGeom>
        </p:spPr>
        <p:txBody>
          <a:bodyPr>
            <a:spAutoFit/>
          </a:bodyPr>
          <a:lstStyle/>
          <a:p>
            <a:pPr algn="l" rtl="0">
              <a:lnSpc>
                <a:spcPct val="115000"/>
              </a:lnSpc>
              <a:spcAft>
                <a:spcPts val="0"/>
              </a:spcAft>
            </a:pPr>
            <a:r>
              <a:rPr lang="en-US" sz="2400" b="1" dirty="0">
                <a:ea typeface="Calibri"/>
                <a:cs typeface="Arial"/>
              </a:rPr>
              <a:t> Laboratory Diagnosis</a:t>
            </a:r>
            <a:endParaRPr lang="en-US" sz="1400" dirty="0">
              <a:ea typeface="Calibri"/>
              <a:cs typeface="Arial"/>
            </a:endParaRPr>
          </a:p>
          <a:p>
            <a:pPr marL="342900" lvl="0" indent="-342900" algn="l" rtl="0">
              <a:lnSpc>
                <a:spcPct val="115000"/>
              </a:lnSpc>
              <a:spcAft>
                <a:spcPts val="0"/>
              </a:spcAft>
              <a:buFont typeface="Symbol"/>
              <a:buChar char=""/>
            </a:pPr>
            <a:r>
              <a:rPr lang="en-US" dirty="0" smtClean="0">
                <a:solidFill>
                  <a:srgbClr val="241F1F"/>
                </a:solidFill>
                <a:effectLst/>
                <a:latin typeface="Arial Unicode MS"/>
                <a:ea typeface="Calibri"/>
                <a:cs typeface="Arial"/>
              </a:rPr>
              <a:t>Toxin can often be demonstrated in serum, gastric secretions, stool, wound swabs and pus from the patient, and toxin may be found in leftover food.</a:t>
            </a:r>
            <a:endParaRPr lang="en-US" sz="1400" dirty="0">
              <a:ea typeface="Calibri"/>
              <a:cs typeface="Arial"/>
            </a:endParaRPr>
          </a:p>
          <a:p>
            <a:pPr marL="342900" lvl="0" indent="-342900" algn="l" rtl="0">
              <a:lnSpc>
                <a:spcPct val="115000"/>
              </a:lnSpc>
              <a:spcAft>
                <a:spcPts val="0"/>
              </a:spcAft>
              <a:buFont typeface="Symbol"/>
              <a:buChar char=""/>
            </a:pPr>
            <a:r>
              <a:rPr lang="en-US" b="1" dirty="0" smtClean="0">
                <a:solidFill>
                  <a:srgbClr val="241F1F"/>
                </a:solidFill>
                <a:effectLst/>
                <a:latin typeface="Arial Unicode MS"/>
                <a:ea typeface="Calibri"/>
                <a:cs typeface="Arial"/>
              </a:rPr>
              <a:t>Mouse bioassay.</a:t>
            </a:r>
            <a:endParaRPr lang="en-US" sz="1400" dirty="0">
              <a:ea typeface="Calibri"/>
              <a:cs typeface="Arial"/>
            </a:endParaRPr>
          </a:p>
          <a:p>
            <a:pPr marL="342900" lvl="0" indent="-342900" algn="l" rtl="0">
              <a:lnSpc>
                <a:spcPct val="115000"/>
              </a:lnSpc>
              <a:spcAft>
                <a:spcPts val="0"/>
              </a:spcAft>
              <a:buFont typeface="Symbol"/>
              <a:buChar char=""/>
            </a:pPr>
            <a:r>
              <a:rPr lang="en-US" b="1" dirty="0" smtClean="0">
                <a:solidFill>
                  <a:srgbClr val="241F1F"/>
                </a:solidFill>
                <a:effectLst/>
                <a:latin typeface="Arial Unicode MS"/>
                <a:ea typeface="Calibri"/>
                <a:cs typeface="Arial"/>
              </a:rPr>
              <a:t>ELISA</a:t>
            </a:r>
            <a:endParaRPr lang="en-US" sz="1400" dirty="0">
              <a:ea typeface="Calibri"/>
              <a:cs typeface="Arial"/>
            </a:endParaRPr>
          </a:p>
          <a:p>
            <a:pPr marL="342900" lvl="0" indent="-342900" algn="l" rtl="0">
              <a:lnSpc>
                <a:spcPct val="115000"/>
              </a:lnSpc>
              <a:spcAft>
                <a:spcPts val="0"/>
              </a:spcAft>
              <a:buSzPts val="1600"/>
              <a:buFont typeface="Symbol"/>
              <a:buChar char=""/>
            </a:pPr>
            <a:r>
              <a:rPr lang="en-US" b="1" dirty="0" smtClean="0">
                <a:solidFill>
                  <a:srgbClr val="241F1F"/>
                </a:solidFill>
                <a:effectLst/>
                <a:latin typeface="Arial Unicode MS"/>
                <a:ea typeface="Calibri"/>
                <a:cs typeface="Arial"/>
              </a:rPr>
              <a:t>PCR </a:t>
            </a:r>
            <a:endParaRPr lang="en-US" sz="1400" dirty="0">
              <a:ea typeface="Calibri"/>
              <a:cs typeface="Arial"/>
            </a:endParaRPr>
          </a:p>
          <a:p>
            <a:pPr marL="318770" algn="l" rtl="0">
              <a:lnSpc>
                <a:spcPct val="115000"/>
              </a:lnSpc>
              <a:spcAft>
                <a:spcPts val="0"/>
              </a:spcAft>
            </a:pPr>
            <a:r>
              <a:rPr lang="en-US" b="1" dirty="0" smtClean="0">
                <a:solidFill>
                  <a:srgbClr val="223690"/>
                </a:solidFill>
                <a:effectLst/>
                <a:latin typeface="MyriadPro-Bold"/>
                <a:ea typeface="Calibri"/>
                <a:cs typeface="Arial"/>
              </a:rPr>
              <a:t> </a:t>
            </a:r>
            <a:endParaRPr lang="ar-IQ" dirty="0"/>
          </a:p>
        </p:txBody>
      </p:sp>
    </p:spTree>
    <p:extLst>
      <p:ext uri="{BB962C8B-B14F-4D97-AF65-F5344CB8AC3E}">
        <p14:creationId xmlns:p14="http://schemas.microsoft.com/office/powerpoint/2010/main" val="35247657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76672"/>
            <a:ext cx="6768752" cy="3611245"/>
          </a:xfrm>
          <a:prstGeom prst="rect">
            <a:avLst/>
          </a:prstGeom>
        </p:spPr>
        <p:txBody>
          <a:bodyPr wrap="square">
            <a:spAutoFit/>
          </a:bodyPr>
          <a:lstStyle/>
          <a:p>
            <a:pPr algn="l" rtl="0">
              <a:lnSpc>
                <a:spcPct val="115000"/>
              </a:lnSpc>
              <a:spcAft>
                <a:spcPts val="0"/>
              </a:spcAft>
            </a:pPr>
            <a:r>
              <a:rPr lang="en-US" sz="2400" b="1" dirty="0" smtClean="0">
                <a:effectLst/>
                <a:latin typeface="Arial Unicode MS"/>
                <a:ea typeface="Calibri"/>
                <a:cs typeface="Arial"/>
              </a:rPr>
              <a:t>Treatment</a:t>
            </a:r>
            <a:endParaRPr lang="en-US" sz="1400" dirty="0">
              <a:ea typeface="Calibri"/>
              <a:cs typeface="Arial"/>
            </a:endParaRPr>
          </a:p>
          <a:p>
            <a:pPr marL="342900" lvl="0" indent="-342900" algn="l" rtl="0">
              <a:lnSpc>
                <a:spcPct val="115000"/>
              </a:lnSpc>
              <a:spcAft>
                <a:spcPts val="0"/>
              </a:spcAft>
              <a:buSzPts val="1600"/>
              <a:buFont typeface="Symbol"/>
              <a:buChar char=""/>
            </a:pPr>
            <a:r>
              <a:rPr lang="en-US" dirty="0" smtClean="0">
                <a:solidFill>
                  <a:srgbClr val="241F1F"/>
                </a:solidFill>
                <a:effectLst/>
                <a:latin typeface="Arial Unicode MS"/>
                <a:ea typeface="Calibri"/>
                <a:cs typeface="Arial"/>
              </a:rPr>
              <a:t>Intensive care is key in the management of patients with botulism. Suitable respiration must be maintained by </a:t>
            </a:r>
            <a:r>
              <a:rPr lang="en-US" b="1" dirty="0" smtClean="0">
                <a:solidFill>
                  <a:srgbClr val="241F1F"/>
                </a:solidFill>
                <a:effectLst/>
                <a:latin typeface="Arial Unicode MS"/>
                <a:ea typeface="Calibri"/>
                <a:cs typeface="Arial"/>
              </a:rPr>
              <a:t>mechanical ventilation</a:t>
            </a:r>
            <a:r>
              <a:rPr lang="en-US" dirty="0" smtClean="0">
                <a:solidFill>
                  <a:srgbClr val="241F1F"/>
                </a:solidFill>
                <a:effectLst/>
                <a:latin typeface="Arial Unicode MS"/>
                <a:ea typeface="Calibri"/>
                <a:cs typeface="Arial"/>
              </a:rPr>
              <a:t> if necessary and in severe cases may need to be maintained for up to 8 weeks. These measures have reduced the mortality rate from 65% to below 25%.</a:t>
            </a:r>
          </a:p>
          <a:p>
            <a:pPr marL="342900" lvl="0" indent="-342900" algn="l" rtl="0">
              <a:lnSpc>
                <a:spcPct val="115000"/>
              </a:lnSpc>
              <a:spcAft>
                <a:spcPts val="0"/>
              </a:spcAft>
              <a:buSzPts val="1600"/>
              <a:buFont typeface="Symbol"/>
              <a:buChar char=""/>
            </a:pPr>
            <a:endParaRPr lang="en-US" sz="1400" dirty="0">
              <a:ea typeface="Calibri"/>
              <a:cs typeface="Arial"/>
            </a:endParaRPr>
          </a:p>
          <a:p>
            <a:pPr marL="342900" lvl="0" indent="-342900" algn="l" rtl="0">
              <a:lnSpc>
                <a:spcPct val="115000"/>
              </a:lnSpc>
              <a:spcAft>
                <a:spcPts val="0"/>
              </a:spcAft>
              <a:buSzPts val="1600"/>
              <a:buFont typeface="Symbol"/>
              <a:buChar char=""/>
            </a:pPr>
            <a:r>
              <a:rPr lang="en-US" dirty="0" smtClean="0">
                <a:solidFill>
                  <a:srgbClr val="241F1F"/>
                </a:solidFill>
                <a:effectLst/>
                <a:latin typeface="Arial Unicode MS"/>
                <a:ea typeface="Calibri"/>
                <a:cs typeface="Arial"/>
              </a:rPr>
              <a:t> </a:t>
            </a:r>
            <a:r>
              <a:rPr lang="en-US" b="1" dirty="0" smtClean="0">
                <a:solidFill>
                  <a:srgbClr val="241F1F"/>
                </a:solidFill>
                <a:effectLst/>
                <a:latin typeface="Arial Unicode MS"/>
                <a:ea typeface="Calibri"/>
                <a:cs typeface="Arial"/>
              </a:rPr>
              <a:t>Antitoxin</a:t>
            </a:r>
            <a:r>
              <a:rPr lang="en-US" dirty="0" smtClean="0">
                <a:solidFill>
                  <a:srgbClr val="241F1F"/>
                </a:solidFill>
                <a:effectLst/>
                <a:latin typeface="Arial Unicode MS"/>
                <a:ea typeface="Calibri"/>
                <a:cs typeface="Arial"/>
              </a:rPr>
              <a:t>: antitoxin does not reverse the paralysis, but if administered early, it can prevent its advancement. </a:t>
            </a:r>
            <a:endParaRPr lang="en-US" sz="1400" dirty="0">
              <a:ea typeface="Calibri"/>
              <a:cs typeface="Arial"/>
            </a:endParaRPr>
          </a:p>
          <a:p>
            <a:pPr algn="l" rtl="0">
              <a:lnSpc>
                <a:spcPct val="115000"/>
              </a:lnSpc>
              <a:spcAft>
                <a:spcPts val="0"/>
              </a:spcAft>
            </a:pPr>
            <a:r>
              <a:rPr lang="en-US" b="1" dirty="0" smtClean="0">
                <a:effectLst/>
                <a:latin typeface="Arial Unicode MS"/>
                <a:ea typeface="Calibri"/>
                <a:cs typeface="Arial"/>
              </a:rPr>
              <a:t>       Botulinum immune globulin (BIG)</a:t>
            </a:r>
            <a:r>
              <a:rPr lang="en-US" dirty="0" smtClean="0">
                <a:effectLst/>
                <a:latin typeface="Arial Unicode MS"/>
                <a:ea typeface="Calibri"/>
                <a:cs typeface="Arial"/>
              </a:rPr>
              <a:t> is used to treat infant.</a:t>
            </a:r>
            <a:r>
              <a:rPr lang="en-US" i="1" dirty="0" smtClean="0">
                <a:solidFill>
                  <a:srgbClr val="006992"/>
                </a:solidFill>
                <a:effectLst/>
                <a:latin typeface="MyriadPro-BlackIt"/>
                <a:ea typeface="Calibri"/>
                <a:cs typeface="MyriadPro-BlackIt"/>
              </a:rPr>
              <a:t> </a:t>
            </a:r>
            <a:endParaRPr lang="en-US" sz="1400" dirty="0">
              <a:ea typeface="Calibri"/>
              <a:cs typeface="Arial"/>
            </a:endParaRPr>
          </a:p>
          <a:p>
            <a:pPr algn="l" rtl="0">
              <a:lnSpc>
                <a:spcPct val="115000"/>
              </a:lnSpc>
              <a:spcAft>
                <a:spcPts val="0"/>
              </a:spcAft>
            </a:pPr>
            <a:r>
              <a:rPr lang="en-US" i="1" dirty="0" smtClean="0">
                <a:solidFill>
                  <a:srgbClr val="006992"/>
                </a:solidFill>
                <a:effectLst/>
                <a:latin typeface="MyriadPro-BlackIt"/>
                <a:ea typeface="Calibri"/>
                <a:cs typeface="MyriadPro-BlackIt"/>
              </a:rPr>
              <a:t> </a:t>
            </a:r>
            <a:endParaRPr lang="en-US" sz="1400" dirty="0">
              <a:ea typeface="Calibri"/>
              <a:cs typeface="Arial"/>
            </a:endParaRPr>
          </a:p>
        </p:txBody>
      </p:sp>
    </p:spTree>
    <p:extLst>
      <p:ext uri="{BB962C8B-B14F-4D97-AF65-F5344CB8AC3E}">
        <p14:creationId xmlns:p14="http://schemas.microsoft.com/office/powerpoint/2010/main" val="16140028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6671"/>
            <a:ext cx="2565126" cy="461665"/>
          </a:xfrm>
          <a:prstGeom prst="rect">
            <a:avLst/>
          </a:prstGeom>
        </p:spPr>
        <p:txBody>
          <a:bodyPr wrap="none">
            <a:spAutoFit/>
          </a:bodyPr>
          <a:lstStyle/>
          <a:p>
            <a:r>
              <a:rPr lang="en-US" sz="2400" b="1" i="1" dirty="0" smtClean="0">
                <a:effectLst/>
                <a:latin typeface="Arial Unicode MS"/>
              </a:rPr>
              <a:t>Clostridium </a:t>
            </a:r>
            <a:r>
              <a:rPr lang="en-US" sz="2400" b="1" i="1" dirty="0" err="1" smtClean="0">
                <a:effectLst/>
                <a:latin typeface="Arial Unicode MS"/>
              </a:rPr>
              <a:t>tetani</a:t>
            </a:r>
            <a:endParaRPr lang="ar-IQ" sz="2400" dirty="0"/>
          </a:p>
        </p:txBody>
      </p:sp>
      <p:sp>
        <p:nvSpPr>
          <p:cNvPr id="3" name="Rectangle 2"/>
          <p:cNvSpPr/>
          <p:nvPr/>
        </p:nvSpPr>
        <p:spPr>
          <a:xfrm>
            <a:off x="356072" y="1124744"/>
            <a:ext cx="4503960" cy="4278607"/>
          </a:xfrm>
          <a:prstGeom prst="rect">
            <a:avLst/>
          </a:prstGeom>
        </p:spPr>
        <p:txBody>
          <a:bodyPr wrap="square">
            <a:spAutoFit/>
          </a:bodyPr>
          <a:lstStyle/>
          <a:p>
            <a:pPr marL="466725" algn="l">
              <a:lnSpc>
                <a:spcPct val="115000"/>
              </a:lnSpc>
              <a:spcAft>
                <a:spcPts val="1000"/>
              </a:spcAft>
            </a:pPr>
            <a:r>
              <a:rPr lang="en-US" b="1" dirty="0" smtClean="0">
                <a:effectLst/>
                <a:latin typeface="Arial"/>
                <a:ea typeface="Times New Roman"/>
                <a:cs typeface="Times New Roman"/>
              </a:rPr>
              <a:t>Morphology</a:t>
            </a:r>
            <a:r>
              <a:rPr lang="en-US" dirty="0" smtClean="0">
                <a:effectLst/>
                <a:latin typeface="Arial"/>
                <a:ea typeface="Times New Roman"/>
                <a:cs typeface="Times New Roman"/>
              </a:rPr>
              <a:t> </a:t>
            </a:r>
            <a:r>
              <a:rPr lang="en-US" b="1" dirty="0" smtClean="0">
                <a:effectLst/>
                <a:latin typeface="Arial"/>
                <a:ea typeface="Times New Roman"/>
                <a:cs typeface="Times New Roman"/>
              </a:rPr>
              <a:t>and</a:t>
            </a:r>
            <a:r>
              <a:rPr lang="en-US" dirty="0" smtClean="0">
                <a:effectLst/>
                <a:latin typeface="Arial"/>
                <a:ea typeface="Times New Roman"/>
                <a:cs typeface="Times New Roman"/>
              </a:rPr>
              <a:t> </a:t>
            </a:r>
            <a:r>
              <a:rPr lang="en-US" b="1" dirty="0" smtClean="0">
                <a:effectLst/>
                <a:latin typeface="Arial"/>
                <a:ea typeface="Times New Roman"/>
                <a:cs typeface="Times New Roman"/>
              </a:rPr>
              <a:t>Physiology-</a:t>
            </a:r>
            <a:endParaRPr lang="en-US" sz="1400" dirty="0">
              <a:ea typeface="Calibri"/>
              <a:cs typeface="Arial"/>
            </a:endParaRPr>
          </a:p>
          <a:p>
            <a:pPr algn="just" rtl="0">
              <a:lnSpc>
                <a:spcPct val="150000"/>
              </a:lnSpc>
              <a:spcAft>
                <a:spcPts val="0"/>
              </a:spcAft>
            </a:pPr>
            <a:r>
              <a:rPr lang="en-US" dirty="0" smtClean="0">
                <a:effectLst/>
                <a:latin typeface="Arial"/>
                <a:ea typeface="Times New Roman"/>
                <a:cs typeface="Times New Roman"/>
              </a:rPr>
              <a:t>• Long thin gram-positive organism </a:t>
            </a:r>
            <a:endParaRPr lang="en-US" sz="1400" dirty="0">
              <a:ea typeface="Calibri"/>
              <a:cs typeface="Arial"/>
            </a:endParaRPr>
          </a:p>
          <a:p>
            <a:pPr algn="just" rtl="0">
              <a:lnSpc>
                <a:spcPct val="150000"/>
              </a:lnSpc>
              <a:spcAft>
                <a:spcPts val="0"/>
              </a:spcAft>
            </a:pPr>
            <a:r>
              <a:rPr lang="en-US" b="1" dirty="0" smtClean="0">
                <a:effectLst/>
                <a:latin typeface="Arial"/>
                <a:ea typeface="Times New Roman"/>
                <a:cs typeface="Times New Roman"/>
              </a:rPr>
              <a:t>•</a:t>
            </a:r>
            <a:r>
              <a:rPr lang="en-US" dirty="0" smtClean="0">
                <a:effectLst/>
                <a:latin typeface="Arial"/>
                <a:ea typeface="Times New Roman"/>
                <a:cs typeface="Times New Roman"/>
              </a:rPr>
              <a:t> </a:t>
            </a:r>
            <a:r>
              <a:rPr lang="en-US" b="1" dirty="0" smtClean="0">
                <a:effectLst/>
                <a:latin typeface="Arial"/>
                <a:ea typeface="Times New Roman"/>
                <a:cs typeface="Times New Roman"/>
              </a:rPr>
              <a:t>Round</a:t>
            </a:r>
            <a:r>
              <a:rPr lang="en-US" dirty="0" smtClean="0">
                <a:effectLst/>
                <a:latin typeface="Arial"/>
                <a:ea typeface="Times New Roman"/>
                <a:cs typeface="Times New Roman"/>
              </a:rPr>
              <a:t> </a:t>
            </a:r>
            <a:r>
              <a:rPr lang="en-US" b="1" dirty="0" smtClean="0">
                <a:effectLst/>
                <a:latin typeface="Arial"/>
                <a:ea typeface="Times New Roman"/>
                <a:cs typeface="Times New Roman"/>
              </a:rPr>
              <a:t>terminal</a:t>
            </a:r>
            <a:r>
              <a:rPr lang="en-US" dirty="0" smtClean="0">
                <a:effectLst/>
                <a:latin typeface="Arial"/>
                <a:ea typeface="Times New Roman"/>
                <a:cs typeface="Times New Roman"/>
              </a:rPr>
              <a:t> </a:t>
            </a:r>
            <a:r>
              <a:rPr lang="en-US" b="1" dirty="0" smtClean="0">
                <a:effectLst/>
                <a:latin typeface="Arial"/>
                <a:ea typeface="Times New Roman"/>
                <a:cs typeface="Times New Roman"/>
              </a:rPr>
              <a:t>spore</a:t>
            </a:r>
            <a:r>
              <a:rPr lang="en-US" dirty="0" smtClean="0">
                <a:effectLst/>
                <a:latin typeface="Arial"/>
                <a:ea typeface="Times New Roman"/>
                <a:cs typeface="Times New Roman"/>
              </a:rPr>
              <a:t> gives </a:t>
            </a:r>
            <a:r>
              <a:rPr lang="en-US" b="1" dirty="0" smtClean="0">
                <a:effectLst/>
                <a:latin typeface="Arial"/>
                <a:ea typeface="Times New Roman"/>
                <a:cs typeface="Times New Roman"/>
              </a:rPr>
              <a:t>drumstick</a:t>
            </a:r>
            <a:r>
              <a:rPr lang="en-US" dirty="0" smtClean="0">
                <a:effectLst/>
                <a:latin typeface="Arial"/>
                <a:ea typeface="Times New Roman"/>
                <a:cs typeface="Times New Roman"/>
              </a:rPr>
              <a:t> appearance</a:t>
            </a:r>
            <a:endParaRPr lang="en-US" sz="1400" dirty="0">
              <a:ea typeface="Calibri"/>
              <a:cs typeface="Arial"/>
            </a:endParaRPr>
          </a:p>
          <a:p>
            <a:pPr algn="just" rtl="0">
              <a:lnSpc>
                <a:spcPct val="150000"/>
              </a:lnSpc>
              <a:spcAft>
                <a:spcPts val="0"/>
              </a:spcAft>
            </a:pPr>
            <a:r>
              <a:rPr lang="en-US" dirty="0" smtClean="0">
                <a:effectLst/>
                <a:latin typeface="Arial"/>
                <a:ea typeface="Times New Roman"/>
                <a:cs typeface="Times New Roman"/>
              </a:rPr>
              <a:t>• Motile by </a:t>
            </a:r>
            <a:r>
              <a:rPr lang="en-US" dirty="0" err="1" smtClean="0">
                <a:effectLst/>
                <a:latin typeface="Arial"/>
                <a:ea typeface="Times New Roman"/>
                <a:cs typeface="Times New Roman"/>
              </a:rPr>
              <a:t>peritrichous</a:t>
            </a:r>
            <a:r>
              <a:rPr lang="en-US" dirty="0" smtClean="0">
                <a:effectLst/>
                <a:latin typeface="Arial"/>
                <a:ea typeface="Times New Roman"/>
                <a:cs typeface="Times New Roman"/>
              </a:rPr>
              <a:t> flagella</a:t>
            </a:r>
            <a:endParaRPr lang="en-US" sz="1400" dirty="0">
              <a:ea typeface="Calibri"/>
              <a:cs typeface="Arial"/>
            </a:endParaRPr>
          </a:p>
          <a:p>
            <a:pPr algn="just" rtl="0">
              <a:lnSpc>
                <a:spcPct val="150000"/>
              </a:lnSpc>
              <a:spcAft>
                <a:spcPts val="0"/>
              </a:spcAft>
            </a:pPr>
            <a:r>
              <a:rPr lang="en-US" dirty="0" smtClean="0">
                <a:effectLst/>
                <a:latin typeface="Arial"/>
                <a:ea typeface="Times New Roman"/>
                <a:cs typeface="Times New Roman"/>
              </a:rPr>
              <a:t>• grow on blood agar or cooked meat medium with </a:t>
            </a:r>
            <a:r>
              <a:rPr lang="en-US" b="1" dirty="0" smtClean="0">
                <a:effectLst/>
                <a:latin typeface="Arial"/>
                <a:ea typeface="Times New Roman"/>
                <a:cs typeface="Times New Roman"/>
              </a:rPr>
              <a:t>swarming</a:t>
            </a:r>
            <a:endParaRPr lang="en-US" sz="1400" b="1" dirty="0">
              <a:ea typeface="Calibri"/>
              <a:cs typeface="Arial"/>
            </a:endParaRPr>
          </a:p>
          <a:p>
            <a:pPr algn="just" rtl="0">
              <a:lnSpc>
                <a:spcPct val="150000"/>
              </a:lnSpc>
              <a:spcAft>
                <a:spcPts val="0"/>
              </a:spcAft>
            </a:pPr>
            <a:r>
              <a:rPr lang="en-US" dirty="0" smtClean="0">
                <a:effectLst/>
                <a:latin typeface="Arial"/>
                <a:ea typeface="Times New Roman"/>
                <a:cs typeface="Times New Roman"/>
              </a:rPr>
              <a:t>• beta-hemolysis exhibited by isolated colonies.</a:t>
            </a:r>
            <a:endParaRPr lang="en-US" sz="1400" dirty="0">
              <a:ea typeface="Calibri"/>
              <a:cs typeface="Arial"/>
            </a:endParaRPr>
          </a:p>
          <a:p>
            <a:pPr algn="l" rtl="0">
              <a:lnSpc>
                <a:spcPct val="150000"/>
              </a:lnSpc>
              <a:spcAft>
                <a:spcPts val="0"/>
              </a:spcAft>
            </a:pPr>
            <a:r>
              <a:rPr lang="en-US" dirty="0" smtClean="0">
                <a:effectLst/>
                <a:latin typeface="Arial Unicode MS"/>
                <a:ea typeface="Calibri"/>
                <a:cs typeface="Arial"/>
              </a:rPr>
              <a:t> </a:t>
            </a:r>
            <a:endParaRPr lang="en-US" sz="1400" dirty="0">
              <a:ea typeface="Calibri"/>
              <a:cs typeface="Arial"/>
            </a:endParaRPr>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5148064" y="1796244"/>
            <a:ext cx="2902585" cy="2935605"/>
          </a:xfrm>
          <a:prstGeom prst="rect">
            <a:avLst/>
          </a:prstGeom>
          <a:noFill/>
          <a:ln>
            <a:noFill/>
          </a:ln>
        </p:spPr>
      </p:pic>
    </p:spTree>
    <p:extLst>
      <p:ext uri="{BB962C8B-B14F-4D97-AF65-F5344CB8AC3E}">
        <p14:creationId xmlns:p14="http://schemas.microsoft.com/office/powerpoint/2010/main" val="18037195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a:spLocks noGrp="1"/>
          </p:cNvSpPr>
          <p:nvPr/>
        </p:nvSpPr>
        <p:spPr bwMode="auto">
          <a:xfrm>
            <a:off x="323528" y="548680"/>
            <a:ext cx="82296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411163" indent="-342900" algn="l" rtl="0" fontAlgn="base">
              <a:spcBef>
                <a:spcPts val="700"/>
              </a:spcBef>
              <a:spcAft>
                <a:spcPct val="0"/>
              </a:spcAft>
              <a:buClr>
                <a:schemeClr val="tx2"/>
              </a:buClr>
              <a:buSzPct val="95000"/>
              <a:buFont typeface="Wingdings" pitchFamily="2" charset="2"/>
              <a:buChar char=""/>
              <a:defRPr sz="3000" kern="1200">
                <a:solidFill>
                  <a:schemeClr val="tx1"/>
                </a:solidFill>
                <a:latin typeface="+mn-lt"/>
                <a:ea typeface="+mn-ea"/>
                <a:cs typeface="+mn-cs"/>
              </a:defRPr>
            </a:lvl1pPr>
            <a:lvl2pPr marL="739775" indent="-285750" algn="l" rtl="0" fontAlgn="base">
              <a:spcBef>
                <a:spcPct val="20000"/>
              </a:spcBef>
              <a:spcAft>
                <a:spcPct val="0"/>
              </a:spcAft>
              <a:buClr>
                <a:schemeClr val="accent2"/>
              </a:buClr>
              <a:buSzPct val="90000"/>
              <a:buFont typeface="Wingdings" pitchFamily="2" charset="2"/>
              <a:buChar char=""/>
              <a:defRPr sz="2600" kern="1200">
                <a:solidFill>
                  <a:schemeClr val="tx1"/>
                </a:solidFill>
                <a:latin typeface="+mn-lt"/>
                <a:ea typeface="+mn-ea"/>
                <a:cs typeface="+mn-cs"/>
              </a:defRPr>
            </a:lvl2pPr>
            <a:lvl3pPr marL="995363"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260475" indent="-228600" algn="l" rtl="0" fontAlgn="base">
              <a:spcBef>
                <a:spcPct val="20000"/>
              </a:spcBef>
              <a:spcAft>
                <a:spcPct val="0"/>
              </a:spcAft>
              <a:buClr>
                <a:srgbClr val="FEB80A"/>
              </a:buClr>
              <a:buFont typeface="Wingdings 3" pitchFamily="18" charset="2"/>
              <a:buChar char=""/>
              <a:defRPr sz="2200" kern="1200">
                <a:solidFill>
                  <a:schemeClr val="tx1"/>
                </a:solidFill>
                <a:latin typeface="+mn-lt"/>
                <a:ea typeface="+mn-ea"/>
                <a:cs typeface="+mn-cs"/>
              </a:defRPr>
            </a:lvl4pPr>
            <a:lvl5pPr marL="1481138" indent="-209550" algn="l" rtl="0" fontAlgn="base">
              <a:spcBef>
                <a:spcPct val="20000"/>
              </a:spcBef>
              <a:spcAft>
                <a:spcPct val="0"/>
              </a:spcAft>
              <a:buClr>
                <a:srgbClr val="FEB80A"/>
              </a:buClr>
              <a:buFont typeface="Wingdings 2" pitchFamily="18" charset="2"/>
              <a:buChar char=""/>
              <a:defRPr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a:lstStyle>
          <a:p>
            <a:pPr marL="411480" fontAlgn="auto">
              <a:spcAft>
                <a:spcPts val="0"/>
              </a:spcAft>
              <a:buFont typeface="Wingdings"/>
              <a:buChar char=""/>
              <a:defRPr/>
            </a:pPr>
            <a:endParaRPr lang="en-US" sz="2500" dirty="0" smtClean="0">
              <a:solidFill>
                <a:schemeClr val="tx1">
                  <a:lumMod val="85000"/>
                  <a:lumOff val="15000"/>
                </a:schemeClr>
              </a:solidFill>
              <a:latin typeface="Arial" pitchFamily="34" charset="0"/>
              <a:cs typeface="Arial" pitchFamily="34" charset="0"/>
            </a:endParaRPr>
          </a:p>
          <a:p>
            <a:pPr marL="68580" indent="0" fontAlgn="auto">
              <a:spcAft>
                <a:spcPts val="0"/>
              </a:spcAft>
              <a:buNone/>
              <a:defRPr/>
            </a:pPr>
            <a:r>
              <a:rPr lang="en-US" sz="1800" dirty="0" smtClean="0">
                <a:solidFill>
                  <a:schemeClr val="tx1">
                    <a:lumMod val="85000"/>
                    <a:lumOff val="15000"/>
                  </a:schemeClr>
                </a:solidFill>
                <a:latin typeface="Arial" pitchFamily="34" charset="0"/>
                <a:cs typeface="Arial" pitchFamily="34" charset="0"/>
              </a:rPr>
              <a:t> </a:t>
            </a:r>
          </a:p>
          <a:p>
            <a:pPr marL="411480" fontAlgn="auto">
              <a:spcAft>
                <a:spcPts val="0"/>
              </a:spcAft>
              <a:buFont typeface="Wingdings"/>
              <a:buChar char=""/>
              <a:defRPr/>
            </a:pPr>
            <a:endParaRPr lang="en-US" sz="2500" dirty="0">
              <a:solidFill>
                <a:schemeClr val="tx1">
                  <a:lumMod val="85000"/>
                  <a:lumOff val="15000"/>
                </a:schemeClr>
              </a:solidFill>
              <a:latin typeface="Arial" pitchFamily="34" charset="0"/>
              <a:cs typeface="Arial" pitchFamily="34" charset="0"/>
            </a:endParaRPr>
          </a:p>
          <a:p>
            <a:pPr marL="411480" fontAlgn="auto">
              <a:spcAft>
                <a:spcPts val="0"/>
              </a:spcAft>
              <a:buFont typeface="Wingdings"/>
              <a:buChar char=""/>
              <a:defRPr/>
            </a:pPr>
            <a:r>
              <a:rPr lang="en-US" sz="1800" dirty="0" smtClean="0">
                <a:solidFill>
                  <a:schemeClr val="tx1">
                    <a:lumMod val="85000"/>
                    <a:lumOff val="15000"/>
                  </a:schemeClr>
                </a:solidFill>
                <a:latin typeface="Arial" pitchFamily="34" charset="0"/>
                <a:cs typeface="Arial" pitchFamily="34" charset="0"/>
              </a:rPr>
              <a:t>Tetanus </a:t>
            </a:r>
            <a:r>
              <a:rPr lang="en-US" sz="1800" dirty="0">
                <a:solidFill>
                  <a:schemeClr val="tx1">
                    <a:lumMod val="85000"/>
                    <a:lumOff val="15000"/>
                  </a:schemeClr>
                </a:solidFill>
                <a:latin typeface="Arial" pitchFamily="34" charset="0"/>
                <a:cs typeface="Arial" pitchFamily="34" charset="0"/>
              </a:rPr>
              <a:t>is acquired through contact with the </a:t>
            </a:r>
            <a:r>
              <a:rPr lang="en-US" sz="1800" dirty="0" smtClean="0">
                <a:solidFill>
                  <a:schemeClr val="tx1">
                    <a:lumMod val="85000"/>
                    <a:lumOff val="15000"/>
                  </a:schemeClr>
                </a:solidFill>
                <a:latin typeface="Arial" pitchFamily="34" charset="0"/>
                <a:cs typeface="Arial" pitchFamily="34" charset="0"/>
              </a:rPr>
              <a:t>environment</a:t>
            </a:r>
            <a:r>
              <a:rPr lang="en-US" sz="1800" dirty="0">
                <a:solidFill>
                  <a:schemeClr val="tx1">
                    <a:lumMod val="85000"/>
                    <a:lumOff val="15000"/>
                  </a:schemeClr>
                </a:solidFill>
                <a:latin typeface="Arial" pitchFamily="34" charset="0"/>
                <a:cs typeface="Arial" pitchFamily="34" charset="0"/>
              </a:rPr>
              <a:t>.</a:t>
            </a:r>
            <a:endParaRPr lang="en-US" sz="2500" dirty="0">
              <a:solidFill>
                <a:schemeClr val="tx1">
                  <a:lumMod val="85000"/>
                  <a:lumOff val="15000"/>
                </a:schemeClr>
              </a:solidFill>
              <a:latin typeface="Arial" pitchFamily="34" charset="0"/>
              <a:cs typeface="Arial" pitchFamily="34" charset="0"/>
            </a:endParaRPr>
          </a:p>
        </p:txBody>
      </p:sp>
      <p:sp>
        <p:nvSpPr>
          <p:cNvPr id="3" name="Content Placeholder 2"/>
          <p:cNvSpPr>
            <a:spLocks noGrp="1"/>
          </p:cNvSpPr>
          <p:nvPr/>
        </p:nvSpPr>
        <p:spPr bwMode="auto">
          <a:xfrm>
            <a:off x="359520" y="2492896"/>
            <a:ext cx="82296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411163" indent="-342900" algn="l" rtl="0" fontAlgn="base">
              <a:spcBef>
                <a:spcPts val="700"/>
              </a:spcBef>
              <a:spcAft>
                <a:spcPct val="0"/>
              </a:spcAft>
              <a:buClr>
                <a:schemeClr val="tx2"/>
              </a:buClr>
              <a:buSzPct val="95000"/>
              <a:buFont typeface="Wingdings" pitchFamily="2" charset="2"/>
              <a:buChar char=""/>
              <a:defRPr sz="3000" kern="1200">
                <a:solidFill>
                  <a:schemeClr val="tx1"/>
                </a:solidFill>
                <a:latin typeface="+mn-lt"/>
                <a:ea typeface="+mn-ea"/>
                <a:cs typeface="+mn-cs"/>
              </a:defRPr>
            </a:lvl1pPr>
            <a:lvl2pPr marL="739775" indent="-285750" algn="l" rtl="0" fontAlgn="base">
              <a:spcBef>
                <a:spcPct val="20000"/>
              </a:spcBef>
              <a:spcAft>
                <a:spcPct val="0"/>
              </a:spcAft>
              <a:buClr>
                <a:schemeClr val="accent2"/>
              </a:buClr>
              <a:buSzPct val="90000"/>
              <a:buFont typeface="Wingdings" pitchFamily="2" charset="2"/>
              <a:buChar char=""/>
              <a:defRPr sz="2600" kern="1200">
                <a:solidFill>
                  <a:schemeClr val="tx1"/>
                </a:solidFill>
                <a:latin typeface="+mn-lt"/>
                <a:ea typeface="+mn-ea"/>
                <a:cs typeface="+mn-cs"/>
              </a:defRPr>
            </a:lvl2pPr>
            <a:lvl3pPr marL="995363"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260475" indent="-228600" algn="l" rtl="0" fontAlgn="base">
              <a:spcBef>
                <a:spcPct val="20000"/>
              </a:spcBef>
              <a:spcAft>
                <a:spcPct val="0"/>
              </a:spcAft>
              <a:buClr>
                <a:srgbClr val="FEB80A"/>
              </a:buClr>
              <a:buFont typeface="Wingdings 3" pitchFamily="18" charset="2"/>
              <a:buChar char=""/>
              <a:defRPr sz="2200" kern="1200">
                <a:solidFill>
                  <a:schemeClr val="tx1"/>
                </a:solidFill>
                <a:latin typeface="+mn-lt"/>
                <a:ea typeface="+mn-ea"/>
                <a:cs typeface="+mn-cs"/>
              </a:defRPr>
            </a:lvl4pPr>
            <a:lvl5pPr marL="1481138" indent="-209550" algn="l" rtl="0" fontAlgn="base">
              <a:spcBef>
                <a:spcPct val="20000"/>
              </a:spcBef>
              <a:spcAft>
                <a:spcPct val="0"/>
              </a:spcAft>
              <a:buClr>
                <a:srgbClr val="FEB80A"/>
              </a:buClr>
              <a:buFont typeface="Wingdings 2" pitchFamily="18" charset="2"/>
              <a:buChar char=""/>
              <a:defRPr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a:lstStyle>
          <a:p>
            <a:pPr marL="411480" lvl="1" indent="-342900" fontAlgn="auto">
              <a:spcBef>
                <a:spcPts val="700"/>
              </a:spcBef>
              <a:spcAft>
                <a:spcPts val="0"/>
              </a:spcAft>
              <a:buClr>
                <a:schemeClr val="tx2"/>
              </a:buClr>
              <a:buSzPct val="95000"/>
              <a:buFont typeface="Wingdings"/>
              <a:buChar char=""/>
              <a:defRPr/>
            </a:pPr>
            <a:r>
              <a:rPr lang="en-US" sz="1800" dirty="0" smtClean="0">
                <a:solidFill>
                  <a:schemeClr val="tx1">
                    <a:lumMod val="85000"/>
                    <a:lumOff val="15000"/>
                  </a:schemeClr>
                </a:solidFill>
                <a:latin typeface="Arial" pitchFamily="34" charset="0"/>
                <a:cs typeface="Arial" pitchFamily="34" charset="0"/>
              </a:rPr>
              <a:t>The mode of entry is wounds </a:t>
            </a:r>
            <a:r>
              <a:rPr lang="en-US" sz="2500" dirty="0" smtClean="0">
                <a:solidFill>
                  <a:schemeClr val="tx1">
                    <a:lumMod val="85000"/>
                    <a:lumOff val="15000"/>
                  </a:schemeClr>
                </a:solidFill>
                <a:latin typeface="Arial" pitchFamily="34" charset="0"/>
                <a:cs typeface="Arial" pitchFamily="34" charset="0"/>
              </a:rPr>
              <a:t>(</a:t>
            </a:r>
            <a:r>
              <a:rPr lang="en-US" sz="1800" dirty="0">
                <a:solidFill>
                  <a:schemeClr val="tx1">
                    <a:lumMod val="85000"/>
                    <a:lumOff val="1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(such as those caused by rusty nails)</a:t>
            </a:r>
          </a:p>
          <a:p>
            <a:pPr marL="411480" fontAlgn="auto">
              <a:spcAft>
                <a:spcPts val="0"/>
              </a:spcAft>
              <a:buFont typeface="Wingdings"/>
              <a:buChar char=""/>
              <a:defRPr/>
            </a:pPr>
            <a:endParaRPr lang="en-US" sz="2500" dirty="0" smtClean="0">
              <a:solidFill>
                <a:schemeClr val="tx1">
                  <a:lumMod val="85000"/>
                  <a:lumOff val="15000"/>
                </a:schemeClr>
              </a:solidFill>
              <a:latin typeface="Arial" pitchFamily="34" charset="0"/>
              <a:cs typeface="Arial" pitchFamily="34" charset="0"/>
            </a:endParaRPr>
          </a:p>
          <a:p>
            <a:pPr marL="68580" indent="0" fontAlgn="auto">
              <a:spcAft>
                <a:spcPts val="0"/>
              </a:spcAft>
              <a:buNone/>
              <a:defRPr/>
            </a:pPr>
            <a:endParaRPr lang="en-US" sz="2500" dirty="0">
              <a:solidFill>
                <a:schemeClr val="tx1">
                  <a:lumMod val="85000"/>
                  <a:lumOff val="15000"/>
                </a:schemeClr>
              </a:solidFill>
              <a:latin typeface="Arial" pitchFamily="34" charset="0"/>
              <a:cs typeface="Arial" pitchFamily="34" charset="0"/>
            </a:endParaRP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3849935"/>
            <a:ext cx="1760538" cy="161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39952" y="3861048"/>
            <a:ext cx="1784350" cy="159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47311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TotalTime>
  <Words>984</Words>
  <Application>Microsoft Office PowerPoint</Application>
  <PresentationFormat>On-screen Show (4:3)</PresentationFormat>
  <Paragraphs>157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Medical Microbiology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ببببب</dc:creator>
  <cp:lastModifiedBy>ببببب</cp:lastModifiedBy>
  <cp:revision>19</cp:revision>
  <dcterms:created xsi:type="dcterms:W3CDTF">2018-10-31T06:56:17Z</dcterms:created>
  <dcterms:modified xsi:type="dcterms:W3CDTF">2018-10-31T17:15:02Z</dcterms:modified>
</cp:coreProperties>
</file>