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5" r:id="rId8"/>
    <p:sldId id="263" r:id="rId9"/>
    <p:sldId id="266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5435" autoAdjust="0"/>
  </p:normalViewPr>
  <p:slideViewPr>
    <p:cSldViewPr>
      <p:cViewPr varScale="1">
        <p:scale>
          <a:sx n="62" d="100"/>
          <a:sy n="62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FCC7-105D-4C22-9A7D-1803B5A0ADB6}" type="datetimeFigureOut">
              <a:rPr lang="ar-IQ" smtClean="0"/>
              <a:t>20/02/1440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A766-ACB6-44A8-8180-20FA5F410CC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1098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FCC7-105D-4C22-9A7D-1803B5A0ADB6}" type="datetimeFigureOut">
              <a:rPr lang="ar-IQ" smtClean="0"/>
              <a:t>20/02/1440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A766-ACB6-44A8-8180-20FA5F410CC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8044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FCC7-105D-4C22-9A7D-1803B5A0ADB6}" type="datetimeFigureOut">
              <a:rPr lang="ar-IQ" smtClean="0"/>
              <a:t>20/02/1440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A766-ACB6-44A8-8180-20FA5F410CC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0407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FCC7-105D-4C22-9A7D-1803B5A0ADB6}" type="datetimeFigureOut">
              <a:rPr lang="ar-IQ" smtClean="0"/>
              <a:t>20/02/1440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A766-ACB6-44A8-8180-20FA5F410CC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5042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FCC7-105D-4C22-9A7D-1803B5A0ADB6}" type="datetimeFigureOut">
              <a:rPr lang="ar-IQ" smtClean="0"/>
              <a:t>20/02/1440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A766-ACB6-44A8-8180-20FA5F410CC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531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FCC7-105D-4C22-9A7D-1803B5A0ADB6}" type="datetimeFigureOut">
              <a:rPr lang="ar-IQ" smtClean="0"/>
              <a:t>20/02/1440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A766-ACB6-44A8-8180-20FA5F410CC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7047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FCC7-105D-4C22-9A7D-1803B5A0ADB6}" type="datetimeFigureOut">
              <a:rPr lang="ar-IQ" smtClean="0"/>
              <a:t>20/02/1440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A766-ACB6-44A8-8180-20FA5F410CC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1258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FCC7-105D-4C22-9A7D-1803B5A0ADB6}" type="datetimeFigureOut">
              <a:rPr lang="ar-IQ" smtClean="0"/>
              <a:t>20/02/1440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A766-ACB6-44A8-8180-20FA5F410CC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9815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FCC7-105D-4C22-9A7D-1803B5A0ADB6}" type="datetimeFigureOut">
              <a:rPr lang="ar-IQ" smtClean="0"/>
              <a:t>20/02/1440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A766-ACB6-44A8-8180-20FA5F410CC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8153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FCC7-105D-4C22-9A7D-1803B5A0ADB6}" type="datetimeFigureOut">
              <a:rPr lang="ar-IQ" smtClean="0"/>
              <a:t>20/02/1440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A766-ACB6-44A8-8180-20FA5F410CC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2435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FCC7-105D-4C22-9A7D-1803B5A0ADB6}" type="datetimeFigureOut">
              <a:rPr lang="ar-IQ" smtClean="0"/>
              <a:t>20/02/1440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A766-ACB6-44A8-8180-20FA5F410CC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335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FFCC7-105D-4C22-9A7D-1803B5A0ADB6}" type="datetimeFigureOut">
              <a:rPr lang="ar-IQ" smtClean="0"/>
              <a:t>20/02/1440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4A766-ACB6-44A8-8180-20FA5F410CC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56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en-GB" b="1" dirty="0"/>
              <a:t>Medical Microbiology 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3861048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3rd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lecture 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                Dr </a:t>
            </a:r>
            <a:r>
              <a:rPr lang="en-GB" b="1" dirty="0" err="1">
                <a:solidFill>
                  <a:schemeClr val="tx1"/>
                </a:solidFill>
              </a:rPr>
              <a:t>Fitua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Al-</a:t>
            </a:r>
            <a:r>
              <a:rPr lang="en-GB" b="1" dirty="0" err="1" smtClean="0">
                <a:solidFill>
                  <a:schemeClr val="tx1"/>
                </a:solidFill>
              </a:rPr>
              <a:t>Saedi</a:t>
            </a:r>
            <a:r>
              <a:rPr lang="en-GB" b="1" dirty="0" smtClean="0">
                <a:solidFill>
                  <a:schemeClr val="tx1"/>
                </a:solidFill>
              </a:rPr>
              <a:t>            </a:t>
            </a:r>
            <a:endParaRPr lang="en-GB" b="1" dirty="0">
              <a:solidFill>
                <a:schemeClr val="tx1"/>
              </a:solidFill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460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739" y="2636912"/>
            <a:ext cx="85477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 rtl="0">
              <a:buFontTx/>
              <a:buChar char="-"/>
            </a:pP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Definitive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identification requires lysis by a 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specific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anthrax -bacteriophage, </a:t>
            </a:r>
            <a:endParaRPr lang="en-US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 algn="l" rtl="0"/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 algn="l" rtl="0">
              <a:buFontTx/>
              <a:buChar char="-"/>
            </a:pP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Detection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the capsule by fluorescent antibody, </a:t>
            </a:r>
            <a:endParaRPr lang="en-US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 algn="l" rtl="0">
              <a:buFontTx/>
              <a:buChar char="-"/>
            </a:pP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lvl="0" indent="-285750" algn="l" rtl="0">
              <a:buFontTx/>
              <a:buChar char="-"/>
            </a:pP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identification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toxin genes by polymerase chain reaction (PCR</a:t>
            </a:r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), </a:t>
            </a:r>
          </a:p>
          <a:p>
            <a:pPr marL="285750" lvl="0" indent="-285750" algn="l" rtl="0">
              <a:buFontTx/>
              <a:buChar char="-"/>
            </a:pP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Enzyme-linked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immunoassay (ELISA)</a:t>
            </a:r>
            <a:r>
              <a:rPr lang="en-US" dirty="0"/>
              <a:t> </a:t>
            </a:r>
            <a:endParaRPr lang="ar-IQ" dirty="0"/>
          </a:p>
        </p:txBody>
      </p:sp>
      <p:sp>
        <p:nvSpPr>
          <p:cNvPr id="2" name="Rectangle 1"/>
          <p:cNvSpPr/>
          <p:nvPr/>
        </p:nvSpPr>
        <p:spPr>
          <a:xfrm>
            <a:off x="314218" y="764704"/>
            <a:ext cx="58419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Clinical laboratories that recover large gram-positive rods from blood, cerebrospinal fluid, or suspicious skin lesions, which phenotypically match the description of </a:t>
            </a:r>
            <a:r>
              <a:rPr lang="en-US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 anthracis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 mentioned, should immediately contact their public health laboratory and send the organism for confirmation</a:t>
            </a:r>
            <a:r>
              <a:rPr lang="en-US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4219" y="188640"/>
            <a:ext cx="3785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…..Diagnostic Laboratory Tests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38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604867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Vaccines</a:t>
            </a:r>
            <a:endParaRPr lang="en-U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AVA </a:t>
            </a:r>
            <a:r>
              <a:rPr lang="en-US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BioThrax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</a:p>
          <a:p>
            <a:pPr algn="l" rtl="0"/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the United States, the current FDA-approved vaccine (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AVA </a:t>
            </a:r>
            <a:r>
              <a:rPr lang="en-US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BioThrax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is made from the supernatant of a cell free culture of an </a:t>
            </a:r>
            <a:r>
              <a:rPr 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unencapsulated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but toxigenic strain of </a:t>
            </a:r>
            <a:r>
              <a:rPr lang="en-US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B.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anthracis.</a:t>
            </a:r>
            <a:endParaRPr lang="en-US" b="1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rtl="0"/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Dosage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rtl="0"/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dose schedule is 0.5 mL administered intramuscularly</a:t>
            </a:r>
          </a:p>
          <a:p>
            <a:pPr algn="l" rtl="0"/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 0, and 4 weeks and then at 6, 12, and 18 months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followed by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annual boosters. The vaccine is available only to the U.S.</a:t>
            </a:r>
          </a:p>
          <a:p>
            <a:pPr algn="l" rtl="0"/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Department of Defense and to persons at risk for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repeated exposure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</a:t>
            </a:r>
            <a:r>
              <a:rPr lang="en-US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 anthracis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0032" y="4725144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buFont typeface="Wingdings" panose="05000000000000000000" pitchFamily="2" charset="2"/>
              <a:buChar char="Ø"/>
            </a:pPr>
            <a:r>
              <a:rPr lang="en-US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Raxibacumab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is a human monoclonal antibody against </a:t>
            </a:r>
            <a:r>
              <a:rPr lang="en-US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Bacillus anthracis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protective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antigen PA</a:t>
            </a:r>
          </a:p>
        </p:txBody>
      </p:sp>
    </p:spTree>
    <p:extLst>
      <p:ext uri="{BB962C8B-B14F-4D97-AF65-F5344CB8AC3E}">
        <p14:creationId xmlns:p14="http://schemas.microsoft.com/office/powerpoint/2010/main" val="2724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511256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/>
              <a:t>Treatment</a:t>
            </a:r>
          </a:p>
          <a:p>
            <a:pPr algn="l" rtl="0"/>
            <a:endParaRPr lang="en-US" sz="2800" dirty="0"/>
          </a:p>
          <a:p>
            <a:pPr marL="342900" lvl="0" indent="-342900" algn="l" rtl="0">
              <a:buFont typeface="Wingdings" panose="05000000000000000000" pitchFamily="2" charset="2"/>
              <a:buChar char="Ø"/>
            </a:pPr>
            <a:r>
              <a:rPr lang="en-US" sz="2000" b="1" dirty="0"/>
              <a:t>Ciprofloxacin</a:t>
            </a:r>
            <a:r>
              <a:rPr lang="en-US" sz="2000" dirty="0"/>
              <a:t> </a:t>
            </a:r>
          </a:p>
          <a:p>
            <a:pPr marL="342900" lvl="0" indent="-342900" algn="l" rtl="0">
              <a:buFont typeface="Wingdings" panose="05000000000000000000" pitchFamily="2" charset="2"/>
              <a:buChar char="Ø"/>
            </a:pPr>
            <a:r>
              <a:rPr lang="en-US" sz="2000" b="1" dirty="0"/>
              <a:t>Penicillin G</a:t>
            </a:r>
            <a:r>
              <a:rPr lang="en-US" sz="2000" dirty="0"/>
              <a:t>, along with </a:t>
            </a:r>
            <a:r>
              <a:rPr lang="en-US" sz="2000" b="1" dirty="0"/>
              <a:t>gentamicin </a:t>
            </a:r>
            <a:r>
              <a:rPr lang="en-US" sz="2000" dirty="0"/>
              <a:t>or </a:t>
            </a:r>
            <a:r>
              <a:rPr lang="en-US" sz="2000" b="1" dirty="0"/>
              <a:t>streptomycin</a:t>
            </a:r>
            <a:r>
              <a:rPr lang="en-US" sz="2000" dirty="0"/>
              <a:t>.</a:t>
            </a:r>
          </a:p>
          <a:p>
            <a:pPr rtl="0"/>
            <a:r>
              <a:rPr lang="en-US" i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4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8800" y="476672"/>
            <a:ext cx="7542584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</a:pPr>
            <a:r>
              <a:rPr lang="en-US" sz="2400" b="1" i="1" dirty="0" smtClean="0">
                <a:effectLst/>
                <a:latin typeface="Arial Unicode MS"/>
                <a:ea typeface="Calibri"/>
                <a:cs typeface="Arial"/>
              </a:rPr>
              <a:t>Bacillus cereus </a:t>
            </a:r>
          </a:p>
          <a:p>
            <a:pPr algn="l" rtl="0">
              <a:lnSpc>
                <a:spcPct val="115000"/>
              </a:lnSpc>
            </a:pPr>
            <a:r>
              <a:rPr lang="en-US" sz="2400" dirty="0" smtClean="0"/>
              <a:t>     Produces emetic toxin and enterotoxins.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SzPts val="1800"/>
              <a:buFont typeface="Wingdings"/>
              <a:buChar char=""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Food poisoning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caused by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B cereus 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has two distinct forms,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Wingdings"/>
              <a:buChar char=""/>
            </a:pPr>
            <a:r>
              <a:rPr lang="en-US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Emetic type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, which is associated with fried rice.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nausea, vomiting, abdominal cramps, and occasionally diarrhea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Incubation period 1–5 hours.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Wingdings"/>
              <a:buChar char=""/>
            </a:pPr>
            <a:r>
              <a:rPr lang="en-US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Diarrheal type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, which is associated with meat dishes and sauces.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Incubation period of 1–24 hours 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diarrhea with abdominal pain and cramps; fever and</a:t>
            </a:r>
            <a:endParaRPr lang="en-US" sz="1400" dirty="0"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       vomiting are uncommon. 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SzPts val="1800"/>
              <a:buFont typeface="Wingdings"/>
              <a:buChar char=""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Eye infections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, </a:t>
            </a:r>
            <a:endParaRPr lang="en-US" sz="1400" dirty="0">
              <a:ea typeface="Calibri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704" y="5250286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SzPts val="1800"/>
              <a:buFont typeface="Wingdings"/>
              <a:buChar char=""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Endocarditis, meningitis, osteomyelitis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, and 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pneumonia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.</a:t>
            </a:r>
            <a:endParaRPr lang="en-US" sz="20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4290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2"/>
            <a:ext cx="5544616" cy="185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 Treatment</a:t>
            </a:r>
            <a:endParaRPr lang="en-US" sz="1400" dirty="0">
              <a:ea typeface="Calibri"/>
              <a:cs typeface="Arial"/>
            </a:endParaRPr>
          </a:p>
          <a:p>
            <a:pPr lvl="0" algn="l" rtl="0">
              <a:lnSpc>
                <a:spcPct val="150000"/>
              </a:lnSpc>
              <a:spcAft>
                <a:spcPts val="0"/>
              </a:spcAft>
            </a:pPr>
            <a:endParaRPr lang="en-US" sz="1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en-US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Vancomycin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 or </a:t>
            </a:r>
          </a:p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en-US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Clindamycin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 with or without an </a:t>
            </a:r>
            <a:r>
              <a:rPr lang="en-US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aminoglycoside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.</a:t>
            </a:r>
            <a:endParaRPr lang="en-US" sz="1400" dirty="0"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endParaRPr lang="en-US" sz="1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1224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89431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11500"/>
            <a:ext cx="617008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Differences between </a:t>
            </a:r>
            <a:r>
              <a:rPr lang="en-US" sz="2400" b="1" i="1" dirty="0" smtClean="0"/>
              <a:t>B. anthracis </a:t>
            </a:r>
            <a:r>
              <a:rPr lang="en-US" sz="2400" dirty="0" smtClean="0"/>
              <a:t>and </a:t>
            </a:r>
            <a:r>
              <a:rPr lang="en-US" sz="2400" b="1" i="1" dirty="0" smtClean="0"/>
              <a:t>B. cereus </a:t>
            </a:r>
            <a:endParaRPr lang="ar-IQ" sz="2400" b="1" i="1" dirty="0"/>
          </a:p>
        </p:txBody>
      </p:sp>
    </p:spTree>
    <p:extLst>
      <p:ext uri="{BB962C8B-B14F-4D97-AF65-F5344CB8AC3E}">
        <p14:creationId xmlns:p14="http://schemas.microsoft.com/office/powerpoint/2010/main" val="268083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23" y="188640"/>
            <a:ext cx="8766720" cy="618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4000" b="1" i="1" dirty="0" smtClean="0">
                <a:effectLst/>
                <a:latin typeface="MinionPro-SemiboldIt"/>
                <a:ea typeface="Calibri"/>
                <a:cs typeface="MinionPro-SemiboldIt"/>
              </a:rPr>
              <a:t>Bacillus </a:t>
            </a:r>
            <a:r>
              <a:rPr lang="en-US" sz="4000" b="1" dirty="0" smtClean="0">
                <a:effectLst/>
                <a:latin typeface="MinionPro-Semibold"/>
                <a:ea typeface="Calibri"/>
                <a:cs typeface="MinionPro-Semibold"/>
              </a:rPr>
              <a:t>Species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SzPts val="1800"/>
              <a:buFont typeface="Wingdings"/>
              <a:buChar char=""/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The genus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Bacillus 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includes large aerobic, </a:t>
            </a:r>
          </a:p>
          <a:p>
            <a:pPr lvl="0" algn="l" rtl="0">
              <a:lnSpc>
                <a:spcPct val="115000"/>
              </a:lnSpc>
              <a:spcAft>
                <a:spcPts val="0"/>
              </a:spcAft>
              <a:buSzPts val="1800"/>
            </a:pPr>
            <a:r>
              <a:rPr lang="en-US" dirty="0">
                <a:solidFill>
                  <a:srgbClr val="000000"/>
                </a:solidFill>
                <a:latin typeface="Arial Unicode MS"/>
                <a:ea typeface="Calibri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/>
                <a:ea typeface="Calibri"/>
                <a:cs typeface="Arial"/>
              </a:rPr>
              <a:t>    </a:t>
            </a:r>
            <a:r>
              <a:rPr lang="en-US" dirty="0" smtClean="0">
                <a:effectLst/>
                <a:latin typeface="Arial Unicode MS"/>
                <a:ea typeface="Calibri"/>
                <a:cs typeface="Arial"/>
              </a:rPr>
              <a:t>spore-forming</a:t>
            </a:r>
            <a:r>
              <a:rPr lang="en-US" sz="1100" dirty="0" smtClean="0">
                <a:effectLst/>
                <a:latin typeface="MinionPro-Regular"/>
                <a:ea typeface="Calibri"/>
                <a:cs typeface="MinionPro-Regular"/>
              </a:rPr>
              <a:t>,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 Gram-positive rods occurring in chains. </a:t>
            </a:r>
          </a:p>
          <a:p>
            <a:pPr lvl="0" algn="l" rtl="0">
              <a:lnSpc>
                <a:spcPct val="115000"/>
              </a:lnSpc>
              <a:spcAft>
                <a:spcPts val="0"/>
              </a:spcAft>
              <a:buSzPts val="1800"/>
            </a:pPr>
            <a:endParaRPr lang="en-US" sz="1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SzPts val="1800"/>
              <a:buFont typeface="Wingdings"/>
              <a:buChar char=""/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Most members of this genus are saprophytic organisms</a:t>
            </a:r>
          </a:p>
          <a:p>
            <a:pPr lvl="0" algn="l" rtl="0">
              <a:lnSpc>
                <a:spcPct val="115000"/>
              </a:lnSpc>
              <a:spcAft>
                <a:spcPts val="0"/>
              </a:spcAft>
              <a:buSzPts val="1800"/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     prevalent in soil, water, air and on vegetation, </a:t>
            </a:r>
          </a:p>
          <a:p>
            <a:pPr lvl="0" algn="l" rtl="0">
              <a:lnSpc>
                <a:spcPct val="115000"/>
              </a:lnSpc>
              <a:spcAft>
                <a:spcPts val="0"/>
              </a:spcAft>
              <a:buSzPts val="1800"/>
            </a:pPr>
            <a:r>
              <a:rPr lang="en-US" dirty="0">
                <a:solidFill>
                  <a:srgbClr val="000000"/>
                </a:solidFill>
                <a:latin typeface="Arial Unicode MS"/>
                <a:ea typeface="Calibri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/>
                <a:ea typeface="Calibri"/>
                <a:cs typeface="Arial"/>
              </a:rPr>
              <a:t>    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such as </a:t>
            </a:r>
            <a:r>
              <a:rPr lang="en-US" sz="1400" dirty="0" smtClean="0">
                <a:ea typeface="Calibri"/>
                <a:cs typeface="Arial"/>
              </a:rPr>
              <a:t> </a:t>
            </a:r>
            <a:r>
              <a:rPr lang="en-US" b="1" i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Bacillus subtilis</a:t>
            </a:r>
            <a:r>
              <a:rPr lang="en-US" i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&amp;</a:t>
            </a:r>
            <a:r>
              <a:rPr lang="en-US" b="1" i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 B. cereus</a:t>
            </a:r>
            <a:r>
              <a:rPr lang="en-US" i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.</a:t>
            </a:r>
          </a:p>
          <a:p>
            <a:pPr lvl="0" algn="l" rtl="0">
              <a:lnSpc>
                <a:spcPct val="115000"/>
              </a:lnSpc>
              <a:spcAft>
                <a:spcPts val="0"/>
              </a:spcAft>
              <a:buSzPts val="1800"/>
            </a:pPr>
            <a:endParaRPr lang="en-US" sz="1400" dirty="0" smtClean="0"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spcAft>
                <a:spcPts val="0"/>
              </a:spcAft>
              <a:buSzPts val="1800"/>
            </a:pPr>
            <a:endParaRPr lang="en-US" sz="1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SzPts val="1800"/>
              <a:buFont typeface="Wingdings"/>
              <a:buChar char=""/>
            </a:pPr>
            <a:r>
              <a:rPr lang="en-US" dirty="0" smtClean="0">
                <a:effectLst/>
                <a:latin typeface="Arial Unicode MS"/>
                <a:ea typeface="Calibri"/>
                <a:cs typeface="Arial"/>
              </a:rPr>
              <a:t>Some are insect pathogens, such as </a:t>
            </a:r>
            <a:r>
              <a:rPr lang="en-US" b="1" i="1" dirty="0" smtClean="0">
                <a:effectLst/>
                <a:latin typeface="Arial Unicode MS"/>
                <a:ea typeface="Calibri"/>
                <a:cs typeface="Arial"/>
              </a:rPr>
              <a:t>B. thuringiensis</a:t>
            </a:r>
            <a:r>
              <a:rPr lang="en-US" i="1" dirty="0" smtClean="0">
                <a:effectLst/>
                <a:latin typeface="Arial Unicode MS"/>
                <a:ea typeface="Calibri"/>
                <a:cs typeface="Arial"/>
              </a:rPr>
              <a:t> </a:t>
            </a:r>
            <a:r>
              <a:rPr lang="en-US" dirty="0" smtClean="0">
                <a:effectLst/>
                <a:latin typeface="Arial Unicode MS"/>
                <a:ea typeface="Calibri"/>
                <a:cs typeface="Arial"/>
              </a:rPr>
              <a:t>. This</a:t>
            </a:r>
            <a:endParaRPr lang="en-US" sz="1400" dirty="0"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Arial Unicode MS"/>
                <a:ea typeface="Calibri"/>
                <a:cs typeface="Arial"/>
              </a:rPr>
              <a:t>        organism is also capable of causing disease in humans.</a:t>
            </a: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endParaRPr lang="en-US" sz="1400" dirty="0"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 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SzPts val="1800"/>
              <a:buFont typeface="Wingdings"/>
              <a:buChar char=""/>
            </a:pPr>
            <a:r>
              <a:rPr lang="en-US" b="1" i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B. cereus</a:t>
            </a:r>
            <a:r>
              <a:rPr lang="en-US" i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 can grow in foods and cause </a:t>
            </a:r>
            <a:r>
              <a:rPr lang="en-US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food poisoning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 by producing either an enterotoxin (diarrhea) or an emetic toxin (vomiting).</a:t>
            </a:r>
          </a:p>
          <a:p>
            <a:pPr lvl="0" algn="l" rtl="0">
              <a:lnSpc>
                <a:spcPct val="115000"/>
              </a:lnSpc>
              <a:spcAft>
                <a:spcPts val="0"/>
              </a:spcAft>
              <a:buSzPts val="1800"/>
            </a:pPr>
            <a:endParaRPr lang="en-US" dirty="0" smtClean="0">
              <a:solidFill>
                <a:srgbClr val="000000"/>
              </a:solidFill>
              <a:effectLst/>
              <a:latin typeface="Arial Unicode MS"/>
              <a:ea typeface="Calibri"/>
              <a:cs typeface="Arial"/>
            </a:endParaRPr>
          </a:p>
          <a:p>
            <a:pPr lvl="0" algn="l" rtl="0">
              <a:lnSpc>
                <a:spcPct val="115000"/>
              </a:lnSpc>
              <a:spcAft>
                <a:spcPts val="0"/>
              </a:spcAft>
              <a:buSzPts val="1800"/>
            </a:pPr>
            <a:endParaRPr lang="en-US" sz="1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SzPts val="1800"/>
              <a:buFont typeface="Wingdings"/>
              <a:buChar char=""/>
            </a:pPr>
            <a:r>
              <a:rPr lang="en-US" b="1" i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B. anthracis</a:t>
            </a:r>
            <a:r>
              <a:rPr lang="en-US" i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, 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which causes </a:t>
            </a:r>
            <a:r>
              <a:rPr lang="en-US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anthrax, 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is the principal pathogen </a:t>
            </a:r>
            <a:endParaRPr lang="en-US" sz="1400" dirty="0">
              <a:ea typeface="Calibri"/>
              <a:cs typeface="Arial"/>
            </a:endParaRPr>
          </a:p>
          <a:p>
            <a:pPr marL="408940" algn="l" rt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of the genus.</a:t>
            </a:r>
            <a:endParaRPr lang="en-US" sz="1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65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4572000" cy="28161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Morphology and identification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endParaRPr lang="en-US" sz="2000" b="1" dirty="0" smtClean="0"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A. Typical Organisms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The typical cells, measuring 1 × 3–4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μm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, have square ends and are arranged in long chains; spores are located in the center of the bacterial cell.</a:t>
            </a:r>
            <a:endParaRPr lang="en-US" sz="1400" dirty="0">
              <a:ea typeface="Calibri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2730369" cy="2588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37925"/>
            <a:ext cx="3096344" cy="2607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7213" y="905298"/>
            <a:ext cx="598432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lvl="0" indent="-285750" algn="l" rtl="0" eaLnBrk="0" hangingPunct="0">
              <a:buFont typeface="Wingdings" panose="05000000000000000000" pitchFamily="2" charset="2"/>
              <a:buChar char="§"/>
            </a:pPr>
            <a:r>
              <a:rPr kumimoji="0" lang="en-US" altLang="ar-IQ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Colonies of </a:t>
            </a:r>
            <a:r>
              <a:rPr kumimoji="0" lang="en-US" altLang="ar-IQ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B. anthracis  </a:t>
            </a:r>
            <a:r>
              <a:rPr kumimoji="0" lang="en-US" altLang="ar-IQ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are </a:t>
            </a:r>
            <a:r>
              <a:rPr lang="en-US" altLang="ar-IQ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</a:t>
            </a:r>
            <a:r>
              <a:rPr lang="en-US" dirty="0" smtClean="0"/>
              <a:t>lat </a:t>
            </a:r>
            <a:r>
              <a:rPr lang="en-US" dirty="0"/>
              <a:t>or slightly convex with irregular </a:t>
            </a:r>
            <a:r>
              <a:rPr lang="en-US" dirty="0" smtClean="0"/>
              <a:t>edge </a:t>
            </a:r>
            <a:r>
              <a:rPr kumimoji="0" lang="en-US" altLang="ar-IQ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have a </a:t>
            </a:r>
          </a:p>
          <a:p>
            <a:pPr lvl="0" algn="l" rtl="0" eaLnBrk="0" hangingPunct="0"/>
            <a:r>
              <a:rPr lang="en-US" altLang="ar-IQ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 Unicode MS"/>
                <a:ea typeface="Calibri"/>
                <a:cs typeface="Arial"/>
              </a:rPr>
              <a:t>ground-glass appearance </a:t>
            </a:r>
            <a:r>
              <a:rPr kumimoji="0" lang="en-US" altLang="ar-IQ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transmitted light. </a:t>
            </a:r>
            <a:endParaRPr kumimoji="0" lang="en-US" altLang="ar-IQ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IQ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</a:t>
            </a:r>
          </a:p>
        </p:txBody>
      </p:sp>
      <p:pic>
        <p:nvPicPr>
          <p:cNvPr id="2049" name="Picture 15" descr="https://www.anipedia.org/resources/1203/figure176-new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34" y="188640"/>
            <a:ext cx="25146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alt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148" y="632523"/>
            <a:ext cx="12105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ar-IQ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B. Culture</a:t>
            </a:r>
            <a:endParaRPr kumimoji="0" lang="en-US" altLang="ar-IQ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349" y="2912973"/>
            <a:ext cx="5383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 rtl="0">
              <a:buFont typeface="Wingdings" panose="05000000000000000000" pitchFamily="2" charset="2"/>
              <a:buChar char="§"/>
            </a:pP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Hemolysis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is uncommon with 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 algn="l" rtl="0"/>
            <a:r>
              <a:rPr lang="en-US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 </a:t>
            </a:r>
            <a:r>
              <a:rPr lang="en-US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anthracis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but common with </a:t>
            </a:r>
            <a:r>
              <a:rPr lang="en-US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 </a:t>
            </a:r>
            <a:r>
              <a:rPr lang="en-US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cereus.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95437"/>
            <a:ext cx="4572000" cy="13513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4714451" y="3746793"/>
            <a:ext cx="1339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B. </a:t>
            </a:r>
            <a:r>
              <a:rPr lang="en-US" i="1" dirty="0"/>
              <a:t>anthracis</a:t>
            </a:r>
            <a:r>
              <a:rPr lang="en-US" dirty="0"/>
              <a:t> </a:t>
            </a:r>
            <a:endParaRPr lang="ar-IQ" dirty="0"/>
          </a:p>
        </p:txBody>
      </p:sp>
      <p:sp>
        <p:nvSpPr>
          <p:cNvPr id="12" name="Rectangle 11"/>
          <p:cNvSpPr/>
          <p:nvPr/>
        </p:nvSpPr>
        <p:spPr>
          <a:xfrm>
            <a:off x="7384607" y="3746793"/>
            <a:ext cx="1023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B. </a:t>
            </a:r>
            <a:r>
              <a:rPr lang="en-US" i="1" dirty="0"/>
              <a:t>cereus</a:t>
            </a:r>
            <a:endParaRPr lang="ar-IQ" dirty="0"/>
          </a:p>
        </p:txBody>
      </p:sp>
      <p:sp>
        <p:nvSpPr>
          <p:cNvPr id="13" name="Rectangle 12"/>
          <p:cNvSpPr/>
          <p:nvPr/>
        </p:nvSpPr>
        <p:spPr>
          <a:xfrm>
            <a:off x="179512" y="188640"/>
            <a:ext cx="3929281" cy="4243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effectLst/>
                <a:latin typeface="Arial Unicode MS"/>
                <a:ea typeface="Calibri"/>
                <a:cs typeface="Arial"/>
              </a:rPr>
              <a:t>…..Morphology and identification</a:t>
            </a:r>
            <a:endParaRPr lang="en-US" sz="1400" dirty="0">
              <a:ea typeface="Calibri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114" y="4293055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l" rtl="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Gelatin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 is liquefied by </a:t>
            </a:r>
            <a:r>
              <a:rPr lang="en-US" b="1" i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B. cereus</a:t>
            </a:r>
            <a:r>
              <a:rPr lang="en-US" dirty="0" smtClean="0">
                <a:solidFill>
                  <a:srgbClr val="000000"/>
                </a:solidFill>
                <a:latin typeface="Arial Unicode MS"/>
                <a:ea typeface="Calibri"/>
                <a:cs typeface="Arial"/>
              </a:rPr>
              <a:t>.</a:t>
            </a:r>
          </a:p>
          <a:p>
            <a:pPr lvl="0" algn="l" rtl="0">
              <a:lnSpc>
                <a:spcPct val="115000"/>
              </a:lnSpc>
              <a:spcAft>
                <a:spcPts val="0"/>
              </a:spcAft>
            </a:pPr>
            <a:r>
              <a:rPr lang="en-US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B</a:t>
            </a:r>
            <a:r>
              <a:rPr lang="en-US" b="1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anthracis </a:t>
            </a:r>
            <a:r>
              <a:rPr lang="en-US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growth in gelatin stabs              resembles an inverted fir tree.</a:t>
            </a:r>
            <a:r>
              <a:rPr lang="en-US" sz="1400" dirty="0">
                <a:ea typeface="Calibri"/>
                <a:cs typeface="Arial"/>
              </a:rPr>
              <a:t> </a:t>
            </a: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 </a:t>
            </a:r>
            <a:endParaRPr lang="en-US" sz="1400" dirty="0">
              <a:ea typeface="Calibri"/>
              <a:cs typeface="Arial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74" y="4252446"/>
            <a:ext cx="878534" cy="2488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059" y="4252446"/>
            <a:ext cx="543629" cy="2494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45148" y="1757707"/>
            <a:ext cx="4758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ar-IQ" b="1" i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r>
              <a:rPr lang="en-US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Bacillus </a:t>
            </a:r>
            <a:r>
              <a:rPr lang="en-US" b="1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cereus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colonies are large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flat and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dry.</a:t>
            </a:r>
            <a:endParaRPr lang="ar-IQ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08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alt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404664"/>
            <a:ext cx="5688632" cy="369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C. growth Characteristics</a:t>
            </a:r>
            <a:endParaRPr lang="en-US" sz="1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The bacilli use simple sources of nitrogen and carbon for energy and growth.</a:t>
            </a: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 The spores are resistant to environmental changes, withstand dry heat and certain chemical disinfectants for moderate periods, and persist for years in dry earth. Animal products contaminated with anthrax spores (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eg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, hides, bristles, hair, wool, bone) can be sterilized by autoclaving.</a:t>
            </a:r>
            <a:endParaRPr lang="en-US" sz="1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50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50" y="28419"/>
            <a:ext cx="8208912" cy="391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 smtClean="0">
                <a:effectLst/>
                <a:latin typeface="Arial Unicode MS"/>
                <a:ea typeface="Calibri"/>
                <a:cs typeface="Arial"/>
              </a:rPr>
              <a:t>Bacillus anthracis</a:t>
            </a:r>
            <a:r>
              <a:rPr lang="en-US" b="1" dirty="0" smtClean="0">
                <a:effectLst/>
                <a:latin typeface="MyriadPro-Bold"/>
                <a:ea typeface="Calibri"/>
                <a:cs typeface="Arial"/>
              </a:rPr>
              <a:t>  </a:t>
            </a:r>
            <a:endParaRPr lang="en-US" sz="1400" dirty="0"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0"/>
              </a:spcAft>
            </a:pPr>
            <a:r>
              <a:rPr lang="en-US" sz="2000" b="1" dirty="0" smtClean="0">
                <a:effectLst/>
                <a:latin typeface="Arial Unicode MS"/>
                <a:ea typeface="Calibri"/>
                <a:cs typeface="Arial"/>
              </a:rPr>
              <a:t>Pathogenesis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Anthrax 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is</a:t>
            </a:r>
            <a:r>
              <a:rPr lang="en-US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primarily a disease of herbivores—goats, sheep, cattle, horses, and so on; other animals (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eg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, rats) are relatively resistant to the infection. 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In animals, the entry of spores is via mouth and the gastrointestinal tract.</a:t>
            </a: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b="1" dirty="0" smtClean="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Clinical infections in humans,</a:t>
            </a:r>
            <a:endParaRPr lang="en-US" sz="1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rtl="0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Humans become infected incidentally by contact with infected animals or their products. </a:t>
            </a:r>
            <a:r>
              <a:rPr lang="en-US" i="1" dirty="0" smtClean="0">
                <a:effectLst/>
                <a:latin typeface="Arial Unicode MS"/>
                <a:ea typeface="Calibri"/>
                <a:cs typeface="Arial"/>
              </a:rPr>
              <a:t>B anthracis </a:t>
            </a:r>
            <a:r>
              <a:rPr lang="en-US" dirty="0" smtClean="0">
                <a:effectLst/>
                <a:latin typeface="Arial Unicode MS"/>
                <a:ea typeface="Calibri"/>
                <a:cs typeface="Arial"/>
              </a:rPr>
              <a:t>causes three categories of disease in humans depending on the point of entry of the spores:</a:t>
            </a:r>
            <a:endParaRPr lang="en-US" sz="1400" b="1" dirty="0"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3789040"/>
            <a:ext cx="89644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SzPts val="1800"/>
              <a:buFont typeface="Wingdings"/>
              <a:buChar char=""/>
            </a:pPr>
            <a:r>
              <a:rPr lang="en-US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Cutaneous anthrax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 </a:t>
            </a:r>
            <a:r>
              <a:rPr lang="en-US" b="1" dirty="0">
                <a:latin typeface="Arial Unicode MS"/>
                <a:ea typeface="Calibri"/>
                <a:cs typeface="Arial"/>
              </a:rPr>
              <a:t>(95</a:t>
            </a:r>
            <a:r>
              <a:rPr lang="en-US" b="1" dirty="0" smtClean="0">
                <a:latin typeface="Arial Unicode MS"/>
                <a:ea typeface="Calibri"/>
                <a:cs typeface="Arial"/>
              </a:rPr>
              <a:t>%) 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: the infection is usually acquired </a:t>
            </a:r>
          </a:p>
          <a:p>
            <a:pPr lvl="0" algn="l" rtl="0">
              <a:lnSpc>
                <a:spcPct val="150000"/>
              </a:lnSpc>
              <a:spcAft>
                <a:spcPts val="0"/>
              </a:spcAft>
              <a:buSzPts val="1800"/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by the </a:t>
            </a:r>
            <a:r>
              <a:rPr lang="en-US" sz="1400" dirty="0" smtClean="0">
                <a:ea typeface="Calibri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entry of spores through injured skin.  </a:t>
            </a:r>
            <a:endParaRPr lang="en-US" sz="1400" dirty="0">
              <a:ea typeface="Calibri"/>
              <a:cs typeface="Arial"/>
            </a:endParaRPr>
          </a:p>
          <a:p>
            <a:pPr marL="342900" indent="-342900" algn="l" rtl="0">
              <a:lnSpc>
                <a:spcPct val="150000"/>
              </a:lnSpc>
              <a:buSzPts val="1800"/>
              <a:buFont typeface="Wingdings"/>
              <a:buChar char=""/>
            </a:pPr>
            <a:r>
              <a:rPr lang="en-US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inhalation anthrax</a:t>
            </a:r>
            <a:r>
              <a:rPr lang="en-US" dirty="0" smtClean="0">
                <a:effectLst/>
                <a:latin typeface="Arial Unicode MS"/>
                <a:ea typeface="Calibri"/>
                <a:cs typeface="Arial"/>
              </a:rPr>
              <a:t>  or </a:t>
            </a:r>
            <a:r>
              <a:rPr lang="en-US" b="1" dirty="0" smtClean="0">
                <a:effectLst/>
                <a:latin typeface="Arial Unicode MS"/>
                <a:ea typeface="Calibri"/>
                <a:cs typeface="Arial"/>
              </a:rPr>
              <a:t>wool sorters’ disease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 (</a:t>
            </a:r>
            <a:r>
              <a:rPr lang="en-US" b="1" dirty="0" smtClean="0">
                <a:latin typeface="Arial Unicode MS"/>
                <a:ea typeface="Calibri"/>
                <a:cs typeface="Arial"/>
              </a:rPr>
              <a:t>5%)</a:t>
            </a:r>
            <a:r>
              <a:rPr lang="en-US" dirty="0" smtClean="0">
                <a:latin typeface="Arial Unicode MS"/>
                <a:ea typeface="Calibri"/>
                <a:cs typeface="Arial"/>
              </a:rPr>
              <a:t>: </a:t>
            </a:r>
            <a:r>
              <a:rPr lang="en-US" dirty="0" smtClean="0">
                <a:effectLst/>
                <a:latin typeface="Arial Unicode MS"/>
                <a:ea typeface="Calibri"/>
                <a:cs typeface="Arial"/>
              </a:rPr>
              <a:t>inhalation of the spores from the dust of wool, hair, or hides.</a:t>
            </a:r>
            <a:r>
              <a:rPr lang="en-US" b="1" dirty="0">
                <a:solidFill>
                  <a:srgbClr val="000000"/>
                </a:solidFill>
                <a:latin typeface="Arial Unicode MS"/>
                <a:ea typeface="Calibri"/>
                <a:cs typeface="Arial"/>
              </a:rPr>
              <a:t> </a:t>
            </a:r>
            <a:endParaRPr lang="en-US" b="1" dirty="0" smtClean="0">
              <a:solidFill>
                <a:srgbClr val="000000"/>
              </a:solidFill>
              <a:latin typeface="Arial Unicode MS"/>
              <a:ea typeface="Calibri"/>
              <a:cs typeface="Arial"/>
            </a:endParaRPr>
          </a:p>
          <a:p>
            <a:pPr marL="342900" indent="-342900" algn="l" rtl="0">
              <a:lnSpc>
                <a:spcPct val="150000"/>
              </a:lnSpc>
              <a:buSzPts val="1800"/>
              <a:buFont typeface="Wingdings"/>
              <a:buChar char=""/>
            </a:pPr>
            <a:r>
              <a:rPr lang="en-US" b="1" dirty="0" smtClean="0">
                <a:solidFill>
                  <a:srgbClr val="000000"/>
                </a:solidFill>
                <a:latin typeface="Arial Unicode MS"/>
                <a:ea typeface="Calibri"/>
                <a:cs typeface="Arial"/>
              </a:rPr>
              <a:t>Gastrointestinal </a:t>
            </a:r>
            <a:r>
              <a:rPr lang="en-US" b="1" dirty="0">
                <a:solidFill>
                  <a:srgbClr val="000000"/>
                </a:solidFill>
                <a:latin typeface="Arial Unicode MS"/>
                <a:ea typeface="Calibri"/>
                <a:cs typeface="Arial"/>
              </a:rPr>
              <a:t>anthrax</a:t>
            </a:r>
            <a:r>
              <a:rPr lang="en-US" b="1" dirty="0">
                <a:latin typeface="Arial Unicode MS"/>
                <a:ea typeface="Calibri"/>
                <a:cs typeface="Arial"/>
              </a:rPr>
              <a:t> (</a:t>
            </a:r>
            <a:r>
              <a:rPr lang="en-US" b="1" dirty="0" smtClean="0">
                <a:latin typeface="Arial Unicode MS"/>
                <a:ea typeface="Calibri"/>
                <a:cs typeface="Arial"/>
              </a:rPr>
              <a:t>rare): </a:t>
            </a:r>
            <a:r>
              <a:rPr lang="en-US" dirty="0" smtClean="0">
                <a:solidFill>
                  <a:srgbClr val="000000"/>
                </a:solidFill>
                <a:latin typeface="Arial Unicode MS"/>
                <a:ea typeface="Calibri"/>
                <a:cs typeface="Arial"/>
              </a:rPr>
              <a:t>the </a:t>
            </a:r>
            <a:r>
              <a:rPr lang="en-US" dirty="0">
                <a:solidFill>
                  <a:srgbClr val="000000"/>
                </a:solidFill>
                <a:latin typeface="Arial Unicode MS"/>
                <a:ea typeface="Calibri"/>
                <a:cs typeface="Arial"/>
              </a:rPr>
              <a:t>infection is</a:t>
            </a:r>
            <a:r>
              <a:rPr lang="en-US" dirty="0">
                <a:latin typeface="Arial Unicode MS"/>
                <a:ea typeface="Calibri"/>
                <a:cs typeface="Arial"/>
              </a:rPr>
              <a:t> acquired by ingestion of contaminated meat.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SzPts val="1800"/>
              <a:buFont typeface="Wingdings"/>
              <a:buChar char=""/>
            </a:pPr>
            <a:endParaRPr lang="en-US" dirty="0" smtClean="0">
              <a:effectLst/>
              <a:latin typeface="Arial Unicode MS"/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SzPts val="1800"/>
              <a:buFont typeface="Wingdings"/>
              <a:buChar char=""/>
            </a:pPr>
            <a:endParaRPr lang="en-US" sz="1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17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2"/>
            <a:ext cx="784887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Virulence factors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SzPts val="1800"/>
              <a:buFont typeface="Wingdings"/>
              <a:buChar char=""/>
            </a:pPr>
            <a:r>
              <a:rPr lang="en-US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The poly-d-glutamic acid capsule 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is anti-phagocytic. The capsule gene is present on a plasmid, pXO2.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SzPts val="1800"/>
              <a:buFont typeface="Wingdings"/>
              <a:buChar char=""/>
            </a:pPr>
            <a:r>
              <a:rPr lang="en-US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Anthrax toxins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 are made up of three proteins: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Protective antigen (PA),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Edema factor (EF), 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Lethal factor (LF). </a:t>
            </a:r>
            <a:endParaRPr lang="en-US" sz="1400" dirty="0"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PA binds to specific cell receptors, and after proteolytic activation,</a:t>
            </a:r>
            <a:endParaRPr lang="en-US" sz="1400" dirty="0"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it forms a membrane channel that mediates entry of EF and LF into the cell. EF with PA, it forms a toxin known as </a:t>
            </a:r>
            <a:r>
              <a:rPr lang="en-US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edema toxin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.</a:t>
            </a:r>
            <a:endParaRPr lang="en-US" sz="1400" dirty="0"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LF plus PA form </a:t>
            </a:r>
            <a:r>
              <a:rPr lang="en-US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lethal toxin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, which is a major virulence factor and cause of death in infected animals and humans</a:t>
            </a:r>
            <a:r>
              <a:rPr lang="en-US" sz="1100" dirty="0" smtClean="0">
                <a:solidFill>
                  <a:srgbClr val="000000"/>
                </a:solidFill>
                <a:effectLst/>
                <a:latin typeface="MinionPro-Regular"/>
                <a:ea typeface="Calibri"/>
                <a:cs typeface="MinionPro-Regular"/>
              </a:rPr>
              <a:t>. 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 The anthrax toxin genes are encoded on plasmid, pXO1. </a:t>
            </a:r>
            <a:endParaRPr lang="en-US" sz="1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91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Image result for meaning hemorrhagic mediastinitis  in arabic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9" name="Rectangle 8"/>
          <p:cNvSpPr/>
          <p:nvPr/>
        </p:nvSpPr>
        <p:spPr>
          <a:xfrm>
            <a:off x="323528" y="836712"/>
            <a:ext cx="50405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-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95% human cases are cutaneous </a:t>
            </a:r>
            <a:endParaRPr lang="ar-IQ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infections</a:t>
            </a:r>
          </a:p>
          <a:p>
            <a:pPr algn="l"/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-1 to 5 days after contact </a:t>
            </a:r>
          </a:p>
          <a:p>
            <a:pPr algn="l"/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-Small, pruritic, non-painful papule at inoculation site</a:t>
            </a:r>
          </a:p>
          <a:p>
            <a:pPr algn="l"/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-Papule develops into hemorrhagic vesicle &amp; ruptures</a:t>
            </a:r>
          </a:p>
          <a:p>
            <a:pPr algn="l"/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-Slow-healing painless ulcer covered with black eschar surrounded by edema</a:t>
            </a:r>
          </a:p>
          <a:p>
            <a:pPr algn="l"/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Infection may spread to lymphatics .</a:t>
            </a:r>
          </a:p>
          <a:p>
            <a:pPr algn="l"/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Septicemia may develop</a:t>
            </a:r>
            <a:r>
              <a:rPr lang="en-US" dirty="0" smtClean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20" y="186504"/>
            <a:ext cx="2872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Cutaneous anthrax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 </a:t>
            </a:r>
            <a:endParaRPr lang="ar-IQ" sz="24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42862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1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1" y="188640"/>
            <a:ext cx="71871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/>
              <a:t>Diagnostic Laboratory Tests</a:t>
            </a:r>
            <a:endParaRPr lang="en-US" sz="2400" dirty="0"/>
          </a:p>
          <a:p>
            <a:pPr lvl="0" algn="l" rtl="0"/>
            <a:endParaRPr lang="en-US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 algn="l" rtl="0"/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Specimens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to be examined are fluid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 pus from a local lesion, blood, pleural fluid,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cerebrospinal fluid in inhalational anthrax associated with sepsis and stool or other </a:t>
            </a:r>
          </a:p>
          <a:p>
            <a:pPr algn="l" rtl="0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intestinal contents in the case of gastrointestinal anthrax. </a:t>
            </a:r>
          </a:p>
          <a:p>
            <a:pPr rtl="0"/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9511" y="209580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l" rtl="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Stained </a:t>
            </a:r>
            <a:r>
              <a:rPr lang="en-US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smears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/>
            <a:r>
              <a:rPr 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Gram </a:t>
            </a:r>
            <a:r>
              <a:rPr lang="en-US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stain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show chains of large gram-positive rods</a:t>
            </a:r>
            <a:endParaRPr lang="ar-IQ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12" y="3070525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Culture 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When grown on blood agar plates, the organisms produce</a:t>
            </a:r>
            <a:endParaRPr lang="en-US" sz="1400" dirty="0"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Non-hemolytic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 gray to white, tenacious colonies with a rough</a:t>
            </a:r>
            <a:endParaRPr lang="en-US" sz="1400" dirty="0"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texture and a </a:t>
            </a:r>
            <a:r>
              <a:rPr lang="en-US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ground-glass appearance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. Comma-shaped</a:t>
            </a:r>
            <a:endParaRPr lang="en-US" sz="1400" dirty="0"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outgrowths (</a:t>
            </a:r>
            <a:r>
              <a:rPr lang="en-US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Medusa head</a:t>
            </a: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, “curled hair”) may project from</a:t>
            </a:r>
            <a:endParaRPr lang="en-US" sz="1400" dirty="0">
              <a:ea typeface="Calibri"/>
              <a:cs typeface="Arial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the colony.</a:t>
            </a:r>
            <a:endParaRPr lang="en-US" sz="1400" dirty="0">
              <a:ea typeface="Calibri"/>
              <a:cs typeface="Arial"/>
            </a:endParaRPr>
          </a:p>
          <a:p>
            <a:pPr marL="342900" lvl="0" indent="-342900" algn="l" rtl="0">
              <a:lnSpc>
                <a:spcPct val="150000"/>
              </a:lnSpc>
              <a:spcAft>
                <a:spcPts val="0"/>
              </a:spcAft>
              <a:buFont typeface="Wingdings"/>
              <a:buChar char=""/>
            </a:pPr>
            <a:r>
              <a:rPr lang="en-US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In semisolid medium, anthrax bacilli are always </a:t>
            </a:r>
            <a:r>
              <a:rPr lang="en-US" b="1" dirty="0" smtClean="0">
                <a:solidFill>
                  <a:srgbClr val="000000"/>
                </a:solidFill>
                <a:effectLst/>
                <a:latin typeface="Arial Unicode MS"/>
                <a:ea typeface="Calibri"/>
                <a:cs typeface="Arial"/>
              </a:rPr>
              <a:t>non-motile</a:t>
            </a:r>
            <a:r>
              <a:rPr lang="en-US" dirty="0">
                <a:solidFill>
                  <a:srgbClr val="000000"/>
                </a:solidFill>
                <a:latin typeface="Arial Unicode MS"/>
                <a:ea typeface="Calibri"/>
                <a:cs typeface="Arial"/>
              </a:rPr>
              <a:t>.</a:t>
            </a:r>
            <a:endParaRPr lang="en-US" sz="1400" dirty="0">
              <a:ea typeface="Calibri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606" y="3645024"/>
            <a:ext cx="2796394" cy="155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9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1044</Words>
  <Application>Microsoft Office PowerPoint</Application>
  <PresentationFormat>On-screen Show (4:3)</PresentationFormat>
  <Paragraphs>123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Medical Microbiology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ببببب</dc:creator>
  <cp:lastModifiedBy>ببببب</cp:lastModifiedBy>
  <cp:revision>30</cp:revision>
  <dcterms:created xsi:type="dcterms:W3CDTF">2018-10-30T14:13:37Z</dcterms:created>
  <dcterms:modified xsi:type="dcterms:W3CDTF">2018-10-30T19:03:22Z</dcterms:modified>
</cp:coreProperties>
</file>