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94" r:id="rId4"/>
    <p:sldId id="295" r:id="rId5"/>
    <p:sldId id="298" r:id="rId6"/>
    <p:sldId id="299" r:id="rId7"/>
    <p:sldId id="302" r:id="rId8"/>
    <p:sldId id="300" r:id="rId9"/>
    <p:sldId id="301" r:id="rId10"/>
    <p:sldId id="303" r:id="rId11"/>
    <p:sldId id="304" r:id="rId12"/>
    <p:sldId id="305" r:id="rId13"/>
    <p:sldId id="306" r:id="rId14"/>
    <p:sldId id="309" r:id="rId15"/>
    <p:sldId id="310" r:id="rId16"/>
    <p:sldId id="311" r:id="rId17"/>
    <p:sldId id="307" r:id="rId18"/>
    <p:sldId id="308" r:id="rId19"/>
    <p:sldId id="312" r:id="rId20"/>
    <p:sldId id="313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1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87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58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46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38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93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17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11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14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89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9F2B-BED3-42B1-B049-C958916D2E8F}" type="datetimeFigureOut">
              <a:rPr lang="en-GB" smtClean="0"/>
              <a:t>20/10/2018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742AB-54F1-4AB7-AD9B-A8BE1D70BD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71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luentu.com/blog/english/wp-content/uploads/sites/4/2015/03/how-to-introduce-yourself-in-english.jpg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luentu.com/blog/english/wp-content/uploads/sites/4/2015/03/how-to-introduce-yourself-in-english2.jpg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luentu.com/blog/english/wp-content/uploads/sites/4/2015/03/how-to-introduce-yourself-in-english4.jpg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en-GB" b="1" dirty="0" smtClean="0"/>
              <a:t>English Language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1</a:t>
            </a:r>
            <a:r>
              <a:rPr lang="en-GB" b="1" baseline="30000" dirty="0">
                <a:solidFill>
                  <a:schemeClr val="tx1"/>
                </a:solidFill>
              </a:rPr>
              <a:t>st</a:t>
            </a:r>
            <a:r>
              <a:rPr lang="en-GB" b="1" dirty="0">
                <a:solidFill>
                  <a:schemeClr val="tx1"/>
                </a:solidFill>
              </a:rPr>
              <a:t> stage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Dr </a:t>
            </a:r>
            <a:r>
              <a:rPr lang="en-GB" b="1" dirty="0" err="1" smtClean="0">
                <a:solidFill>
                  <a:schemeClr val="tx1"/>
                </a:solidFill>
              </a:rPr>
              <a:t>Fitua</a:t>
            </a:r>
            <a:r>
              <a:rPr lang="en-GB" b="1" dirty="0" smtClean="0">
                <a:solidFill>
                  <a:schemeClr val="tx1"/>
                </a:solidFill>
              </a:rPr>
              <a:t> Al-</a:t>
            </a:r>
            <a:r>
              <a:rPr lang="en-GB" b="1" dirty="0" err="1" smtClean="0">
                <a:solidFill>
                  <a:schemeClr val="tx1"/>
                </a:solidFill>
              </a:rPr>
              <a:t>Saedi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8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51356"/>
            <a:ext cx="325076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Complete conversations</a:t>
            </a:r>
            <a:endParaRPr lang="ar-IQ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464" y="980728"/>
            <a:ext cx="4256678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sz="2400" dirty="0" smtClean="0"/>
              <a:t> </a:t>
            </a:r>
            <a:r>
              <a:rPr lang="en-US" dirty="0" smtClean="0"/>
              <a:t>  Hello.  ---------- name’s Anna.</a:t>
            </a:r>
          </a:p>
          <a:p>
            <a:r>
              <a:rPr lang="en-US" dirty="0" smtClean="0"/>
              <a:t>----------------</a:t>
            </a:r>
            <a:r>
              <a:rPr lang="en-US" dirty="0" smtClean="0"/>
              <a:t>your name?</a:t>
            </a:r>
          </a:p>
          <a:p>
            <a:endParaRPr lang="en-US" dirty="0"/>
          </a:p>
          <a:p>
            <a:r>
              <a:rPr lang="en-US" sz="2400" b="1" dirty="0" smtClean="0"/>
              <a:t>B</a:t>
            </a:r>
            <a:r>
              <a:rPr lang="en-US" dirty="0" smtClean="0"/>
              <a:t>   -------   ------------- Marie.</a:t>
            </a:r>
            <a:endParaRPr lang="ar-IQ" dirty="0"/>
          </a:p>
        </p:txBody>
      </p:sp>
      <p:sp>
        <p:nvSpPr>
          <p:cNvPr id="4" name="TextBox 3"/>
          <p:cNvSpPr txBox="1"/>
          <p:nvPr/>
        </p:nvSpPr>
        <p:spPr>
          <a:xfrm>
            <a:off x="463464" y="2636912"/>
            <a:ext cx="425667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dirty="0" smtClean="0"/>
              <a:t>  Max, -----------------------is Carla.</a:t>
            </a:r>
          </a:p>
          <a:p>
            <a:r>
              <a:rPr lang="en-US" sz="2400" b="1" dirty="0" smtClean="0"/>
              <a:t>B </a:t>
            </a:r>
            <a:r>
              <a:rPr lang="en-US" dirty="0" smtClean="0"/>
              <a:t> Hi, Carla.</a:t>
            </a:r>
          </a:p>
          <a:p>
            <a:r>
              <a:rPr lang="en-US" sz="2400" b="1" dirty="0" smtClean="0"/>
              <a:t>C </a:t>
            </a:r>
            <a:r>
              <a:rPr lang="en-US" dirty="0" smtClean="0"/>
              <a:t>Hello, Max. --------------------- to meet you.</a:t>
            </a:r>
            <a:endParaRPr lang="ar-IQ" dirty="0"/>
          </a:p>
        </p:txBody>
      </p:sp>
      <p:sp>
        <p:nvSpPr>
          <p:cNvPr id="5" name="TextBox 4"/>
          <p:cNvSpPr txBox="1"/>
          <p:nvPr/>
        </p:nvSpPr>
        <p:spPr>
          <a:xfrm>
            <a:off x="503960" y="4221088"/>
            <a:ext cx="4216182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A</a:t>
            </a:r>
            <a:r>
              <a:rPr lang="en-US" dirty="0" smtClean="0"/>
              <a:t>    Hi, Eda.----------- are you?</a:t>
            </a:r>
          </a:p>
          <a:p>
            <a:r>
              <a:rPr lang="en-US" sz="2400" b="1" dirty="0" smtClean="0"/>
              <a:t>B </a:t>
            </a:r>
            <a:r>
              <a:rPr lang="en-US" dirty="0" smtClean="0"/>
              <a:t>   Fine, thanks, David.</a:t>
            </a:r>
          </a:p>
          <a:p>
            <a:r>
              <a:rPr lang="en-US" dirty="0"/>
              <a:t> </a:t>
            </a:r>
            <a:r>
              <a:rPr lang="en-US" dirty="0" smtClean="0"/>
              <a:t>      And -----------?</a:t>
            </a:r>
          </a:p>
          <a:p>
            <a:r>
              <a:rPr lang="en-US" sz="2400" b="1" dirty="0" smtClean="0"/>
              <a:t>A </a:t>
            </a:r>
            <a:r>
              <a:rPr lang="en-US" dirty="0" smtClean="0"/>
              <a:t> ----------------well, thanks.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401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258" y="182654"/>
            <a:ext cx="389138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Every Day English</a:t>
            </a:r>
            <a:endParaRPr lang="ar-IQ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69354"/>
            <a:ext cx="4680520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A   Good morning</a:t>
            </a:r>
          </a:p>
          <a:p>
            <a:r>
              <a:rPr lang="en-US" sz="2400" b="1" dirty="0" smtClean="0"/>
              <a:t>B     Good morning</a:t>
            </a:r>
          </a:p>
          <a:p>
            <a:r>
              <a:rPr lang="en-US" sz="2400" b="1" dirty="0" smtClean="0"/>
              <a:t>       What a lovely day!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     Good afternoon  </a:t>
            </a:r>
          </a:p>
          <a:p>
            <a:r>
              <a:rPr lang="en-US" sz="2400" b="1" dirty="0" smtClean="0"/>
              <a:t>B     Good </a:t>
            </a:r>
            <a:r>
              <a:rPr lang="en-US" sz="2400" b="1" dirty="0"/>
              <a:t>afternoon 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A cup of tea, please.</a:t>
            </a:r>
          </a:p>
          <a:p>
            <a:r>
              <a:rPr lang="en-US" sz="2400" b="1" dirty="0" smtClean="0"/>
              <a:t>        </a:t>
            </a:r>
          </a:p>
          <a:p>
            <a:r>
              <a:rPr lang="en-US" sz="2400" b="1" dirty="0" smtClean="0"/>
              <a:t> A     Goodbye </a:t>
            </a:r>
          </a:p>
          <a:p>
            <a:r>
              <a:rPr lang="en-US" sz="2400" b="1" dirty="0" smtClean="0"/>
              <a:t> B    Bye! See you later.</a:t>
            </a:r>
            <a:endParaRPr lang="en-US" sz="2400" b="1" dirty="0"/>
          </a:p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B     Have a nice day.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 A</a:t>
            </a:r>
            <a:r>
              <a:rPr lang="en-US" sz="2400" b="1" dirty="0"/>
              <a:t> </a:t>
            </a:r>
            <a:r>
              <a:rPr lang="en-US" sz="2400" b="1" dirty="0" smtClean="0"/>
              <a:t>   Good night   </a:t>
            </a:r>
          </a:p>
          <a:p>
            <a:r>
              <a:rPr lang="en-US" sz="2400" b="1" dirty="0" smtClean="0"/>
              <a:t> B    Good night! Sleep well.   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           </a:t>
            </a:r>
            <a:endParaRPr lang="ar-IQ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097" y="212746"/>
            <a:ext cx="3300000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conversation between the worker and women at coffee sho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01" y="2403806"/>
            <a:ext cx="3323191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9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8" y="377554"/>
            <a:ext cx="447481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What's this in English?</a:t>
            </a:r>
            <a:endParaRPr lang="ar-IQ" sz="36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12" y="1199946"/>
            <a:ext cx="2496377" cy="166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Image result for laptop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80" name="Picture 8" descr="Image result for 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07" y="4444088"/>
            <a:ext cx="1904187" cy="19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mage result for television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96" y="4592883"/>
            <a:ext cx="3455998" cy="17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4" descr="Image result for camera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89" name="Picture 17" descr="Image result for photo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" y="4592884"/>
            <a:ext cx="3086756" cy="17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7136" y="1048964"/>
            <a:ext cx="212199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It’s a </a:t>
            </a:r>
            <a:r>
              <a:rPr lang="en-US" sz="2800" b="1" dirty="0" smtClean="0"/>
              <a:t>book. </a:t>
            </a:r>
            <a:endParaRPr lang="ar-IQ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6109" y="2987308"/>
            <a:ext cx="1864548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sz="4000" b="1" dirty="0" smtClean="0"/>
              <a:t>Practise</a:t>
            </a:r>
            <a:endParaRPr lang="ar-IQ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953725"/>
            <a:ext cx="267581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Grammar spot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It’s = It is</a:t>
            </a:r>
            <a:endParaRPr lang="ar-IQ" sz="28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787" y="6348275"/>
            <a:ext cx="130266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photograph</a:t>
            </a:r>
            <a:endParaRPr lang="ar-IQ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71173" y="6340408"/>
            <a:ext cx="51809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bus</a:t>
            </a:r>
            <a:endParaRPr lang="ar-IQ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29887" y="6311889"/>
            <a:ext cx="11072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/>
              <a:t>television</a:t>
            </a:r>
            <a:endParaRPr lang="ar-IQ" b="1" dirty="0"/>
          </a:p>
        </p:txBody>
      </p:sp>
      <p:sp>
        <p:nvSpPr>
          <p:cNvPr id="6" name="Rectangle 5"/>
          <p:cNvSpPr/>
          <p:nvPr/>
        </p:nvSpPr>
        <p:spPr>
          <a:xfrm>
            <a:off x="246109" y="3664634"/>
            <a:ext cx="2324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What's this in English?</a:t>
            </a:r>
            <a:endParaRPr lang="ar-IQ" dirty="0"/>
          </a:p>
        </p:txBody>
      </p:sp>
      <p:sp>
        <p:nvSpPr>
          <p:cNvPr id="8" name="Rectangle 7"/>
          <p:cNvSpPr/>
          <p:nvPr/>
        </p:nvSpPr>
        <p:spPr>
          <a:xfrm>
            <a:off x="294196" y="4033966"/>
            <a:ext cx="131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It’s </a:t>
            </a:r>
            <a:r>
              <a:rPr lang="en-US" dirty="0" smtClean="0"/>
              <a:t>a---------.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086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086" y="2413337"/>
            <a:ext cx="8401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To make regular nouns plural, add ‑s to the end.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400" dirty="0"/>
              <a:t>cat – cats</a:t>
            </a:r>
          </a:p>
          <a:p>
            <a:r>
              <a:rPr lang="en-US" sz="2400" dirty="0"/>
              <a:t>house – houses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086" y="548680"/>
            <a:ext cx="8689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Most singular nouns are made plural by simply putting an -s at the end. There are many different rules regarding pluralization depending on what letter a noun ends in. Irregular nouns do not follow plural noun rules, so they must be memorized or looked up in the dictionary.</a:t>
            </a:r>
            <a:endParaRPr lang="ar-IQ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087" y="110134"/>
            <a:ext cx="118506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Plurals</a:t>
            </a:r>
            <a:endParaRPr lang="ar-IQ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612" y="1951672"/>
            <a:ext cx="2446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Plural Noun Rules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4610" y="3520182"/>
            <a:ext cx="88698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If the singular noun ends in ‑s, -</a:t>
            </a:r>
            <a:r>
              <a:rPr lang="en-US" sz="2800" b="1" dirty="0" err="1">
                <a:solidFill>
                  <a:srgbClr val="C00000"/>
                </a:solidFill>
              </a:rPr>
              <a:t>ss</a:t>
            </a:r>
            <a:r>
              <a:rPr lang="en-US" sz="2800" b="1" dirty="0">
                <a:solidFill>
                  <a:srgbClr val="C00000"/>
                </a:solidFill>
              </a:rPr>
              <a:t>, -</a:t>
            </a:r>
            <a:r>
              <a:rPr lang="en-US" sz="2800" b="1" dirty="0" err="1">
                <a:solidFill>
                  <a:srgbClr val="C00000"/>
                </a:solidFill>
              </a:rPr>
              <a:t>sh</a:t>
            </a:r>
            <a:r>
              <a:rPr lang="en-US" sz="2800" b="1" dirty="0">
                <a:solidFill>
                  <a:srgbClr val="C00000"/>
                </a:solidFill>
              </a:rPr>
              <a:t>, -</a:t>
            </a:r>
            <a:r>
              <a:rPr lang="en-US" sz="2800" b="1" dirty="0" err="1">
                <a:solidFill>
                  <a:srgbClr val="C00000"/>
                </a:solidFill>
              </a:rPr>
              <a:t>ch</a:t>
            </a:r>
            <a:r>
              <a:rPr lang="en-US" sz="2800" b="1" dirty="0">
                <a:solidFill>
                  <a:srgbClr val="C00000"/>
                </a:solidFill>
              </a:rPr>
              <a:t>, -x, or -z, add ‑</a:t>
            </a:r>
            <a:r>
              <a:rPr lang="en-US" sz="2800" b="1" dirty="0" err="1">
                <a:solidFill>
                  <a:srgbClr val="C00000"/>
                </a:solidFill>
              </a:rPr>
              <a:t>es</a:t>
            </a:r>
            <a:r>
              <a:rPr lang="en-US" sz="2800" b="1" dirty="0">
                <a:solidFill>
                  <a:srgbClr val="C00000"/>
                </a:solidFill>
              </a:rPr>
              <a:t> to the end to make it plural.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400" dirty="0"/>
              <a:t>truss – trusses</a:t>
            </a:r>
          </a:p>
          <a:p>
            <a:r>
              <a:rPr lang="en-US" sz="2400" dirty="0"/>
              <a:t>bus – buses</a:t>
            </a:r>
          </a:p>
          <a:p>
            <a:r>
              <a:rPr lang="en-US" sz="2400" dirty="0"/>
              <a:t>marsh – marshes</a:t>
            </a:r>
          </a:p>
          <a:p>
            <a:r>
              <a:rPr lang="en-US" sz="2400" dirty="0"/>
              <a:t>lunch – lunches</a:t>
            </a:r>
          </a:p>
          <a:p>
            <a:r>
              <a:rPr lang="en-US" sz="2400" dirty="0"/>
              <a:t>tax – taxes</a:t>
            </a:r>
          </a:p>
          <a:p>
            <a:r>
              <a:rPr lang="en-US" sz="2400" dirty="0"/>
              <a:t>blitz – blitzes</a:t>
            </a:r>
          </a:p>
        </p:txBody>
      </p:sp>
    </p:spTree>
    <p:extLst>
      <p:ext uri="{BB962C8B-B14F-4D97-AF65-F5344CB8AC3E}">
        <p14:creationId xmlns:p14="http://schemas.microsoft.com/office/powerpoint/2010/main" val="911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89110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In some cases, singular nouns ending in -s or -z, require that you double the -s or -z prior to adding the -</a:t>
            </a:r>
            <a:r>
              <a:rPr lang="en-US" sz="2800" b="1" dirty="0" err="1">
                <a:solidFill>
                  <a:srgbClr val="C00000"/>
                </a:solidFill>
              </a:rPr>
              <a:t>es</a:t>
            </a:r>
            <a:r>
              <a:rPr lang="en-US" sz="2800" b="1" dirty="0">
                <a:solidFill>
                  <a:srgbClr val="C00000"/>
                </a:solidFill>
              </a:rPr>
              <a:t> for pluralization</a:t>
            </a:r>
            <a:r>
              <a:rPr lang="en-US" sz="2400" b="1" dirty="0"/>
              <a:t>.</a:t>
            </a:r>
            <a:endParaRPr lang="en-US" sz="2400" dirty="0"/>
          </a:p>
          <a:p>
            <a:r>
              <a:rPr lang="en-US" sz="2400" dirty="0"/>
              <a:t>fez – fezzes</a:t>
            </a:r>
          </a:p>
          <a:p>
            <a:r>
              <a:rPr lang="en-US" sz="2400" dirty="0"/>
              <a:t>gas –</a:t>
            </a:r>
            <a:r>
              <a:rPr lang="en-US" sz="2400" dirty="0" smtClean="0"/>
              <a:t>gasses</a:t>
            </a:r>
          </a:p>
          <a:p>
            <a:endParaRPr lang="en-US" sz="2400" dirty="0"/>
          </a:p>
          <a:p>
            <a:r>
              <a:rPr lang="en-US" sz="2400" dirty="0"/>
              <a:t> </a:t>
            </a:r>
            <a:r>
              <a:rPr lang="en-US" sz="2800" b="1" dirty="0">
                <a:solidFill>
                  <a:srgbClr val="C00000"/>
                </a:solidFill>
              </a:rPr>
              <a:t>If the noun ends with ‑f or ‑</a:t>
            </a:r>
            <a:r>
              <a:rPr lang="en-US" sz="2800" b="1" dirty="0" err="1">
                <a:solidFill>
                  <a:srgbClr val="C00000"/>
                </a:solidFill>
              </a:rPr>
              <a:t>fe</a:t>
            </a:r>
            <a:r>
              <a:rPr lang="en-US" sz="2800" b="1" dirty="0">
                <a:solidFill>
                  <a:srgbClr val="C00000"/>
                </a:solidFill>
              </a:rPr>
              <a:t>, the f is often changed to ‑</a:t>
            </a:r>
            <a:r>
              <a:rPr lang="en-US" sz="2800" b="1" dirty="0" err="1">
                <a:solidFill>
                  <a:srgbClr val="C00000"/>
                </a:solidFill>
              </a:rPr>
              <a:t>ve</a:t>
            </a:r>
            <a:r>
              <a:rPr lang="en-US" sz="2800" b="1" dirty="0">
                <a:solidFill>
                  <a:srgbClr val="C00000"/>
                </a:solidFill>
              </a:rPr>
              <a:t> before adding the -s to form the plural version.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400" dirty="0"/>
              <a:t>wife – wives</a:t>
            </a:r>
          </a:p>
          <a:p>
            <a:r>
              <a:rPr lang="en-US" sz="2400" dirty="0"/>
              <a:t>wolf – wolves</a:t>
            </a:r>
          </a:p>
          <a:p>
            <a:r>
              <a:rPr lang="en-US" sz="2400" b="1" dirty="0"/>
              <a:t>Exceptions:</a:t>
            </a:r>
            <a:endParaRPr lang="en-US" sz="2400" dirty="0"/>
          </a:p>
          <a:p>
            <a:r>
              <a:rPr lang="en-US" sz="2400" dirty="0"/>
              <a:t>roof – roofs</a:t>
            </a:r>
          </a:p>
          <a:p>
            <a:r>
              <a:rPr lang="en-US" sz="2400" dirty="0"/>
              <a:t>belief – beliefs</a:t>
            </a:r>
          </a:p>
          <a:p>
            <a:r>
              <a:rPr lang="en-US" sz="2400" dirty="0"/>
              <a:t>chef – chefs</a:t>
            </a:r>
          </a:p>
          <a:p>
            <a:r>
              <a:rPr lang="en-US" sz="2400" dirty="0"/>
              <a:t>chief – chiefs</a:t>
            </a:r>
          </a:p>
        </p:txBody>
      </p:sp>
    </p:spTree>
    <p:extLst>
      <p:ext uri="{BB962C8B-B14F-4D97-AF65-F5344CB8AC3E}">
        <p14:creationId xmlns:p14="http://schemas.microsoft.com/office/powerpoint/2010/main" val="33412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2068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If a singular noun ends in ‑y and the letter before the -y is a consonant, change the ending to ‑</a:t>
            </a:r>
            <a:r>
              <a:rPr lang="en-US" sz="2400" b="1" dirty="0" err="1">
                <a:solidFill>
                  <a:srgbClr val="C00000"/>
                </a:solidFill>
              </a:rPr>
              <a:t>ies</a:t>
            </a:r>
            <a:r>
              <a:rPr lang="en-US" sz="2400" b="1" dirty="0">
                <a:solidFill>
                  <a:srgbClr val="C00000"/>
                </a:solidFill>
              </a:rPr>
              <a:t> to make the noun plural.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city – </a:t>
            </a:r>
            <a:r>
              <a:rPr lang="en-US" sz="2400" dirty="0" smtClean="0"/>
              <a:t>cities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05998" y="227687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If the singular noun ends in -y and the letter before the -y is a vowel (</a:t>
            </a:r>
            <a:r>
              <a:rPr lang="en-US" sz="2400" dirty="0" err="1" smtClean="0"/>
              <a:t>o,a,I,e,u</a:t>
            </a:r>
            <a:r>
              <a:rPr lang="en-US" sz="2400" dirty="0" smtClean="0"/>
              <a:t>)</a:t>
            </a:r>
            <a:r>
              <a:rPr lang="en-US" sz="2400" b="1" dirty="0" smtClean="0">
                <a:solidFill>
                  <a:srgbClr val="C00000"/>
                </a:solidFill>
              </a:rPr>
              <a:t> , simply add an -s to make it plural.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/>
              <a:t>ray </a:t>
            </a:r>
            <a:r>
              <a:rPr lang="en-US" sz="2400" dirty="0"/>
              <a:t>– </a:t>
            </a:r>
            <a:r>
              <a:rPr lang="en-US" sz="2400" dirty="0" smtClean="0"/>
              <a:t>rays                                                                    </a:t>
            </a:r>
          </a:p>
          <a:p>
            <a:r>
              <a:rPr lang="en-US" sz="2400" dirty="0" smtClean="0"/>
              <a:t>boy – boys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88468" y="4005064"/>
            <a:ext cx="82439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If the singular noun ends in ‑o, add ‑</a:t>
            </a:r>
            <a:r>
              <a:rPr lang="en-US" sz="2400" b="1" dirty="0" err="1">
                <a:solidFill>
                  <a:srgbClr val="C00000"/>
                </a:solidFill>
              </a:rPr>
              <a:t>es</a:t>
            </a:r>
            <a:r>
              <a:rPr lang="en-US" sz="2400" b="1" dirty="0">
                <a:solidFill>
                  <a:srgbClr val="C00000"/>
                </a:solidFill>
              </a:rPr>
              <a:t> to make it plural.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smtClean="0"/>
              <a:t>tomato </a:t>
            </a:r>
            <a:r>
              <a:rPr lang="en-US" sz="2400" dirty="0"/>
              <a:t>– tomatoes</a:t>
            </a:r>
          </a:p>
          <a:p>
            <a:r>
              <a:rPr lang="en-US" sz="2400" b="1" dirty="0"/>
              <a:t>Exceptions:</a:t>
            </a:r>
            <a:endParaRPr lang="en-US" sz="2400" dirty="0"/>
          </a:p>
          <a:p>
            <a:r>
              <a:rPr lang="en-US" sz="2400" dirty="0"/>
              <a:t>photo – photos</a:t>
            </a:r>
          </a:p>
          <a:p>
            <a:r>
              <a:rPr lang="en-US" sz="2400" dirty="0"/>
              <a:t>piano – pianos</a:t>
            </a:r>
          </a:p>
          <a:p>
            <a:r>
              <a:rPr lang="en-US" sz="2400" dirty="0"/>
              <a:t>halo – halos</a:t>
            </a:r>
          </a:p>
        </p:txBody>
      </p:sp>
    </p:spTree>
    <p:extLst>
      <p:ext uri="{BB962C8B-B14F-4D97-AF65-F5344CB8AC3E}">
        <p14:creationId xmlns:p14="http://schemas.microsoft.com/office/powerpoint/2010/main" val="30690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8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If the singular noun ends in ‑us, the plural ending is frequently ‑</a:t>
            </a:r>
            <a:r>
              <a:rPr lang="en-US" sz="2400" b="1" dirty="0" err="1">
                <a:solidFill>
                  <a:srgbClr val="C00000"/>
                </a:solidFill>
              </a:rPr>
              <a:t>i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cactus – cacti</a:t>
            </a:r>
          </a:p>
          <a:p>
            <a:r>
              <a:rPr lang="en-US" sz="2400" dirty="0"/>
              <a:t>focus – foci</a:t>
            </a:r>
          </a:p>
          <a:p>
            <a:r>
              <a:rPr lang="en-US" sz="2400" dirty="0"/>
              <a:t> </a:t>
            </a:r>
            <a:r>
              <a:rPr lang="en-US" sz="2400" b="1" dirty="0">
                <a:solidFill>
                  <a:srgbClr val="C00000"/>
                </a:solidFill>
              </a:rPr>
              <a:t>If the singular noun ends in ‑is, the plural ending is ‑</a:t>
            </a:r>
            <a:r>
              <a:rPr lang="en-US" sz="2400" b="1" dirty="0" err="1">
                <a:solidFill>
                  <a:srgbClr val="C00000"/>
                </a:solidFill>
              </a:rPr>
              <a:t>es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analysis – analyses</a:t>
            </a:r>
          </a:p>
          <a:p>
            <a:r>
              <a:rPr lang="en-US" sz="2400" dirty="0"/>
              <a:t>ellipsis – ellipses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If </a:t>
            </a:r>
            <a:r>
              <a:rPr lang="en-US" sz="2400" b="1" dirty="0">
                <a:solidFill>
                  <a:srgbClr val="C00000"/>
                </a:solidFill>
              </a:rPr>
              <a:t>the singular noun ends in ‑on, the plural ending is ‑a.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phenomenon – phenomena</a:t>
            </a:r>
          </a:p>
          <a:p>
            <a:r>
              <a:rPr lang="en-US" sz="2400" dirty="0"/>
              <a:t>criterion – criteria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Some </a:t>
            </a:r>
            <a:r>
              <a:rPr lang="en-US" sz="2400" b="1" dirty="0">
                <a:solidFill>
                  <a:srgbClr val="C00000"/>
                </a:solidFill>
              </a:rPr>
              <a:t>nouns don’t change at all when they’re pluralized.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/>
              <a:t>sheep – sheep</a:t>
            </a:r>
          </a:p>
          <a:p>
            <a:r>
              <a:rPr lang="en-US" sz="2400" dirty="0"/>
              <a:t>series – series</a:t>
            </a:r>
          </a:p>
          <a:p>
            <a:r>
              <a:rPr lang="en-US" sz="2400" dirty="0"/>
              <a:t>species – species</a:t>
            </a:r>
          </a:p>
          <a:p>
            <a:r>
              <a:rPr lang="en-US" sz="2400" dirty="0"/>
              <a:t>deer –deer</a:t>
            </a:r>
          </a:p>
        </p:txBody>
      </p:sp>
    </p:spTree>
    <p:extLst>
      <p:ext uri="{BB962C8B-B14F-4D97-AF65-F5344CB8AC3E}">
        <p14:creationId xmlns:p14="http://schemas.microsoft.com/office/powerpoint/2010/main" val="12355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548680"/>
            <a:ext cx="675049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Plural Noun Rules for Irregular Nouns</a:t>
            </a:r>
          </a:p>
          <a:p>
            <a:r>
              <a:rPr lang="en-US" sz="2400" dirty="0"/>
              <a:t>Irregular nouns follow no specific rules, so it’s best to memorize these or look up the proper pluralization in the dictionary.</a:t>
            </a:r>
          </a:p>
          <a:p>
            <a:r>
              <a:rPr lang="en-US" sz="2400" dirty="0"/>
              <a:t>child – children</a:t>
            </a:r>
          </a:p>
          <a:p>
            <a:r>
              <a:rPr lang="en-US" sz="2400" dirty="0"/>
              <a:t>goose – geese</a:t>
            </a:r>
          </a:p>
          <a:p>
            <a:r>
              <a:rPr lang="en-US" sz="2400" dirty="0"/>
              <a:t>man – men</a:t>
            </a:r>
          </a:p>
          <a:p>
            <a:r>
              <a:rPr lang="en-US" sz="2400" dirty="0"/>
              <a:t>woman – women</a:t>
            </a:r>
          </a:p>
          <a:p>
            <a:r>
              <a:rPr lang="en-US" sz="2400" dirty="0"/>
              <a:t>tooth – teeth</a:t>
            </a:r>
          </a:p>
          <a:p>
            <a:r>
              <a:rPr lang="en-US" sz="2400" dirty="0"/>
              <a:t>foot – feet</a:t>
            </a:r>
          </a:p>
          <a:p>
            <a:r>
              <a:rPr lang="en-US" sz="2400" dirty="0"/>
              <a:t>mouse – mice</a:t>
            </a:r>
          </a:p>
          <a:p>
            <a:r>
              <a:rPr lang="en-US" sz="2400" dirty="0"/>
              <a:t>person – people</a:t>
            </a:r>
          </a:p>
        </p:txBody>
      </p:sp>
    </p:spTree>
    <p:extLst>
      <p:ext uri="{BB962C8B-B14F-4D97-AF65-F5344CB8AC3E}">
        <p14:creationId xmlns:p14="http://schemas.microsoft.com/office/powerpoint/2010/main" val="61290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Quiz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Choose the correct form of the noun in each sentence.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/>
              <a:t>1)I have three (child, children).</a:t>
            </a:r>
            <a:br>
              <a:rPr lang="en-US" sz="3200" dirty="0"/>
            </a:br>
            <a:r>
              <a:rPr lang="en-US" sz="3200" dirty="0"/>
              <a:t>2)There are five (man, men) and one (woman, women).</a:t>
            </a:r>
            <a:br>
              <a:rPr lang="en-US" sz="3200" dirty="0"/>
            </a:br>
            <a:r>
              <a:rPr lang="en-US" sz="3200" dirty="0"/>
              <a:t>3)(Baby, Babies) play with bottles as toys.</a:t>
            </a:r>
            <a:br>
              <a:rPr lang="en-US" sz="3200" dirty="0"/>
            </a:br>
            <a:r>
              <a:rPr lang="en-US" sz="3200" dirty="0"/>
              <a:t>4)I put two big (potato, potatoes) in the lunch box</a:t>
            </a:r>
            <a:r>
              <a:rPr lang="en-US" sz="3200" dirty="0" smtClean="0"/>
              <a:t>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5)I </a:t>
            </a:r>
            <a:r>
              <a:rPr lang="en-US" sz="3200" dirty="0"/>
              <a:t>saw a (mouse, mice) running by.</a:t>
            </a:r>
            <a:br>
              <a:rPr lang="en-US" sz="3200" dirty="0"/>
            </a:br>
            <a:r>
              <a:rPr lang="en-US" sz="3200" dirty="0" smtClean="0"/>
              <a:t>6)There </a:t>
            </a:r>
            <a:r>
              <a:rPr lang="en-US" sz="3200" dirty="0"/>
              <a:t>are few (bus, buses) on the road today.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32909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7451"/>
            <a:ext cx="256461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 smtClean="0"/>
              <a:t>Your World</a:t>
            </a:r>
            <a:endParaRPr lang="ar-IQ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8553" y="767429"/>
            <a:ext cx="2898935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Where are you from?</a:t>
            </a:r>
          </a:p>
          <a:p>
            <a:r>
              <a:rPr lang="en-US" sz="2400" b="1" dirty="0" smtClean="0"/>
              <a:t>I'm from Iraq. </a:t>
            </a:r>
            <a:endParaRPr lang="ar-IQ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2193" y="1988840"/>
            <a:ext cx="2791656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What's her name?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Her</a:t>
            </a:r>
            <a:r>
              <a:rPr lang="en-US" sz="2400" b="1" dirty="0" smtClean="0"/>
              <a:t> name’s Miki.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Where's </a:t>
            </a:r>
            <a:r>
              <a:rPr lang="en-US" sz="2400" b="1" dirty="0"/>
              <a:t>she from?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She's</a:t>
            </a:r>
            <a:r>
              <a:rPr lang="en-US" sz="2400" b="1" dirty="0" smtClean="0"/>
              <a:t> from Japan.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b="1" dirty="0" smtClean="0"/>
              <a:t>What’s his name?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His</a:t>
            </a:r>
            <a:r>
              <a:rPr lang="en-US" sz="2400" b="1" dirty="0" smtClean="0"/>
              <a:t> name’s Ahmed.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Where's he from?</a:t>
            </a:r>
            <a:endParaRPr lang="en-US" sz="2400" b="1" dirty="0"/>
          </a:p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He’s</a:t>
            </a:r>
            <a:r>
              <a:rPr lang="en-US" sz="2400" b="1" dirty="0" smtClean="0"/>
              <a:t> from Egypt.</a:t>
            </a:r>
            <a:endParaRPr lang="ar-IQ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25298" y="4614858"/>
            <a:ext cx="287623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r>
              <a:rPr lang="en-US" sz="2800" dirty="0" smtClean="0"/>
              <a:t>Grammar Spot</a:t>
            </a:r>
          </a:p>
          <a:p>
            <a:r>
              <a:rPr lang="en-US" sz="2800" dirty="0" smtClean="0"/>
              <a:t>Where’s= where is</a:t>
            </a:r>
          </a:p>
          <a:p>
            <a:r>
              <a:rPr lang="en-US" sz="2800" dirty="0" smtClean="0"/>
              <a:t>He's= He is</a:t>
            </a:r>
          </a:p>
          <a:p>
            <a:r>
              <a:rPr lang="en-US" sz="2800" dirty="0" smtClean="0"/>
              <a:t>She's = She is</a:t>
            </a:r>
            <a:endParaRPr lang="ar-IQ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32" y="1412776"/>
            <a:ext cx="2291066" cy="323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10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64" y="176064"/>
            <a:ext cx="84345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rgbClr val="FF0000"/>
                </a:solidFill>
                <a:ea typeface="Calibri"/>
                <a:cs typeface="Times New Roman"/>
              </a:rPr>
              <a:t>How to </a:t>
            </a:r>
            <a:r>
              <a:rPr lang="en-GB" sz="3200" b="1" dirty="0" smtClean="0">
                <a:solidFill>
                  <a:srgbClr val="FF0000"/>
                </a:solidFill>
                <a:ea typeface="Calibri"/>
                <a:cs typeface="Times New Roman"/>
              </a:rPr>
              <a:t>Confidently </a:t>
            </a:r>
            <a:r>
              <a:rPr lang="en-GB" sz="3200" b="1" dirty="0">
                <a:solidFill>
                  <a:srgbClr val="FF0000"/>
                </a:solidFill>
                <a:ea typeface="Calibri"/>
                <a:cs typeface="Times New Roman"/>
              </a:rPr>
              <a:t>Introduce Yourself in </a:t>
            </a:r>
            <a:r>
              <a:rPr lang="en-GB" sz="3200" b="1" dirty="0" smtClean="0">
                <a:solidFill>
                  <a:srgbClr val="FF0000"/>
                </a:solidFill>
                <a:ea typeface="Calibri"/>
                <a:cs typeface="Times New Roman"/>
              </a:rPr>
              <a:t>English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052736"/>
            <a:ext cx="54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1. Break the Ice</a:t>
            </a:r>
            <a:endParaRPr lang="en-GB" sz="2400" dirty="0"/>
          </a:p>
          <a:p>
            <a:r>
              <a:rPr lang="en-GB" sz="2000" dirty="0"/>
              <a:t>“Break the ice” is a common English expression. It means “to get comfortable with someone.”</a:t>
            </a:r>
          </a:p>
        </p:txBody>
      </p:sp>
      <p:pic>
        <p:nvPicPr>
          <p:cNvPr id="6" name="Picture 5" descr="how to introduce yourself in english">
            <a:hlinkClick r:id="rId2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885134" cy="34083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79512" y="2427337"/>
            <a:ext cx="5040560" cy="238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The easiest way: </a:t>
            </a:r>
            <a:r>
              <a:rPr lang="en-GB" sz="2400" b="1" dirty="0">
                <a:solidFill>
                  <a:schemeClr val="tx2"/>
                </a:solidFill>
                <a:ea typeface="Calibri"/>
                <a:cs typeface="Times New Roman"/>
              </a:rPr>
              <a:t>just say hello and your name. </a:t>
            </a:r>
            <a:endParaRPr lang="en-GB" sz="2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a typeface="Calibri"/>
                <a:cs typeface="Times New Roman"/>
              </a:rPr>
              <a:t>                </a:t>
            </a:r>
            <a:r>
              <a:rPr lang="en-GB" sz="2000" b="1" dirty="0" smtClean="0">
                <a:ea typeface="Calibri"/>
                <a:cs typeface="Times New Roman"/>
              </a:rPr>
              <a:t>Ahmed:</a:t>
            </a:r>
            <a:r>
              <a:rPr lang="en-GB" sz="2000" dirty="0">
                <a:ea typeface="Calibri"/>
                <a:cs typeface="Times New Roman"/>
              </a:rPr>
              <a:t> Hello. I’m </a:t>
            </a:r>
            <a:r>
              <a:rPr lang="en-GB" sz="2000" dirty="0" smtClean="0">
                <a:ea typeface="Calibri"/>
                <a:cs typeface="Times New Roman"/>
              </a:rPr>
              <a:t>Ahmed</a:t>
            </a:r>
            <a:endParaRPr lang="en-GB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a typeface="Calibri"/>
                <a:cs typeface="Times New Roman"/>
              </a:rPr>
              <a:t>                </a:t>
            </a:r>
            <a:r>
              <a:rPr lang="en-GB" sz="2000" b="1" dirty="0" err="1" smtClean="0">
                <a:ea typeface="Calibri"/>
                <a:cs typeface="Times New Roman"/>
              </a:rPr>
              <a:t>Em</a:t>
            </a:r>
            <a:r>
              <a:rPr lang="en-US" sz="2000" b="1" dirty="0" err="1" smtClean="0">
                <a:ea typeface="Calibri"/>
                <a:cs typeface="Times New Roman"/>
              </a:rPr>
              <a:t>il</a:t>
            </a:r>
            <a:r>
              <a:rPr lang="en-GB" sz="2000" b="1" dirty="0" smtClean="0">
                <a:ea typeface="Calibri"/>
                <a:cs typeface="Times New Roman"/>
              </a:rPr>
              <a:t>y:</a:t>
            </a:r>
            <a:r>
              <a:rPr lang="en-GB" sz="2000" b="1" dirty="0">
                <a:ea typeface="Calibri"/>
                <a:cs typeface="Times New Roman"/>
              </a:rPr>
              <a:t> </a:t>
            </a:r>
            <a:r>
              <a:rPr lang="en-GB" sz="2000" dirty="0">
                <a:ea typeface="Calibri"/>
                <a:cs typeface="Times New Roman"/>
              </a:rPr>
              <a:t>Hello, I’m </a:t>
            </a:r>
            <a:r>
              <a:rPr lang="en-GB" sz="2000" dirty="0" smtClean="0">
                <a:ea typeface="Calibri"/>
                <a:cs typeface="Times New Roman"/>
              </a:rPr>
              <a:t>Emily.</a:t>
            </a:r>
            <a:endParaRPr lang="en-GB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b="1" dirty="0">
                <a:ea typeface="Calibri"/>
                <a:cs typeface="Times New Roman"/>
              </a:rPr>
              <a:t>                </a:t>
            </a:r>
            <a:r>
              <a:rPr lang="en-GB" sz="2000" b="1" dirty="0" smtClean="0">
                <a:ea typeface="Calibri"/>
                <a:cs typeface="Times New Roman"/>
              </a:rPr>
              <a:t>Ahmed:</a:t>
            </a:r>
            <a:r>
              <a:rPr lang="en-GB" sz="2000" dirty="0" smtClean="0">
                <a:ea typeface="Calibri"/>
                <a:cs typeface="Times New Roman"/>
              </a:rPr>
              <a:t> </a:t>
            </a:r>
            <a:r>
              <a:rPr lang="en-GB" sz="2000" dirty="0">
                <a:ea typeface="Calibri"/>
                <a:cs typeface="Times New Roman"/>
              </a:rPr>
              <a:t>Nice to meet you.</a:t>
            </a:r>
          </a:p>
        </p:txBody>
      </p:sp>
    </p:spTree>
    <p:extLst>
      <p:ext uri="{BB962C8B-B14F-4D97-AF65-F5344CB8AC3E}">
        <p14:creationId xmlns:p14="http://schemas.microsoft.com/office/powerpoint/2010/main" val="20908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84" y="45494"/>
            <a:ext cx="172803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Reading</a:t>
            </a:r>
            <a:endParaRPr lang="ar-IQ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66" y="672496"/>
            <a:ext cx="563855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/>
              <a:t>Claude and Holly from Montreal, in Canada. They are on holiday in New York City. Holly is  from Canada and Claude is from France. They are Married.  Holly is a teacher. Her school is in the </a:t>
            </a:r>
            <a:r>
              <a:rPr lang="en-US" sz="2400" b="1" dirty="0" err="1" smtClean="0"/>
              <a:t>centre</a:t>
            </a:r>
            <a:r>
              <a:rPr lang="en-US" sz="2400" b="1" dirty="0" smtClean="0"/>
              <a:t> of Montreal. Claude is a doctor. His hospital is in the </a:t>
            </a:r>
            <a:r>
              <a:rPr lang="en-US" sz="2400" b="1" dirty="0" err="1" smtClean="0"/>
              <a:t>centre</a:t>
            </a:r>
            <a:r>
              <a:rPr lang="en-US" sz="2400" b="1" dirty="0" smtClean="0"/>
              <a:t> of Montreal, too.</a:t>
            </a:r>
            <a:r>
              <a:rPr lang="en-US" sz="2000" b="1" dirty="0" smtClean="0"/>
              <a:t> </a:t>
            </a:r>
            <a:endParaRPr lang="ar-IQ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3079" y="3553852"/>
            <a:ext cx="376410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Complete the sentences</a:t>
            </a:r>
            <a:endParaRPr lang="ar-IQ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8" y="4077072"/>
            <a:ext cx="661041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1- Holly is from -------------------------in </a:t>
            </a:r>
            <a:r>
              <a:rPr lang="en-US" sz="2000" dirty="0" err="1" smtClean="0"/>
              <a:t>Canda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2- She's a ----------------------------------.</a:t>
            </a:r>
          </a:p>
          <a:p>
            <a:r>
              <a:rPr lang="en-US" sz="2000" dirty="0" smtClean="0"/>
              <a:t>3- Her -------------------------------in the </a:t>
            </a:r>
            <a:r>
              <a:rPr lang="en-US" sz="2000" dirty="0" err="1" smtClean="0"/>
              <a:t>centre</a:t>
            </a:r>
            <a:r>
              <a:rPr lang="en-US" sz="2000" dirty="0" smtClean="0"/>
              <a:t> of Montreal.</a:t>
            </a:r>
          </a:p>
          <a:p>
            <a:r>
              <a:rPr lang="en-US" sz="2000" dirty="0" smtClean="0"/>
              <a:t>4- Claude is from --------------------------.</a:t>
            </a:r>
          </a:p>
          <a:p>
            <a:r>
              <a:rPr lang="en-US" sz="2000" dirty="0" smtClean="0"/>
              <a:t>5- He’s a ---------------------------------.</a:t>
            </a:r>
          </a:p>
          <a:p>
            <a:r>
              <a:rPr lang="en-US" sz="2000" dirty="0" smtClean="0"/>
              <a:t>6- His hospital is in the ---------------------------of Montreal.</a:t>
            </a:r>
          </a:p>
          <a:p>
            <a:r>
              <a:rPr lang="en-US" sz="2000" dirty="0" smtClean="0"/>
              <a:t>7- They ------------------------------in New York.</a:t>
            </a:r>
          </a:p>
          <a:p>
            <a:r>
              <a:rPr lang="en-US" sz="2000" dirty="0" smtClean="0"/>
              <a:t>8 They are-------------------------.</a:t>
            </a:r>
            <a:endParaRPr lang="ar-IQ" sz="2000" dirty="0"/>
          </a:p>
        </p:txBody>
      </p:sp>
      <p:pic>
        <p:nvPicPr>
          <p:cNvPr id="2050" name="Picture 2" descr="Image result for women and men in new york holi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11" y="289792"/>
            <a:ext cx="3491880" cy="232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0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306" y="205189"/>
            <a:ext cx="118686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Look at </a:t>
            </a: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5016" y="836712"/>
            <a:ext cx="236096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Look at the weather!</a:t>
            </a:r>
          </a:p>
          <a:p>
            <a:r>
              <a:rPr lang="en-US" sz="2000" dirty="0" smtClean="0"/>
              <a:t>It’s awful.</a:t>
            </a:r>
            <a:endParaRPr lang="ar-IQ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81306" y="1623617"/>
            <a:ext cx="2328714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Look at the building!</a:t>
            </a:r>
          </a:p>
          <a:p>
            <a:r>
              <a:rPr lang="en-US" sz="2000" dirty="0" smtClean="0"/>
              <a:t>It’s fantastic.</a:t>
            </a:r>
            <a:endParaRPr lang="ar-IQ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5016" y="2834933"/>
            <a:ext cx="170540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Practice</a:t>
            </a:r>
            <a:endParaRPr lang="ar-IQ" sz="3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191" y="3717032"/>
            <a:ext cx="372557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Look at the --------------------.</a:t>
            </a:r>
          </a:p>
          <a:p>
            <a:r>
              <a:rPr lang="en-US" sz="2400" dirty="0" smtClean="0"/>
              <a:t>It’s --------------------------------.</a:t>
            </a:r>
            <a:endParaRPr lang="ar-IQ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92" y="620687"/>
            <a:ext cx="3615682" cy="202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8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356" y="1341583"/>
            <a:ext cx="6708924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Another</a:t>
            </a:r>
            <a:r>
              <a:rPr lang="en-GB" sz="2400" b="1" dirty="0">
                <a:solidFill>
                  <a:schemeClr val="tx2"/>
                </a:solidFill>
                <a:ea typeface="Calibri"/>
                <a:cs typeface="Times New Roman"/>
              </a:rPr>
              <a:t> good way to break the ice is to ask for very basic information</a:t>
            </a:r>
            <a:r>
              <a:rPr lang="en-GB" sz="2400" dirty="0">
                <a:solidFill>
                  <a:schemeClr val="tx2"/>
                </a:solidFill>
                <a:ea typeface="Calibri"/>
                <a:cs typeface="Times New Roman"/>
              </a:rPr>
              <a:t>. </a:t>
            </a:r>
            <a:r>
              <a:rPr lang="en-GB" sz="2400" b="1" dirty="0">
                <a:solidFill>
                  <a:schemeClr val="tx2"/>
                </a:solidFill>
                <a:ea typeface="Calibri"/>
                <a:cs typeface="Times New Roman"/>
              </a:rPr>
              <a:t>This gives you a reason for starting the conversation.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solidFill>
                  <a:schemeClr val="tx2"/>
                </a:solidFill>
                <a:ea typeface="Calibri"/>
                <a:cs typeface="Times New Roman"/>
              </a:rPr>
              <a:t>Here are some examples:</a:t>
            </a:r>
          </a:p>
          <a:p>
            <a:pPr>
              <a:spcAft>
                <a:spcPts val="1000"/>
              </a:spcAft>
            </a:pPr>
            <a:r>
              <a:rPr lang="en-GB" b="1" dirty="0">
                <a:ea typeface="Calibri"/>
                <a:cs typeface="Times New Roman"/>
              </a:rPr>
              <a:t> </a:t>
            </a:r>
            <a:r>
              <a:rPr lang="en-GB" sz="2400" b="1" dirty="0" smtClean="0">
                <a:ea typeface="Calibri"/>
                <a:cs typeface="Times New Roman"/>
              </a:rPr>
              <a:t>Excuse </a:t>
            </a:r>
            <a:r>
              <a:rPr lang="en-GB" sz="2400" b="1" dirty="0">
                <a:ea typeface="Calibri"/>
                <a:cs typeface="Times New Roman"/>
              </a:rPr>
              <a:t>me, do you know what time it is?</a:t>
            </a:r>
          </a:p>
          <a:p>
            <a:pPr>
              <a:spcAft>
                <a:spcPts val="1000"/>
              </a:spcAft>
            </a:pPr>
            <a:r>
              <a:rPr lang="en-GB" sz="2400" b="1" dirty="0">
                <a:ea typeface="Calibri"/>
                <a:cs typeface="Times New Roman"/>
              </a:rPr>
              <a:t> </a:t>
            </a:r>
            <a:r>
              <a:rPr lang="en-GB" sz="2400" b="1" dirty="0" smtClean="0">
                <a:ea typeface="Calibri"/>
                <a:cs typeface="Times New Roman"/>
              </a:rPr>
              <a:t>Sorry </a:t>
            </a:r>
            <a:r>
              <a:rPr lang="en-GB" sz="2400" b="1" dirty="0">
                <a:ea typeface="Calibri"/>
                <a:cs typeface="Times New Roman"/>
              </a:rPr>
              <a:t>to bother you, but where is the meeting?</a:t>
            </a:r>
          </a:p>
          <a:p>
            <a:pPr>
              <a:spcAft>
                <a:spcPts val="1000"/>
              </a:spcAft>
            </a:pPr>
            <a:r>
              <a:rPr lang="en-GB" sz="2400" b="1" dirty="0">
                <a:ea typeface="Calibri"/>
                <a:cs typeface="Times New Roman"/>
              </a:rPr>
              <a:t> </a:t>
            </a:r>
            <a:r>
              <a:rPr lang="en-GB" sz="2400" b="1" dirty="0" smtClean="0">
                <a:ea typeface="Calibri"/>
                <a:cs typeface="Times New Roman"/>
              </a:rPr>
              <a:t>Excuse </a:t>
            </a:r>
            <a:r>
              <a:rPr lang="en-GB" sz="2400" b="1" dirty="0">
                <a:ea typeface="Calibri"/>
                <a:cs typeface="Times New Roman"/>
              </a:rPr>
              <a:t>me, are you going to the </a:t>
            </a:r>
            <a:r>
              <a:rPr lang="en-GB" sz="2400" b="1" dirty="0" smtClean="0">
                <a:ea typeface="Calibri"/>
                <a:cs typeface="Times New Roman"/>
              </a:rPr>
              <a:t>library? </a:t>
            </a:r>
            <a:endParaRPr lang="en-GB" sz="2400" b="1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784887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rgbClr val="FF0000"/>
                </a:solidFill>
                <a:ea typeface="Calibri"/>
                <a:cs typeface="Times New Roman"/>
              </a:rPr>
              <a:t>How to Confidently Introduce Yourself in English</a:t>
            </a:r>
            <a:endParaRPr lang="en-GB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718" y="4930085"/>
            <a:ext cx="55401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Another great ice breaker is a compliment</a:t>
            </a:r>
          </a:p>
          <a:p>
            <a:r>
              <a:rPr lang="en-GB" sz="2400" b="1" dirty="0"/>
              <a:t> </a:t>
            </a:r>
            <a:r>
              <a:rPr lang="en-GB" sz="2400" b="1" dirty="0" smtClean="0"/>
              <a:t>I </a:t>
            </a:r>
            <a:r>
              <a:rPr lang="en-GB" sz="2400" b="1" dirty="0"/>
              <a:t>love your dress</a:t>
            </a:r>
            <a:r>
              <a:rPr lang="en-GB" sz="2400" b="1" i="1" dirty="0"/>
              <a:t>.</a:t>
            </a:r>
            <a:endParaRPr lang="en-GB" sz="2400" b="1" dirty="0"/>
          </a:p>
          <a:p>
            <a:r>
              <a:rPr lang="en-GB" sz="2400" b="1" dirty="0"/>
              <a:t> </a:t>
            </a:r>
            <a:r>
              <a:rPr lang="en-GB" sz="2400" b="1" dirty="0" smtClean="0"/>
              <a:t>You </a:t>
            </a:r>
            <a:r>
              <a:rPr lang="en-GB" sz="2400" b="1" dirty="0"/>
              <a:t>have a beautiful </a:t>
            </a:r>
            <a:r>
              <a:rPr lang="en-GB" sz="2400" b="1" dirty="0" smtClean="0"/>
              <a:t>cat.</a:t>
            </a:r>
            <a:endParaRPr lang="en-GB" sz="2400" b="1" dirty="0"/>
          </a:p>
          <a:p>
            <a:r>
              <a:rPr lang="en-GB" sz="2400" b="1" dirty="0"/>
              <a:t> </a:t>
            </a:r>
            <a:r>
              <a:rPr lang="en-GB" sz="2400" b="1" dirty="0" smtClean="0"/>
              <a:t>Is </a:t>
            </a:r>
            <a:r>
              <a:rPr lang="en-GB" sz="2400" b="1" dirty="0"/>
              <a:t>that your car? I really like it.</a:t>
            </a:r>
          </a:p>
          <a:p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30299"/>
            <a:ext cx="3645742" cy="492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1" dirty="0">
                <a:ea typeface="Calibri"/>
                <a:cs typeface="Times New Roman"/>
              </a:rPr>
              <a:t>2. Ask Follow-up Questions</a:t>
            </a:r>
            <a:endParaRPr lang="en-GB" sz="2400" dirty="0"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88640"/>
            <a:ext cx="792088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rgbClr val="FF0000"/>
                </a:solidFill>
                <a:ea typeface="Calibri"/>
                <a:cs typeface="Times New Roman"/>
              </a:rPr>
              <a:t>How to Confidently Introduce Yourself in </a:t>
            </a:r>
            <a:r>
              <a:rPr lang="en-GB" sz="3200" b="1" dirty="0" smtClean="0">
                <a:solidFill>
                  <a:srgbClr val="FF0000"/>
                </a:solidFill>
                <a:ea typeface="Calibri"/>
                <a:cs typeface="Times New Roman"/>
              </a:rPr>
              <a:t>English</a:t>
            </a:r>
            <a:endParaRPr lang="en-GB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213285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You need to keep the conversation going.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To do this, have more simple questions ready</a:t>
            </a:r>
            <a:r>
              <a:rPr lang="en-GB" sz="2400" b="1" dirty="0" smtClean="0">
                <a:solidFill>
                  <a:schemeClr val="tx2"/>
                </a:solidFill>
              </a:rPr>
              <a:t>.</a:t>
            </a:r>
            <a:endParaRPr lang="en-GB" sz="2400" b="1" dirty="0">
              <a:solidFill>
                <a:schemeClr val="tx2"/>
              </a:solidFill>
            </a:endParaRPr>
          </a:p>
          <a:p>
            <a:r>
              <a:rPr lang="en-GB" sz="2400" b="1" dirty="0">
                <a:solidFill>
                  <a:schemeClr val="tx2"/>
                </a:solidFill>
                <a:ea typeface="Calibri"/>
                <a:cs typeface="Times New Roman"/>
              </a:rPr>
              <a:t>Here are some examples</a:t>
            </a:r>
            <a:r>
              <a:rPr lang="en-GB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:</a:t>
            </a:r>
            <a:endParaRPr lang="en-GB" sz="2000" b="1" dirty="0" smtClean="0"/>
          </a:p>
          <a:p>
            <a:r>
              <a:rPr lang="en-GB" sz="2400" b="1" dirty="0" smtClean="0"/>
              <a:t>How </a:t>
            </a:r>
            <a:r>
              <a:rPr lang="en-GB" sz="2400" b="1" dirty="0"/>
              <a:t>are you?</a:t>
            </a:r>
            <a:endParaRPr lang="en-GB" sz="2400" dirty="0"/>
          </a:p>
          <a:p>
            <a:r>
              <a:rPr lang="en-GB" sz="2400" b="1" dirty="0"/>
              <a:t>Where are you from?</a:t>
            </a:r>
            <a:endParaRPr lang="en-GB" sz="2400" dirty="0"/>
          </a:p>
          <a:p>
            <a:r>
              <a:rPr lang="en-GB" sz="2400" b="1" dirty="0" smtClean="0"/>
              <a:t>Are </a:t>
            </a:r>
            <a:r>
              <a:rPr lang="en-GB" sz="2400" b="1" dirty="0"/>
              <a:t>you having a good time?</a:t>
            </a:r>
            <a:endParaRPr lang="en-GB" sz="2400" dirty="0"/>
          </a:p>
        </p:txBody>
      </p:sp>
      <p:pic>
        <p:nvPicPr>
          <p:cNvPr id="5" name="Picture 4" descr="Two High School Students Standing Outside Building">
            <a:hlinkClick r:id="rId2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49" y="1268760"/>
            <a:ext cx="3793604" cy="316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583556"/>
            <a:ext cx="3466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4.</a:t>
            </a:r>
            <a:r>
              <a:rPr lang="en-GB" sz="2400" b="1" dirty="0"/>
              <a:t> Smile and Be Confident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251520" y="188640"/>
            <a:ext cx="806489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3200" b="1" dirty="0">
                <a:solidFill>
                  <a:srgbClr val="FF0000"/>
                </a:solidFill>
                <a:ea typeface="Calibri"/>
                <a:cs typeface="Times New Roman"/>
              </a:rPr>
              <a:t>How to Confidently Introduce Yourself in English</a:t>
            </a:r>
            <a:endParaRPr lang="en-GB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6" name="Picture 5" descr="how to introduce yourself in english">
            <a:hlinkClick r:id="rId2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302" y="2583556"/>
            <a:ext cx="4428152" cy="36245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1520" y="1902249"/>
            <a:ext cx="443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3. Listen and Ask More Questions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510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19" y="404369"/>
            <a:ext cx="349461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Read the following:</a:t>
            </a:r>
            <a:endParaRPr lang="ar-IQ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453" y="2844225"/>
            <a:ext cx="38697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Stand up and practice</a:t>
            </a:r>
            <a:endParaRPr lang="ar-IQ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19" y="989144"/>
            <a:ext cx="936394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/>
              <a:t>Pablo</a:t>
            </a:r>
            <a:r>
              <a:rPr lang="en-US" sz="2800" dirty="0" smtClean="0"/>
              <a:t>      Hello. I’m Pablo. What's your name?</a:t>
            </a:r>
          </a:p>
          <a:p>
            <a:r>
              <a:rPr lang="en-US" sz="2800" b="1" dirty="0" smtClean="0"/>
              <a:t>Ahmed</a:t>
            </a:r>
            <a:r>
              <a:rPr lang="en-US" sz="2800" dirty="0" smtClean="0"/>
              <a:t>   My name’s Ahmed</a:t>
            </a:r>
          </a:p>
          <a:p>
            <a:r>
              <a:rPr lang="en-US" sz="2800" b="1" dirty="0" smtClean="0"/>
              <a:t>Pablo</a:t>
            </a:r>
            <a:r>
              <a:rPr lang="en-US" sz="2800" dirty="0" smtClean="0"/>
              <a:t>      Hello, Ahmed </a:t>
            </a:r>
            <a:endParaRPr lang="ar-IQ" sz="2800" dirty="0"/>
          </a:p>
        </p:txBody>
      </p:sp>
      <p:sp>
        <p:nvSpPr>
          <p:cNvPr id="8" name="Rectangle 7"/>
          <p:cNvSpPr/>
          <p:nvPr/>
        </p:nvSpPr>
        <p:spPr>
          <a:xfrm>
            <a:off x="392633" y="3429000"/>
            <a:ext cx="342504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Hello. </a:t>
            </a:r>
            <a:r>
              <a:rPr lang="en-US" sz="2800" b="1" dirty="0" smtClean="0"/>
              <a:t>I’m-----------. </a:t>
            </a:r>
            <a:endParaRPr lang="en-US" sz="2800" b="1" dirty="0"/>
          </a:p>
          <a:p>
            <a:r>
              <a:rPr lang="en-US" sz="2800" b="1" dirty="0" smtClean="0"/>
              <a:t>What's </a:t>
            </a:r>
            <a:r>
              <a:rPr lang="en-US" sz="2800" b="1" dirty="0"/>
              <a:t>your name</a:t>
            </a:r>
            <a:r>
              <a:rPr lang="en-US" sz="2800" b="1" dirty="0" smtClean="0"/>
              <a:t>?</a:t>
            </a:r>
          </a:p>
          <a:p>
            <a:r>
              <a:rPr lang="en-US" sz="2800" b="1" dirty="0"/>
              <a:t>My name’s </a:t>
            </a:r>
            <a:r>
              <a:rPr lang="en-US" sz="2800" b="1" dirty="0" smtClean="0"/>
              <a:t>-------------.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1026" name="Picture 2" descr="Image result for conversation between tw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25" y="1556792"/>
            <a:ext cx="4255368" cy="425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453" y="4860449"/>
            <a:ext cx="266989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Grammar Spot</a:t>
            </a:r>
            <a:endParaRPr lang="ar-IQ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633" y="5445224"/>
            <a:ext cx="238110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I'm= I am</a:t>
            </a:r>
          </a:p>
          <a:p>
            <a:r>
              <a:rPr lang="en-US" sz="2400" b="1" dirty="0" smtClean="0"/>
              <a:t>Name’s= Name is</a:t>
            </a:r>
          </a:p>
          <a:p>
            <a:r>
              <a:rPr lang="en-US" sz="2400" b="1" dirty="0" smtClean="0"/>
              <a:t>What's= What is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22793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908" y="908720"/>
            <a:ext cx="430355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Judy        Hello. My name’s Judy. </a:t>
            </a:r>
          </a:p>
          <a:p>
            <a:r>
              <a:rPr lang="en-US" sz="2400" b="1" dirty="0" smtClean="0"/>
              <a:t>Robert    Hello. I'm Robert.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Nice to meet you</a:t>
            </a:r>
          </a:p>
          <a:p>
            <a:r>
              <a:rPr lang="en-US" sz="2400" b="1" dirty="0" smtClean="0"/>
              <a:t>Judy         And you.</a:t>
            </a:r>
            <a:endParaRPr lang="ar-IQ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038511"/>
            <a:ext cx="25384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Practice in pairs</a:t>
            </a:r>
            <a:endParaRPr lang="ar-IQ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086" y="36549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2400" b="1" dirty="0" smtClean="0"/>
              <a:t> </a:t>
            </a:r>
            <a:r>
              <a:rPr lang="en-US" b="1" dirty="0" smtClean="0"/>
              <a:t>    </a:t>
            </a:r>
            <a:r>
              <a:rPr lang="en-US" sz="2400" b="1" dirty="0" smtClean="0"/>
              <a:t>Hello</a:t>
            </a:r>
            <a:r>
              <a:rPr lang="en-US" sz="2400" b="1" dirty="0"/>
              <a:t>. My name’s </a:t>
            </a:r>
            <a:r>
              <a:rPr lang="en-US" sz="2400" b="1" dirty="0" smtClean="0"/>
              <a:t>-------</a:t>
            </a:r>
            <a:endParaRPr lang="en-US" sz="2400" b="1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B</a:t>
            </a:r>
            <a:r>
              <a:rPr lang="en-US" sz="2400" b="1" dirty="0" smtClean="0"/>
              <a:t>     Hello</a:t>
            </a:r>
            <a:r>
              <a:rPr lang="en-US" sz="2400" b="1" dirty="0"/>
              <a:t>. I'm </a:t>
            </a:r>
            <a:r>
              <a:rPr lang="en-US" sz="2400" b="1" dirty="0" smtClean="0"/>
              <a:t>----------------</a:t>
            </a:r>
            <a:endParaRPr lang="en-US" sz="2400" b="1" dirty="0"/>
          </a:p>
          <a:p>
            <a:r>
              <a:rPr lang="en-US" sz="2400" b="1" dirty="0"/>
              <a:t>  </a:t>
            </a:r>
            <a:r>
              <a:rPr lang="en-US" sz="2400" b="1" dirty="0" smtClean="0"/>
              <a:t>       Nice </a:t>
            </a:r>
            <a:r>
              <a:rPr lang="en-US" sz="2400" b="1" dirty="0"/>
              <a:t>to meet </a:t>
            </a:r>
            <a:r>
              <a:rPr lang="en-US" sz="2400" b="1" dirty="0" smtClean="0"/>
              <a:t>you</a:t>
            </a:r>
          </a:p>
          <a:p>
            <a:endParaRPr lang="en-US" sz="2400" b="1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A    </a:t>
            </a:r>
            <a:r>
              <a:rPr lang="en-US" sz="2400" b="1" dirty="0" smtClean="0"/>
              <a:t>And </a:t>
            </a:r>
            <a:r>
              <a:rPr lang="en-US" sz="2400" b="1" dirty="0"/>
              <a:t>you</a:t>
            </a:r>
            <a:r>
              <a:rPr lang="en-US" sz="2400" b="1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7908" y="188640"/>
            <a:ext cx="3494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Read the following:</a:t>
            </a:r>
            <a:endParaRPr lang="ar-IQ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introduction two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14" y="1412776"/>
            <a:ext cx="5117217" cy="252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061" y="870860"/>
            <a:ext cx="390562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Pablo        Ben, </a:t>
            </a:r>
            <a:r>
              <a:rPr lang="en-US" sz="2400" b="1" dirty="0" smtClean="0">
                <a:solidFill>
                  <a:srgbClr val="FF0000"/>
                </a:solidFill>
              </a:rPr>
              <a:t>this is </a:t>
            </a:r>
            <a:r>
              <a:rPr lang="en-US" sz="2400" b="1" dirty="0" smtClean="0"/>
              <a:t>Ahmed.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Ahmed, </a:t>
            </a:r>
            <a:r>
              <a:rPr lang="en-US" sz="2400" b="1" dirty="0" smtClean="0">
                <a:solidFill>
                  <a:srgbClr val="FF0000"/>
                </a:solidFill>
              </a:rPr>
              <a:t>this is </a:t>
            </a:r>
            <a:r>
              <a:rPr lang="en-US" sz="2400" b="1" dirty="0" smtClean="0"/>
              <a:t>Ben.</a:t>
            </a:r>
            <a:endParaRPr lang="en-US" sz="2400" b="1" dirty="0"/>
          </a:p>
          <a:p>
            <a:r>
              <a:rPr lang="en-US" sz="2400" b="1" dirty="0" smtClean="0"/>
              <a:t>Ahmed     Hello, Ben.</a:t>
            </a:r>
          </a:p>
          <a:p>
            <a:r>
              <a:rPr lang="en-US" sz="2400" b="1" dirty="0" smtClean="0"/>
              <a:t>Ben            Hello, Ahmed.</a:t>
            </a:r>
            <a:endParaRPr lang="ar-IQ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2616233"/>
            <a:ext cx="4492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 smtClean="0">
                <a:solidFill>
                  <a:srgbClr val="1F497D">
                    <a:lumMod val="75000"/>
                  </a:srgbClr>
                </a:solidFill>
              </a:rPr>
              <a:t>Practice in group of three</a:t>
            </a:r>
            <a:endParaRPr lang="ar-IQ" sz="32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152" y="333632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---------------, </a:t>
            </a:r>
            <a:r>
              <a:rPr lang="en-US" sz="2400" b="1" dirty="0"/>
              <a:t>this is </a:t>
            </a:r>
            <a:r>
              <a:rPr lang="en-US" sz="2400" b="1" dirty="0" smtClean="0"/>
              <a:t>----------------</a:t>
            </a:r>
            <a:endParaRPr lang="en-US" sz="2400" b="1" dirty="0"/>
          </a:p>
          <a:p>
            <a:r>
              <a:rPr lang="en-US" sz="2400" b="1" dirty="0"/>
              <a:t>        </a:t>
            </a:r>
            <a:r>
              <a:rPr lang="en-US" sz="2400" b="1" dirty="0" smtClean="0"/>
              <a:t>----------, </a:t>
            </a:r>
            <a:r>
              <a:rPr lang="en-US" sz="2400" b="1" dirty="0"/>
              <a:t>this is </a:t>
            </a:r>
            <a:r>
              <a:rPr lang="en-US" sz="2400" b="1" dirty="0" smtClean="0"/>
              <a:t>------------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smtClean="0"/>
              <a:t>Hello</a:t>
            </a:r>
            <a:r>
              <a:rPr lang="en-US" sz="2400" b="1" dirty="0"/>
              <a:t>, </a:t>
            </a:r>
            <a:r>
              <a:rPr lang="en-US" sz="2400" b="1" dirty="0" smtClean="0"/>
              <a:t>------------------------</a:t>
            </a:r>
            <a:endParaRPr lang="en-US" sz="2400" b="1" dirty="0"/>
          </a:p>
          <a:p>
            <a:r>
              <a:rPr lang="en-US" sz="2400" b="1" dirty="0" smtClean="0"/>
              <a:t>Hello</a:t>
            </a:r>
            <a:r>
              <a:rPr lang="en-US" sz="2400" b="1" dirty="0"/>
              <a:t>, </a:t>
            </a:r>
            <a:r>
              <a:rPr lang="en-US" sz="2400" b="1" dirty="0" smtClean="0"/>
              <a:t>------------------------</a:t>
            </a:r>
            <a:endParaRPr lang="ar-IQ" sz="2400" b="1" dirty="0"/>
          </a:p>
        </p:txBody>
      </p:sp>
      <p:sp>
        <p:nvSpPr>
          <p:cNvPr id="7" name="AutoShape 2" descr="Image result for conversation between thre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8" name="AutoShape 4" descr="Image result for conversation between three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9" name="AutoShape 6" descr="Image result for conversation between three"/>
          <p:cNvSpPr>
            <a:spLocks noChangeAspect="1" noChangeArrowheads="1"/>
          </p:cNvSpPr>
          <p:nvPr/>
        </p:nvSpPr>
        <p:spPr bwMode="auto">
          <a:xfrm>
            <a:off x="9228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" name="AutoShape 8" descr="Image result for conversation between three"/>
          <p:cNvSpPr>
            <a:spLocks noChangeAspect="1" noChangeArrowheads="1"/>
          </p:cNvSpPr>
          <p:nvPr/>
        </p:nvSpPr>
        <p:spPr bwMode="auto">
          <a:xfrm>
            <a:off x="9380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1" name="AutoShape 11" descr="Image result for introduction  between three people"/>
          <p:cNvSpPr>
            <a:spLocks noChangeAspect="1" noChangeArrowheads="1"/>
          </p:cNvSpPr>
          <p:nvPr/>
        </p:nvSpPr>
        <p:spPr bwMode="auto">
          <a:xfrm>
            <a:off x="9532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12" y="312737"/>
            <a:ext cx="4528835" cy="320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1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223433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How are you?</a:t>
            </a:r>
            <a:endParaRPr lang="ar-IQ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498976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Pablo    Hi, Ben. </a:t>
            </a:r>
            <a:r>
              <a:rPr lang="en-US" sz="2400" b="1" dirty="0" smtClean="0">
                <a:solidFill>
                  <a:srgbClr val="FF0000"/>
                </a:solidFill>
              </a:rPr>
              <a:t>How are you</a:t>
            </a:r>
            <a:r>
              <a:rPr lang="en-US" sz="2400" b="1" dirty="0" smtClean="0"/>
              <a:t>?</a:t>
            </a:r>
          </a:p>
          <a:p>
            <a:r>
              <a:rPr lang="en-US" sz="2400" b="1" dirty="0" smtClean="0"/>
              <a:t>Ben       Fine, thanks, Pablo. And you?</a:t>
            </a:r>
          </a:p>
          <a:p>
            <a:r>
              <a:rPr lang="en-US" sz="2400" b="1" dirty="0" smtClean="0"/>
              <a:t>Pablo   I'm OK, thanks.</a:t>
            </a:r>
            <a:endParaRPr lang="ar-IQ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723" y="3140968"/>
            <a:ext cx="567463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Pablo    Hello, Ben. </a:t>
            </a:r>
            <a:r>
              <a:rPr lang="en-US" sz="2400" b="1" dirty="0" smtClean="0">
                <a:solidFill>
                  <a:srgbClr val="FF0000"/>
                </a:solidFill>
              </a:rPr>
              <a:t>How are you</a:t>
            </a:r>
            <a:r>
              <a:rPr lang="en-US" sz="2400" b="1" dirty="0" smtClean="0"/>
              <a:t>?</a:t>
            </a:r>
          </a:p>
          <a:p>
            <a:r>
              <a:rPr lang="en-US" sz="2400" b="1" dirty="0" smtClean="0"/>
              <a:t>Ben       Very well, thank you. How are you?</a:t>
            </a:r>
          </a:p>
          <a:p>
            <a:r>
              <a:rPr lang="en-US" sz="2400" b="1" dirty="0" smtClean="0"/>
              <a:t>Pablo    Fine.</a:t>
            </a:r>
            <a:endParaRPr lang="ar-IQ" sz="2400" b="1" dirty="0"/>
          </a:p>
        </p:txBody>
      </p:sp>
    </p:spTree>
    <p:extLst>
      <p:ext uri="{BB962C8B-B14F-4D97-AF65-F5344CB8AC3E}">
        <p14:creationId xmlns:p14="http://schemas.microsoft.com/office/powerpoint/2010/main" val="12637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2276</TotalTime>
  <Words>1021</Words>
  <Application>Microsoft Office PowerPoint</Application>
  <PresentationFormat>On-screen Show (4:3)</PresentationFormat>
  <Paragraphs>212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English Language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</dc:title>
  <dc:creator>Fitua Al-Saedi</dc:creator>
  <cp:lastModifiedBy>ببببب</cp:lastModifiedBy>
  <cp:revision>257</cp:revision>
  <dcterms:created xsi:type="dcterms:W3CDTF">2018-07-13T15:26:17Z</dcterms:created>
  <dcterms:modified xsi:type="dcterms:W3CDTF">2018-10-20T17:45:32Z</dcterms:modified>
</cp:coreProperties>
</file>