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1" r:id="rId3"/>
    <p:sldId id="272" r:id="rId4"/>
    <p:sldId id="261" r:id="rId5"/>
    <p:sldId id="273"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E9ED2031-F1E9-4E84-BAD9-047926E0A54B}" type="datetimeFigureOut">
              <a:rPr lang="ar-IQ" smtClean="0"/>
              <a:pPr/>
              <a:t>22/03/1439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BCB6629-5E5D-4F8D-95C9-EAB33A9B8117}"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9ED2031-F1E9-4E84-BAD9-047926E0A54B}" type="datetimeFigureOut">
              <a:rPr lang="ar-IQ" smtClean="0"/>
              <a:pPr/>
              <a:t>22/03/1439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BCB6629-5E5D-4F8D-95C9-EAB33A9B8117}"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9ED2031-F1E9-4E84-BAD9-047926E0A54B}" type="datetimeFigureOut">
              <a:rPr lang="ar-IQ" smtClean="0"/>
              <a:pPr/>
              <a:t>22/03/1439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BCB6629-5E5D-4F8D-95C9-EAB33A9B8117}"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9ED2031-F1E9-4E84-BAD9-047926E0A54B}" type="datetimeFigureOut">
              <a:rPr lang="ar-IQ" smtClean="0"/>
              <a:pPr/>
              <a:t>22/03/1439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BCB6629-5E5D-4F8D-95C9-EAB33A9B8117}"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ED2031-F1E9-4E84-BAD9-047926E0A54B}" type="datetimeFigureOut">
              <a:rPr lang="ar-IQ" smtClean="0"/>
              <a:pPr/>
              <a:t>22/03/1439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BCB6629-5E5D-4F8D-95C9-EAB33A9B8117}"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E9ED2031-F1E9-4E84-BAD9-047926E0A54B}" type="datetimeFigureOut">
              <a:rPr lang="ar-IQ" smtClean="0"/>
              <a:pPr/>
              <a:t>22/03/1439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BCB6629-5E5D-4F8D-95C9-EAB33A9B8117}"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E9ED2031-F1E9-4E84-BAD9-047926E0A54B}" type="datetimeFigureOut">
              <a:rPr lang="ar-IQ" smtClean="0"/>
              <a:pPr/>
              <a:t>22/03/1439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BCB6629-5E5D-4F8D-95C9-EAB33A9B8117}"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E9ED2031-F1E9-4E84-BAD9-047926E0A54B}" type="datetimeFigureOut">
              <a:rPr lang="ar-IQ" smtClean="0"/>
              <a:pPr/>
              <a:t>22/03/1439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BCB6629-5E5D-4F8D-95C9-EAB33A9B8117}"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ED2031-F1E9-4E84-BAD9-047926E0A54B}" type="datetimeFigureOut">
              <a:rPr lang="ar-IQ" smtClean="0"/>
              <a:pPr/>
              <a:t>22/03/1439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BCB6629-5E5D-4F8D-95C9-EAB33A9B8117}"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ED2031-F1E9-4E84-BAD9-047926E0A54B}" type="datetimeFigureOut">
              <a:rPr lang="ar-IQ" smtClean="0"/>
              <a:pPr/>
              <a:t>22/03/1439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BCB6629-5E5D-4F8D-95C9-EAB33A9B8117}"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ED2031-F1E9-4E84-BAD9-047926E0A54B}" type="datetimeFigureOut">
              <a:rPr lang="ar-IQ" smtClean="0"/>
              <a:pPr/>
              <a:t>22/03/1439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BCB6629-5E5D-4F8D-95C9-EAB33A9B8117}"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9ED2031-F1E9-4E84-BAD9-047926E0A54B}" type="datetimeFigureOut">
              <a:rPr lang="ar-IQ" smtClean="0"/>
              <a:pPr/>
              <a:t>22/03/1439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BCB6629-5E5D-4F8D-95C9-EAB33A9B8117}"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71481"/>
            <a:ext cx="7772400" cy="1000131"/>
          </a:xfrm>
        </p:spPr>
        <p:txBody>
          <a:bodyPr>
            <a:noAutofit/>
          </a:bodyPr>
          <a:lstStyle/>
          <a:p>
            <a:r>
              <a:rPr lang="en-US" sz="5400" dirty="0" smtClean="0"/>
              <a:t/>
            </a:r>
            <a:br>
              <a:rPr lang="en-US" sz="5400" dirty="0" smtClean="0"/>
            </a:br>
            <a:r>
              <a:rPr lang="en-US" b="1" i="1" u="sng" dirty="0" smtClean="0"/>
              <a:t>Limits and Continuity</a:t>
            </a:r>
            <a:endParaRPr lang="ar-IQ" dirty="0"/>
          </a:p>
        </p:txBody>
      </p:sp>
      <p:sp>
        <p:nvSpPr>
          <p:cNvPr id="3" name="Subtitle 2"/>
          <p:cNvSpPr>
            <a:spLocks noGrp="1"/>
          </p:cNvSpPr>
          <p:nvPr>
            <p:ph type="subTitle" idx="1"/>
          </p:nvPr>
        </p:nvSpPr>
        <p:spPr>
          <a:xfrm>
            <a:off x="1371600" y="2000240"/>
            <a:ext cx="6400800" cy="3638560"/>
          </a:xfrm>
        </p:spPr>
        <p:txBody>
          <a:bodyPr>
            <a:normAutofit fontScale="62500" lnSpcReduction="20000"/>
          </a:bodyPr>
          <a:lstStyle/>
          <a:p>
            <a:pPr rtl="0"/>
            <a:r>
              <a:rPr lang="en-US" sz="2800" dirty="0" smtClean="0"/>
              <a:t>. Overview Mathematicians of the seventeenth century were keenly interested in the study of motion for objects on or near the earth and the motion of planets and stars. This study involved both the speed of the object and its direction of motion at any instant, and they knew the direction at a given instant was along a line tangent to the path of motion.</a:t>
            </a:r>
          </a:p>
          <a:p>
            <a:pPr rtl="0"/>
            <a:r>
              <a:rPr lang="en-US" sz="2800" dirty="0" smtClean="0"/>
              <a:t>The concept of a limit is fundamental to finding the velocity of a moving object and the tangent to a curve. In this chapter we develop the limit, first intuitively and then formally.</a:t>
            </a:r>
          </a:p>
          <a:p>
            <a:pPr rtl="0"/>
            <a:r>
              <a:rPr lang="en-US" sz="2800" dirty="0" smtClean="0"/>
              <a:t>We use limits to describe the way a function varies. Some functions vary </a:t>
            </a:r>
            <a:r>
              <a:rPr lang="en-US" sz="2800" i="1" dirty="0" smtClean="0"/>
              <a:t>continuously</a:t>
            </a:r>
            <a:r>
              <a:rPr lang="en-US" sz="2800" dirty="0" smtClean="0"/>
              <a:t>; small changes in </a:t>
            </a:r>
            <a:r>
              <a:rPr lang="en-US" sz="2800" i="1" dirty="0" smtClean="0"/>
              <a:t>x</a:t>
            </a:r>
            <a:r>
              <a:rPr lang="en-US" sz="2800" dirty="0" smtClean="0"/>
              <a:t> produce only small changes in ƒ(</a:t>
            </a:r>
            <a:r>
              <a:rPr lang="en-US" sz="2800" i="1" dirty="0" smtClean="0"/>
              <a:t>x</a:t>
            </a:r>
            <a:r>
              <a:rPr lang="en-US" sz="2800" dirty="0" smtClean="0"/>
              <a:t>). Other functions can have values that jump, vary erratically, or tend to increase or decrease without bound. </a:t>
            </a:r>
          </a:p>
          <a:p>
            <a:pPr algn="l" rtl="0"/>
            <a:r>
              <a:rPr lang="en-US" sz="2800" dirty="0" smtClean="0"/>
              <a:t> </a:t>
            </a:r>
            <a:endParaRPr lang="ar-IQ"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n-US" dirty="0" smtClean="0"/>
              <a:t>Continuous </a:t>
            </a:r>
            <a:r>
              <a:rPr lang="en-US" dirty="0" err="1" smtClean="0"/>
              <a:t>Funcation</a:t>
            </a:r>
            <a:endParaRPr lang="ar-IQ" dirty="0"/>
          </a:p>
        </p:txBody>
      </p:sp>
      <p:pic>
        <p:nvPicPr>
          <p:cNvPr id="3074" name="Picture 2"/>
          <p:cNvPicPr>
            <a:picLocks noGrp="1" noChangeAspect="1" noChangeArrowheads="1"/>
          </p:cNvPicPr>
          <p:nvPr>
            <p:ph idx="1"/>
          </p:nvPr>
        </p:nvPicPr>
        <p:blipFill>
          <a:blip r:embed="rId2"/>
          <a:srcRect/>
          <a:stretch>
            <a:fillRect/>
          </a:stretch>
        </p:blipFill>
        <p:spPr bwMode="auto">
          <a:xfrm>
            <a:off x="357158" y="1357298"/>
            <a:ext cx="8072495" cy="4857784"/>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pic>
        <p:nvPicPr>
          <p:cNvPr id="4098" name="Picture 2"/>
          <p:cNvPicPr>
            <a:picLocks noGrp="1" noChangeAspect="1" noChangeArrowheads="1"/>
          </p:cNvPicPr>
          <p:nvPr>
            <p:ph idx="1"/>
          </p:nvPr>
        </p:nvPicPr>
        <p:blipFill>
          <a:blip r:embed="rId2"/>
          <a:srcRect/>
          <a:stretch>
            <a:fillRect/>
          </a:stretch>
        </p:blipFill>
        <p:spPr bwMode="auto">
          <a:xfrm>
            <a:off x="500034" y="642918"/>
            <a:ext cx="7786741" cy="5357849"/>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pic>
        <p:nvPicPr>
          <p:cNvPr id="5122" name="Picture 2"/>
          <p:cNvPicPr>
            <a:picLocks noGrp="1" noChangeAspect="1" noChangeArrowheads="1"/>
          </p:cNvPicPr>
          <p:nvPr>
            <p:ph idx="1"/>
          </p:nvPr>
        </p:nvPicPr>
        <p:blipFill>
          <a:blip r:embed="rId2"/>
          <a:srcRect/>
          <a:stretch>
            <a:fillRect/>
          </a:stretch>
        </p:blipFill>
        <p:spPr bwMode="auto">
          <a:xfrm>
            <a:off x="428596" y="714356"/>
            <a:ext cx="8001056" cy="5429288"/>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6146" name="Picture 2"/>
          <p:cNvPicPr>
            <a:picLocks noGrp="1" noChangeAspect="1" noChangeArrowheads="1"/>
          </p:cNvPicPr>
          <p:nvPr>
            <p:ph idx="1"/>
          </p:nvPr>
        </p:nvPicPr>
        <p:blipFill>
          <a:blip r:embed="rId2"/>
          <a:srcRect/>
          <a:stretch>
            <a:fillRect/>
          </a:stretch>
        </p:blipFill>
        <p:spPr bwMode="auto">
          <a:xfrm>
            <a:off x="285720" y="1214421"/>
            <a:ext cx="8358247" cy="3786215"/>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154</Words>
  <Application>Microsoft Office PowerPoint</Application>
  <PresentationFormat>On-screen Show (4:3)</PresentationFormat>
  <Paragraphs>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Limits and Continuity</vt:lpstr>
      <vt:lpstr>Continuous Funcation</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Mathematics: General concepts</dc:title>
  <dc:creator>hp 15</dc:creator>
  <cp:lastModifiedBy>hp 15</cp:lastModifiedBy>
  <cp:revision>21</cp:revision>
  <dcterms:created xsi:type="dcterms:W3CDTF">2017-10-31T05:50:39Z</dcterms:created>
  <dcterms:modified xsi:type="dcterms:W3CDTF">2017-12-10T17:08:34Z</dcterms:modified>
</cp:coreProperties>
</file>