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57" r:id="rId4"/>
    <p:sldId id="259" r:id="rId5"/>
    <p:sldId id="261" r:id="rId6"/>
    <p:sldId id="262" r:id="rId7"/>
    <p:sldId id="258" r:id="rId8"/>
    <p:sldId id="260" r:id="rId9"/>
    <p:sldId id="265" r:id="rId10"/>
    <p:sldId id="263"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80" r:id="rId24"/>
    <p:sldId id="278" r:id="rId25"/>
    <p:sldId id="279" r:id="rId26"/>
    <p:sldId id="282" r:id="rId27"/>
    <p:sldId id="281" r:id="rId28"/>
    <p:sldId id="283" r:id="rId29"/>
  </p:sldIdLst>
  <p:sldSz cx="9144000" cy="6858000" type="screen4x3"/>
  <p:notesSz cx="7053263" cy="9080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4559" autoAdjust="0"/>
    <p:restoredTop sz="86323" autoAdjust="0"/>
  </p:normalViewPr>
  <p:slideViewPr>
    <p:cSldViewPr>
      <p:cViewPr varScale="1">
        <p:scale>
          <a:sx n="74" d="100"/>
          <a:sy n="74" d="100"/>
        </p:scale>
        <p:origin x="1668" y="60"/>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Lymphatic_vessel" TargetMode="External"/><Relationship Id="rId2" Type="http://schemas.openxmlformats.org/officeDocument/2006/relationships/hyperlink" Target="http://en.wikipedia.org/wiki/Circulatory_system" TargetMode="External"/><Relationship Id="rId1" Type="http://schemas.openxmlformats.org/officeDocument/2006/relationships/slideLayout" Target="../slideLayouts/slideLayout6.xml"/><Relationship Id="rId4" Type="http://schemas.openxmlformats.org/officeDocument/2006/relationships/hyperlink" Target="http://en.wikipedia.org/wiki/Lymph"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r>
              <a:rPr lang="en-US" sz="3600" dirty="0" smtClean="0">
                <a:latin typeface="Times New Roman" pitchFamily="18" charset="0"/>
                <a:cs typeface="Times New Roman" pitchFamily="18" charset="0"/>
              </a:rPr>
              <a:t>Histology </a:t>
            </a:r>
            <a:br>
              <a:rPr lang="en-US" sz="3600" dirty="0" smtClean="0">
                <a:latin typeface="Times New Roman" pitchFamily="18" charset="0"/>
                <a:cs typeface="Times New Roman" pitchFamily="18" charset="0"/>
              </a:rPr>
            </a:b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Lymphoid system </a:t>
            </a:r>
            <a:br>
              <a:rPr lang="en-US" sz="3600" dirty="0" smtClean="0">
                <a:latin typeface="Times New Roman" pitchFamily="18" charset="0"/>
                <a:cs typeface="Times New Roman" pitchFamily="18" charset="0"/>
              </a:rPr>
            </a:br>
            <a:r>
              <a:rPr lang="en-US" sz="3600">
                <a:latin typeface="Times New Roman" pitchFamily="18" charset="0"/>
                <a:cs typeface="Times New Roman" pitchFamily="18" charset="0"/>
              </a:rPr>
              <a:t/>
            </a:r>
            <a:br>
              <a:rPr lang="en-US" sz="3600">
                <a:latin typeface="Times New Roman" pitchFamily="18" charset="0"/>
                <a:cs typeface="Times New Roman" pitchFamily="18" charset="0"/>
              </a:rPr>
            </a:br>
            <a:r>
              <a:rPr lang="en-US" sz="360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endParaRPr lang="en-GB" sz="3600" dirty="0">
              <a:latin typeface="Times New Roman" pitchFamily="18" charset="0"/>
              <a:cs typeface="Times New Roman" pitchFamily="18" charset="0"/>
            </a:endParaRPr>
          </a:p>
        </p:txBody>
      </p:sp>
    </p:spTree>
    <p:extLst>
      <p:ext uri="{BB962C8B-B14F-4D97-AF65-F5344CB8AC3E}">
        <p14:creationId xmlns:p14="http://schemas.microsoft.com/office/powerpoint/2010/main" val="3199164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867400"/>
          </a:xfrm>
        </p:spPr>
        <p:txBody>
          <a:bodyPr>
            <a:normAutofit/>
          </a:bodyPr>
          <a:lstStyle/>
          <a:p>
            <a:r>
              <a:rPr lang="en-GB" sz="1600" dirty="0">
                <a:latin typeface="Times New Roman" pitchFamily="18" charset="0"/>
                <a:cs typeface="Times New Roman" pitchFamily="18" charset="0"/>
              </a:rPr>
              <a:t/>
            </a:r>
            <a:br>
              <a:rPr lang="en-GB" sz="1600" dirty="0">
                <a:latin typeface="Times New Roman" pitchFamily="18" charset="0"/>
                <a:cs typeface="Times New Roman" pitchFamily="18" charset="0"/>
              </a:rPr>
            </a:br>
            <a:r>
              <a:rPr lang="en-GB" sz="1600" dirty="0" smtClean="0">
                <a:latin typeface="Times New Roman" pitchFamily="18" charset="0"/>
                <a:cs typeface="Times New Roman" pitchFamily="18" charset="0"/>
              </a:rPr>
              <a:t/>
            </a:r>
            <a:br>
              <a:rPr lang="en-GB" sz="1600" dirty="0" smtClean="0">
                <a:latin typeface="Times New Roman" pitchFamily="18" charset="0"/>
                <a:cs typeface="Times New Roman" pitchFamily="18" charset="0"/>
              </a:rPr>
            </a:br>
            <a:r>
              <a:rPr lang="en-GB" sz="1600" dirty="0">
                <a:latin typeface="Times New Roman" pitchFamily="18" charset="0"/>
                <a:cs typeface="Times New Roman" pitchFamily="18" charset="0"/>
              </a:rPr>
              <a:t/>
            </a:r>
            <a:br>
              <a:rPr lang="en-GB" sz="1600" dirty="0">
                <a:latin typeface="Times New Roman" pitchFamily="18" charset="0"/>
                <a:cs typeface="Times New Roman" pitchFamily="18" charset="0"/>
              </a:rPr>
            </a:br>
            <a:r>
              <a:rPr lang="en-GB" sz="1600" dirty="0" smtClean="0">
                <a:latin typeface="Times New Roman" pitchFamily="18" charset="0"/>
                <a:cs typeface="Times New Roman" pitchFamily="18" charset="0"/>
              </a:rPr>
              <a:t/>
            </a:r>
            <a:br>
              <a:rPr lang="en-GB" sz="1600" dirty="0" smtClean="0">
                <a:latin typeface="Times New Roman" pitchFamily="18" charset="0"/>
                <a:cs typeface="Times New Roman" pitchFamily="18" charset="0"/>
              </a:rPr>
            </a:br>
            <a:r>
              <a:rPr lang="en-GB" sz="1600" dirty="0">
                <a:latin typeface="Times New Roman" pitchFamily="18" charset="0"/>
                <a:cs typeface="Times New Roman" pitchFamily="18" charset="0"/>
              </a:rPr>
              <a:t/>
            </a:r>
            <a:br>
              <a:rPr lang="en-GB" sz="1600" dirty="0">
                <a:latin typeface="Times New Roman" pitchFamily="18" charset="0"/>
                <a:cs typeface="Times New Roman" pitchFamily="18" charset="0"/>
              </a:rPr>
            </a:br>
            <a:r>
              <a:rPr lang="en-GB" sz="1600" dirty="0" smtClean="0">
                <a:latin typeface="Times New Roman" pitchFamily="18" charset="0"/>
                <a:cs typeface="Times New Roman" pitchFamily="18" charset="0"/>
              </a:rPr>
              <a:t/>
            </a:r>
            <a:br>
              <a:rPr lang="en-GB" sz="1600" dirty="0" smtClean="0">
                <a:latin typeface="Times New Roman" pitchFamily="18" charset="0"/>
                <a:cs typeface="Times New Roman" pitchFamily="18" charset="0"/>
              </a:rPr>
            </a:br>
            <a:r>
              <a:rPr lang="en-GB" sz="1600" dirty="0">
                <a:latin typeface="Times New Roman" pitchFamily="18" charset="0"/>
                <a:cs typeface="Times New Roman" pitchFamily="18" charset="0"/>
              </a:rPr>
              <a:t/>
            </a:r>
            <a:br>
              <a:rPr lang="en-GB" sz="1600" dirty="0">
                <a:latin typeface="Times New Roman" pitchFamily="18" charset="0"/>
                <a:cs typeface="Times New Roman" pitchFamily="18" charset="0"/>
              </a:rPr>
            </a:br>
            <a:r>
              <a:rPr lang="en-GB" sz="1600" dirty="0" smtClean="0">
                <a:latin typeface="Times New Roman" pitchFamily="18" charset="0"/>
                <a:cs typeface="Times New Roman" pitchFamily="18" charset="0"/>
              </a:rPr>
              <a:t/>
            </a:r>
            <a:br>
              <a:rPr lang="en-GB" sz="1600" dirty="0" smtClean="0">
                <a:latin typeface="Times New Roman" pitchFamily="18" charset="0"/>
                <a:cs typeface="Times New Roman" pitchFamily="18" charset="0"/>
              </a:rPr>
            </a:br>
            <a:r>
              <a:rPr lang="en-GB" sz="1600" dirty="0">
                <a:latin typeface="Times New Roman" pitchFamily="18" charset="0"/>
                <a:cs typeface="Times New Roman" pitchFamily="18" charset="0"/>
              </a:rPr>
              <a:t/>
            </a:r>
            <a:br>
              <a:rPr lang="en-GB" sz="1600" dirty="0">
                <a:latin typeface="Times New Roman" pitchFamily="18" charset="0"/>
                <a:cs typeface="Times New Roman" pitchFamily="18" charset="0"/>
              </a:rPr>
            </a:br>
            <a:r>
              <a:rPr lang="en-GB" sz="1600" dirty="0" smtClean="0">
                <a:latin typeface="Times New Roman" pitchFamily="18" charset="0"/>
                <a:cs typeface="Times New Roman" pitchFamily="18" charset="0"/>
              </a:rPr>
              <a:t/>
            </a:r>
            <a:br>
              <a:rPr lang="en-GB" sz="1600" dirty="0" smtClean="0">
                <a:latin typeface="Times New Roman" pitchFamily="18" charset="0"/>
                <a:cs typeface="Times New Roman" pitchFamily="18" charset="0"/>
              </a:rPr>
            </a:br>
            <a:r>
              <a:rPr lang="en-GB" sz="1600" dirty="0">
                <a:latin typeface="Times New Roman" pitchFamily="18" charset="0"/>
                <a:cs typeface="Times New Roman" pitchFamily="18" charset="0"/>
              </a:rPr>
              <a:t/>
            </a:r>
            <a:br>
              <a:rPr lang="en-GB" sz="1600" dirty="0">
                <a:latin typeface="Times New Roman" pitchFamily="18" charset="0"/>
                <a:cs typeface="Times New Roman" pitchFamily="18" charset="0"/>
              </a:rPr>
            </a:br>
            <a:r>
              <a:rPr lang="en-GB" sz="1600" dirty="0" smtClean="0">
                <a:latin typeface="Times New Roman" pitchFamily="18" charset="0"/>
                <a:cs typeface="Times New Roman" pitchFamily="18" charset="0"/>
              </a:rPr>
              <a:t/>
            </a:r>
            <a:br>
              <a:rPr lang="en-GB" sz="1600" dirty="0" smtClean="0">
                <a:latin typeface="Times New Roman" pitchFamily="18" charset="0"/>
                <a:cs typeface="Times New Roman" pitchFamily="18" charset="0"/>
              </a:rPr>
            </a:br>
            <a:r>
              <a:rPr lang="en-GB" sz="1600" dirty="0">
                <a:latin typeface="Times New Roman" pitchFamily="18" charset="0"/>
                <a:cs typeface="Times New Roman" pitchFamily="18" charset="0"/>
              </a:rPr>
              <a:t/>
            </a:r>
            <a:br>
              <a:rPr lang="en-GB" sz="1600" dirty="0">
                <a:latin typeface="Times New Roman" pitchFamily="18" charset="0"/>
                <a:cs typeface="Times New Roman" pitchFamily="18" charset="0"/>
              </a:rPr>
            </a:br>
            <a:r>
              <a:rPr lang="en-GB" sz="1600" dirty="0">
                <a:latin typeface="Times New Roman" pitchFamily="18" charset="0"/>
                <a:cs typeface="Times New Roman" pitchFamily="18" charset="0"/>
              </a:rPr>
              <a:t>1. Dense connective tissue capsule</a:t>
            </a:r>
            <a:br>
              <a:rPr lang="en-GB" sz="1600" dirty="0">
                <a:latin typeface="Times New Roman" pitchFamily="18" charset="0"/>
                <a:cs typeface="Times New Roman" pitchFamily="18" charset="0"/>
              </a:rPr>
            </a:br>
            <a:r>
              <a:rPr lang="en-GB" sz="1600" dirty="0">
                <a:latin typeface="Times New Roman" pitchFamily="18" charset="0"/>
                <a:cs typeface="Times New Roman" pitchFamily="18" charset="0"/>
              </a:rPr>
              <a:t> 2. Dense connective tissue </a:t>
            </a:r>
            <a:r>
              <a:rPr lang="en-GB" sz="1600" dirty="0" err="1">
                <a:latin typeface="Times New Roman" pitchFamily="18" charset="0"/>
                <a:cs typeface="Times New Roman" pitchFamily="18" charset="0"/>
              </a:rPr>
              <a:t>trabeculae</a:t>
            </a:r>
            <a:r>
              <a:rPr lang="en-GB" sz="1600" dirty="0">
                <a:latin typeface="Times New Roman" pitchFamily="18" charset="0"/>
                <a:cs typeface="Times New Roman" pitchFamily="18" charset="0"/>
              </a:rPr>
              <a:t> </a:t>
            </a:r>
            <a:br>
              <a:rPr lang="en-GB" sz="1600" dirty="0">
                <a:latin typeface="Times New Roman" pitchFamily="18" charset="0"/>
                <a:cs typeface="Times New Roman" pitchFamily="18" charset="0"/>
              </a:rPr>
            </a:br>
            <a:r>
              <a:rPr lang="en-GB" sz="1600" dirty="0">
                <a:latin typeface="Times New Roman" pitchFamily="18" charset="0"/>
                <a:cs typeface="Times New Roman" pitchFamily="18" charset="0"/>
              </a:rPr>
              <a:t> 3. Cortex</a:t>
            </a:r>
            <a:br>
              <a:rPr lang="en-GB" sz="1600" dirty="0">
                <a:latin typeface="Times New Roman" pitchFamily="18" charset="0"/>
                <a:cs typeface="Times New Roman" pitchFamily="18" charset="0"/>
              </a:rPr>
            </a:br>
            <a:r>
              <a:rPr lang="en-GB" sz="1600" dirty="0">
                <a:latin typeface="Times New Roman" pitchFamily="18" charset="0"/>
                <a:cs typeface="Times New Roman" pitchFamily="18" charset="0"/>
              </a:rPr>
              <a:t>Je3a. Cortical nodules with germinal </a:t>
            </a:r>
            <a:r>
              <a:rPr lang="en-GB" sz="1600" dirty="0" err="1">
                <a:latin typeface="Times New Roman" pitchFamily="18" charset="0"/>
                <a:cs typeface="Times New Roman" pitchFamily="18" charset="0"/>
              </a:rPr>
              <a:t>centers</a:t>
            </a:r>
            <a:r>
              <a:rPr lang="en-GB" sz="1600" dirty="0">
                <a:latin typeface="Times New Roman" pitchFamily="18" charset="0"/>
                <a:cs typeface="Times New Roman" pitchFamily="18" charset="0"/>
              </a:rPr>
              <a:t> </a:t>
            </a:r>
            <a:br>
              <a:rPr lang="en-GB" sz="1600" dirty="0">
                <a:latin typeface="Times New Roman" pitchFamily="18" charset="0"/>
                <a:cs typeface="Times New Roman" pitchFamily="18" charset="0"/>
              </a:rPr>
            </a:br>
            <a:r>
              <a:rPr lang="en-GB" sz="1600" dirty="0">
                <a:latin typeface="Times New Roman" pitchFamily="18" charset="0"/>
                <a:cs typeface="Times New Roman" pitchFamily="18" charset="0"/>
              </a:rPr>
              <a:t>Je3b. </a:t>
            </a:r>
            <a:r>
              <a:rPr lang="en-GB" sz="1600" dirty="0" err="1">
                <a:latin typeface="Times New Roman" pitchFamily="18" charset="0"/>
                <a:cs typeface="Times New Roman" pitchFamily="18" charset="0"/>
              </a:rPr>
              <a:t>Paracortex</a:t>
            </a:r>
            <a:r>
              <a:rPr lang="en-GB" sz="1600" dirty="0">
                <a:latin typeface="Times New Roman" pitchFamily="18" charset="0"/>
                <a:cs typeface="Times New Roman" pitchFamily="18" charset="0"/>
              </a:rPr>
              <a:t> </a:t>
            </a:r>
            <a:br>
              <a:rPr lang="en-GB" sz="1600" dirty="0">
                <a:latin typeface="Times New Roman" pitchFamily="18" charset="0"/>
                <a:cs typeface="Times New Roman" pitchFamily="18" charset="0"/>
              </a:rPr>
            </a:br>
            <a:r>
              <a:rPr lang="en-GB" sz="1600" dirty="0">
                <a:latin typeface="Times New Roman" pitchFamily="18" charset="0"/>
                <a:cs typeface="Times New Roman" pitchFamily="18" charset="0"/>
              </a:rPr>
              <a:t> 4. Medulla </a:t>
            </a:r>
            <a:br>
              <a:rPr lang="en-GB" sz="1600" dirty="0">
                <a:latin typeface="Times New Roman" pitchFamily="18" charset="0"/>
                <a:cs typeface="Times New Roman" pitchFamily="18" charset="0"/>
              </a:rPr>
            </a:br>
            <a:r>
              <a:rPr lang="en-GB" sz="1600" dirty="0">
                <a:latin typeface="Times New Roman" pitchFamily="18" charset="0"/>
                <a:cs typeface="Times New Roman" pitchFamily="18" charset="0"/>
              </a:rPr>
              <a:t>jJe4a. Medullary cords</a:t>
            </a:r>
            <a:br>
              <a:rPr lang="en-GB" sz="1600" dirty="0">
                <a:latin typeface="Times New Roman" pitchFamily="18" charset="0"/>
                <a:cs typeface="Times New Roman" pitchFamily="18" charset="0"/>
              </a:rPr>
            </a:br>
            <a:r>
              <a:rPr lang="en-GB" sz="1600" dirty="0">
                <a:latin typeface="Times New Roman" pitchFamily="18" charset="0"/>
                <a:cs typeface="Times New Roman" pitchFamily="18" charset="0"/>
              </a:rPr>
              <a:t>jJe4b. Medullary sinus</a:t>
            </a:r>
            <a:br>
              <a:rPr lang="en-GB" sz="1600" dirty="0">
                <a:latin typeface="Times New Roman" pitchFamily="18" charset="0"/>
                <a:cs typeface="Times New Roman" pitchFamily="18" charset="0"/>
              </a:rPr>
            </a:br>
            <a:r>
              <a:rPr lang="en-GB" sz="1600" dirty="0">
                <a:latin typeface="Times New Roman" pitchFamily="18" charset="0"/>
                <a:cs typeface="Times New Roman" pitchFamily="18" charset="0"/>
              </a:rPr>
              <a:t> 5. </a:t>
            </a:r>
            <a:r>
              <a:rPr lang="en-GB" sz="1600" dirty="0" err="1">
                <a:latin typeface="Times New Roman" pitchFamily="18" charset="0"/>
                <a:cs typeface="Times New Roman" pitchFamily="18" charset="0"/>
              </a:rPr>
              <a:t>Subcapsular</a:t>
            </a:r>
            <a:r>
              <a:rPr lang="en-GB" sz="1600" dirty="0">
                <a:latin typeface="Times New Roman" pitchFamily="18" charset="0"/>
                <a:cs typeface="Times New Roman" pitchFamily="18" charset="0"/>
              </a:rPr>
              <a:t> sinus</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610466"/>
            <a:ext cx="5257800" cy="3123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8158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r>
              <a:rPr lang="en-GB" sz="2400" dirty="0">
                <a:latin typeface="Times New Roman" pitchFamily="18" charset="0"/>
                <a:cs typeface="Times New Roman" pitchFamily="18" charset="0"/>
              </a:rPr>
              <a:t>High endothelial </a:t>
            </a:r>
            <a:r>
              <a:rPr lang="en-GB" sz="2400" dirty="0" err="1">
                <a:latin typeface="Times New Roman" pitchFamily="18" charset="0"/>
                <a:cs typeface="Times New Roman" pitchFamily="18" charset="0"/>
              </a:rPr>
              <a:t>venules</a:t>
            </a:r>
            <a:r>
              <a:rPr lang="en-GB" sz="2400" dirty="0">
                <a:latin typeface="Times New Roman" pitchFamily="18" charset="0"/>
                <a:cs typeface="Times New Roman" pitchFamily="18" charset="0"/>
              </a:rPr>
              <a:t> (HEV) are specialized post-capillary venous swellings characterized by plump endothelial cells as opposed to the usual thinner endothelial cells found in regular </a:t>
            </a:r>
            <a:r>
              <a:rPr lang="en-GB" sz="2400" dirty="0" err="1">
                <a:latin typeface="Times New Roman" pitchFamily="18" charset="0"/>
                <a:cs typeface="Times New Roman" pitchFamily="18" charset="0"/>
              </a:rPr>
              <a:t>venules</a:t>
            </a:r>
            <a:r>
              <a:rPr lang="en-GB" sz="2400" dirty="0">
                <a:latin typeface="Times New Roman" pitchFamily="18" charset="0"/>
                <a:cs typeface="Times New Roman" pitchFamily="18" charset="0"/>
              </a:rPr>
              <a:t>. HEVs enable lymphocytes circulating in the blood to directly enter a lymph node (by crossing through the </a:t>
            </a:r>
            <a:r>
              <a:rPr lang="en-GB" sz="2400" dirty="0" smtClean="0">
                <a:latin typeface="Times New Roman" pitchFamily="18" charset="0"/>
                <a:cs typeface="Times New Roman" pitchFamily="18" charset="0"/>
              </a:rPr>
              <a:t>HEV</a:t>
            </a:r>
            <a:r>
              <a:rPr lang="en-GB" sz="2400" dirty="0">
                <a:latin typeface="Times New Roman" pitchFamily="18" charset="0"/>
                <a:cs typeface="Times New Roman" pitchFamily="18" charset="0"/>
              </a:rPr>
              <a:t>.</a:t>
            </a:r>
          </a:p>
        </p:txBody>
      </p:sp>
    </p:spTree>
    <p:extLst>
      <p:ext uri="{BB962C8B-B14F-4D97-AF65-F5344CB8AC3E}">
        <p14:creationId xmlns:p14="http://schemas.microsoft.com/office/powerpoint/2010/main" val="2994612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endParaRPr lang="en-GB" sz="24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3124200" cy="5459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609600"/>
            <a:ext cx="4572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29323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r>
              <a:rPr lang="en-GB" sz="2400" dirty="0" smtClean="0">
                <a:latin typeface="Times New Roman" pitchFamily="18" charset="0"/>
                <a:cs typeface="Times New Roman" pitchFamily="18" charset="0"/>
              </a:rPr>
              <a:t/>
            </a:r>
            <a:br>
              <a:rPr lang="en-GB" sz="2400" dirty="0" smtClean="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smtClean="0">
                <a:latin typeface="Times New Roman" pitchFamily="18" charset="0"/>
                <a:cs typeface="Times New Roman" pitchFamily="18" charset="0"/>
              </a:rPr>
              <a:t/>
            </a:r>
            <a:br>
              <a:rPr lang="en-GB" sz="2400" dirty="0" smtClean="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ar-IQ" sz="2400" dirty="0">
                <a:latin typeface="Times New Roman" pitchFamily="18" charset="0"/>
                <a:cs typeface="Times New Roman" pitchFamily="18" charset="0"/>
              </a:rPr>
              <a:t/>
            </a:r>
            <a:br>
              <a:rPr lang="ar-IQ" sz="2400" dirty="0">
                <a:latin typeface="Times New Roman" pitchFamily="18" charset="0"/>
                <a:cs typeface="Times New Roman" pitchFamily="18" charset="0"/>
              </a:rPr>
            </a:br>
            <a:r>
              <a:rPr lang="ar-IQ" sz="2400" dirty="0" smtClean="0">
                <a:latin typeface="Times New Roman" pitchFamily="18" charset="0"/>
                <a:cs typeface="Times New Roman" pitchFamily="18" charset="0"/>
              </a:rPr>
              <a:t/>
            </a:r>
            <a:br>
              <a:rPr lang="ar-IQ" sz="2400" dirty="0" smtClean="0">
                <a:latin typeface="Times New Roman" pitchFamily="18" charset="0"/>
                <a:cs typeface="Times New Roman" pitchFamily="18" charset="0"/>
              </a:rPr>
            </a:br>
            <a:r>
              <a:rPr lang="ar-IQ" sz="2400" dirty="0">
                <a:latin typeface="Times New Roman" pitchFamily="18" charset="0"/>
                <a:cs typeface="Times New Roman" pitchFamily="18" charset="0"/>
              </a:rPr>
              <a:t/>
            </a:r>
            <a:br>
              <a:rPr lang="ar-IQ" sz="2400" dirty="0">
                <a:latin typeface="Times New Roman" pitchFamily="18" charset="0"/>
                <a:cs typeface="Times New Roman" pitchFamily="18" charset="0"/>
              </a:rPr>
            </a:br>
            <a:r>
              <a:rPr lang="ar-IQ" sz="2400" dirty="0" smtClean="0">
                <a:latin typeface="Times New Roman" pitchFamily="18" charset="0"/>
                <a:cs typeface="Times New Roman" pitchFamily="18" charset="0"/>
              </a:rPr>
              <a:t/>
            </a:r>
            <a:br>
              <a:rPr lang="ar-IQ" sz="2400" dirty="0" smtClean="0">
                <a:latin typeface="Times New Roman" pitchFamily="18" charset="0"/>
                <a:cs typeface="Times New Roman" pitchFamily="18" charset="0"/>
              </a:rPr>
            </a:br>
            <a:r>
              <a:rPr lang="ar-IQ" sz="2400" dirty="0">
                <a:latin typeface="Times New Roman" pitchFamily="18" charset="0"/>
                <a:cs typeface="Times New Roman" pitchFamily="18" charset="0"/>
              </a:rPr>
              <a:t/>
            </a:r>
            <a:br>
              <a:rPr lang="ar-IQ" sz="2400" dirty="0">
                <a:latin typeface="Times New Roman" pitchFamily="18" charset="0"/>
                <a:cs typeface="Times New Roman" pitchFamily="18" charset="0"/>
              </a:rPr>
            </a:br>
            <a:r>
              <a:rPr lang="ar-IQ" sz="2400" dirty="0" smtClean="0">
                <a:latin typeface="Times New Roman" pitchFamily="18" charset="0"/>
                <a:cs typeface="Times New Roman" pitchFamily="18" charset="0"/>
              </a:rPr>
              <a:t/>
            </a:r>
            <a:br>
              <a:rPr lang="ar-IQ" sz="2400" dirty="0" smtClean="0">
                <a:latin typeface="Times New Roman" pitchFamily="18" charset="0"/>
                <a:cs typeface="Times New Roman" pitchFamily="18" charset="0"/>
              </a:rPr>
            </a:br>
            <a:r>
              <a:rPr lang="ar-IQ" sz="2400" dirty="0">
                <a:latin typeface="Times New Roman" pitchFamily="18" charset="0"/>
                <a:cs typeface="Times New Roman" pitchFamily="18" charset="0"/>
              </a:rPr>
              <a:t/>
            </a:r>
            <a:br>
              <a:rPr lang="ar-IQ" sz="2400" dirty="0">
                <a:latin typeface="Times New Roman" pitchFamily="18" charset="0"/>
                <a:cs typeface="Times New Roman" pitchFamily="18" charset="0"/>
              </a:rPr>
            </a:br>
            <a:r>
              <a:rPr lang="ar-IQ" sz="2400" dirty="0" smtClean="0">
                <a:latin typeface="Times New Roman" pitchFamily="18" charset="0"/>
                <a:cs typeface="Times New Roman" pitchFamily="18" charset="0"/>
              </a:rPr>
              <a:t/>
            </a:r>
            <a:br>
              <a:rPr lang="ar-IQ" sz="2400" dirty="0" smtClean="0">
                <a:latin typeface="Times New Roman" pitchFamily="18" charset="0"/>
                <a:cs typeface="Times New Roman" pitchFamily="18" charset="0"/>
              </a:rPr>
            </a:br>
            <a:r>
              <a:rPr lang="ar-IQ" sz="2400" dirty="0">
                <a:latin typeface="Times New Roman" pitchFamily="18" charset="0"/>
                <a:cs typeface="Times New Roman" pitchFamily="18" charset="0"/>
              </a:rPr>
              <a:t/>
            </a:r>
            <a:br>
              <a:rPr lang="ar-IQ" sz="2400" dirty="0">
                <a:latin typeface="Times New Roman" pitchFamily="18" charset="0"/>
                <a:cs typeface="Times New Roman" pitchFamily="18" charset="0"/>
              </a:rPr>
            </a:br>
            <a:r>
              <a:rPr lang="en-US" sz="2400" b="1" dirty="0" smtClean="0">
                <a:latin typeface="Times New Roman" pitchFamily="18" charset="0"/>
                <a:cs typeface="Times New Roman" pitchFamily="18" charset="0"/>
              </a:rPr>
              <a:t>Thymus gland </a:t>
            </a: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anterior view of chest showing location and size of adult </a:t>
            </a:r>
            <a:r>
              <a:rPr lang="en-GB" sz="2400" dirty="0" smtClean="0">
                <a:latin typeface="Times New Roman" pitchFamily="18" charset="0"/>
                <a:cs typeface="Times New Roman" pitchFamily="18" charset="0"/>
              </a:rPr>
              <a:t>thymus</a:t>
            </a:r>
            <a:endParaRPr lang="en-GB" sz="24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4327" y="914400"/>
            <a:ext cx="5257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1148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r>
              <a:rPr lang="en-GB" sz="2400" dirty="0">
                <a:latin typeface="Times New Roman" pitchFamily="18" charset="0"/>
                <a:ea typeface="Tahoma" pitchFamily="34" charset="0"/>
                <a:cs typeface="Times New Roman" pitchFamily="18" charset="0"/>
              </a:rPr>
              <a:t>The thymus is a specialized organ of the immune system. The thymus "educates" T-lymphocytes (T cells), which are critical cells of the adaptive immune system.</a:t>
            </a:r>
            <a:br>
              <a:rPr lang="en-GB" sz="2400" dirty="0">
                <a:latin typeface="Times New Roman" pitchFamily="18" charset="0"/>
                <a:ea typeface="Tahoma" pitchFamily="34" charset="0"/>
                <a:cs typeface="Times New Roman" pitchFamily="18" charset="0"/>
              </a:rPr>
            </a:br>
            <a:r>
              <a:rPr lang="en-GB" sz="2400" dirty="0">
                <a:latin typeface="Times New Roman" pitchFamily="18" charset="0"/>
                <a:ea typeface="Tahoma" pitchFamily="34" charset="0"/>
                <a:cs typeface="Times New Roman" pitchFamily="18" charset="0"/>
              </a:rPr>
              <a:t/>
            </a:r>
            <a:br>
              <a:rPr lang="en-GB" sz="2400" dirty="0">
                <a:latin typeface="Times New Roman" pitchFamily="18" charset="0"/>
                <a:ea typeface="Tahoma" pitchFamily="34" charset="0"/>
                <a:cs typeface="Times New Roman" pitchFamily="18" charset="0"/>
              </a:rPr>
            </a:br>
            <a:r>
              <a:rPr lang="en-GB" sz="2400" dirty="0">
                <a:latin typeface="Times New Roman" pitchFamily="18" charset="0"/>
                <a:ea typeface="Tahoma" pitchFamily="34" charset="0"/>
                <a:cs typeface="Times New Roman" pitchFamily="18" charset="0"/>
              </a:rPr>
              <a:t>Each T cell attacks a foreign substance which it identifies with its receptor. </a:t>
            </a:r>
            <a:r>
              <a:rPr lang="en-GB" sz="2400" dirty="0" smtClean="0">
                <a:latin typeface="Times New Roman" pitchFamily="18" charset="0"/>
                <a:ea typeface="Tahoma" pitchFamily="34" charset="0"/>
                <a:cs typeface="Times New Roman" pitchFamily="18" charset="0"/>
              </a:rPr>
              <a:t>Each </a:t>
            </a:r>
            <a:r>
              <a:rPr lang="en-GB" sz="2400" dirty="0">
                <a:latin typeface="Times New Roman" pitchFamily="18" charset="0"/>
                <a:ea typeface="Tahoma" pitchFamily="34" charset="0"/>
                <a:cs typeface="Times New Roman" pitchFamily="18" charset="0"/>
              </a:rPr>
              <a:t>T cell attacks a different antigen. T cells that attack the body's own proteins are eliminated in the thymus. </a:t>
            </a:r>
            <a:r>
              <a:rPr lang="en-GB" sz="2400" dirty="0" err="1">
                <a:latin typeface="Times New Roman" pitchFamily="18" charset="0"/>
                <a:ea typeface="Tahoma" pitchFamily="34" charset="0"/>
                <a:cs typeface="Times New Roman" pitchFamily="18" charset="0"/>
              </a:rPr>
              <a:t>Thymic</a:t>
            </a:r>
            <a:r>
              <a:rPr lang="en-GB" sz="2400" dirty="0">
                <a:latin typeface="Times New Roman" pitchFamily="18" charset="0"/>
                <a:ea typeface="Tahoma" pitchFamily="34" charset="0"/>
                <a:cs typeface="Times New Roman" pitchFamily="18" charset="0"/>
              </a:rPr>
              <a:t> epithelial cells express major proteins from elsewhere in the body, and T cells that respond to those proteins are eliminated through programmed cell death (apoptosis).</a:t>
            </a:r>
          </a:p>
        </p:txBody>
      </p:sp>
    </p:spTree>
    <p:extLst>
      <p:ext uri="{BB962C8B-B14F-4D97-AF65-F5344CB8AC3E}">
        <p14:creationId xmlns:p14="http://schemas.microsoft.com/office/powerpoint/2010/main" val="2068918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a:bodyPr>
          <a:lstStyle/>
          <a:p>
            <a:r>
              <a:rPr lang="en-GB" sz="2400" dirty="0">
                <a:latin typeface="Times New Roman" pitchFamily="18" charset="0"/>
                <a:cs typeface="Times New Roman" pitchFamily="18" charset="0"/>
              </a:rPr>
              <a:t>The thymus is composed of two identical lobes and is located anatomically in the anterior superior mediastinum, in front of the heart and behind the sternum.</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Histologically, the thymus can be divided into a central medulla and a peripheral cortex which is surrounded by an outer capsule. The cortex and medulla play different roles in the development of T-cells. Cells in the thymus can be divided into </a:t>
            </a:r>
            <a:r>
              <a:rPr lang="en-GB" sz="2400" dirty="0" err="1">
                <a:latin typeface="Times New Roman" pitchFamily="18" charset="0"/>
                <a:cs typeface="Times New Roman" pitchFamily="18" charset="0"/>
              </a:rPr>
              <a:t>thymic</a:t>
            </a:r>
            <a:r>
              <a:rPr lang="en-GB" sz="2400" dirty="0">
                <a:latin typeface="Times New Roman" pitchFamily="18" charset="0"/>
                <a:cs typeface="Times New Roman" pitchFamily="18" charset="0"/>
              </a:rPr>
              <a:t> stromal cells and cells of hematopoietic origin (derived from bone marrow resident hematopoietic stem cells). Developing T-cells are referred to as </a:t>
            </a:r>
            <a:r>
              <a:rPr lang="en-GB" sz="2400" dirty="0" err="1">
                <a:latin typeface="Times New Roman" pitchFamily="18" charset="0"/>
                <a:cs typeface="Times New Roman" pitchFamily="18" charset="0"/>
              </a:rPr>
              <a:t>thymocytes</a:t>
            </a:r>
            <a:r>
              <a:rPr lang="en-GB" sz="2400" dirty="0">
                <a:latin typeface="Times New Roman" pitchFamily="18" charset="0"/>
                <a:cs typeface="Times New Roman" pitchFamily="18" charset="0"/>
              </a:rPr>
              <a:t> and are of hematopoietic origin. Stromal cells include </a:t>
            </a:r>
            <a:r>
              <a:rPr lang="en-GB" sz="2400" dirty="0" err="1">
                <a:latin typeface="Times New Roman" pitchFamily="18" charset="0"/>
                <a:cs typeface="Times New Roman" pitchFamily="18" charset="0"/>
              </a:rPr>
              <a:t>thymic</a:t>
            </a:r>
            <a:r>
              <a:rPr lang="en-GB" sz="2400" dirty="0">
                <a:latin typeface="Times New Roman" pitchFamily="18" charset="0"/>
                <a:cs typeface="Times New Roman" pitchFamily="18" charset="0"/>
              </a:rPr>
              <a:t> cortical epithelial cells, </a:t>
            </a:r>
            <a:r>
              <a:rPr lang="en-GB" sz="2400" dirty="0" err="1">
                <a:latin typeface="Times New Roman" pitchFamily="18" charset="0"/>
                <a:cs typeface="Times New Roman" pitchFamily="18" charset="0"/>
              </a:rPr>
              <a:t>thymic</a:t>
            </a:r>
            <a:r>
              <a:rPr lang="en-GB" sz="2400" dirty="0">
                <a:latin typeface="Times New Roman" pitchFamily="18" charset="0"/>
                <a:cs typeface="Times New Roman" pitchFamily="18" charset="0"/>
              </a:rPr>
              <a:t> medullary epithelial cells, and dendritic cells.</a:t>
            </a:r>
          </a:p>
        </p:txBody>
      </p:sp>
    </p:spTree>
    <p:extLst>
      <p:ext uri="{BB962C8B-B14F-4D97-AF65-F5344CB8AC3E}">
        <p14:creationId xmlns:p14="http://schemas.microsoft.com/office/powerpoint/2010/main" val="465071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endParaRPr lang="en-GB" sz="2400" dirty="0">
              <a:latin typeface="Times New Roman" pitchFamily="18" charset="0"/>
              <a:cs typeface="Times New Roman" pitchFamily="18" charset="0"/>
            </a:endParaRPr>
          </a:p>
        </p:txBody>
      </p:sp>
      <p:pic>
        <p:nvPicPr>
          <p:cNvPr id="7170" name="Picture 2" descr="C:\Users\lenovo\Desktop\tyf04h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31242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990600"/>
            <a:ext cx="3581400" cy="2495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3592657"/>
            <a:ext cx="3657600" cy="219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7644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fontScale="90000"/>
          </a:bodyPr>
          <a:lstStyle/>
          <a:p>
            <a:pPr algn="l"/>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smtClean="0">
                <a:latin typeface="Times New Roman" pitchFamily="18" charset="0"/>
                <a:cs typeface="Times New Roman" pitchFamily="18" charset="0"/>
              </a:rPr>
              <a:t/>
            </a:r>
            <a:br>
              <a:rPr lang="en-GB" sz="2400" dirty="0" smtClean="0">
                <a:latin typeface="Times New Roman" pitchFamily="18" charset="0"/>
                <a:cs typeface="Times New Roman" pitchFamily="18" charset="0"/>
              </a:rPr>
            </a:br>
            <a:r>
              <a:rPr lang="en-GB" sz="2400" dirty="0" smtClean="0">
                <a:latin typeface="Times New Roman" pitchFamily="18" charset="0"/>
                <a:cs typeface="Times New Roman" pitchFamily="18" charset="0"/>
              </a:rPr>
              <a:t/>
            </a:r>
            <a:br>
              <a:rPr lang="en-GB" sz="2400" dirty="0" smtClean="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smtClean="0">
                <a:latin typeface="Times New Roman" pitchFamily="18" charset="0"/>
                <a:cs typeface="Times New Roman" pitchFamily="18" charset="0"/>
              </a:rPr>
              <a:t/>
            </a:r>
            <a:br>
              <a:rPr lang="en-GB" sz="2400" dirty="0" smtClean="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smtClean="0">
                <a:latin typeface="Times New Roman" pitchFamily="18" charset="0"/>
                <a:cs typeface="Times New Roman" pitchFamily="18" charset="0"/>
              </a:rPr>
              <a:t/>
            </a:r>
            <a:br>
              <a:rPr lang="en-GB" sz="2400" dirty="0" smtClean="0">
                <a:latin typeface="Times New Roman" pitchFamily="18" charset="0"/>
                <a:cs typeface="Times New Roman" pitchFamily="18" charset="0"/>
              </a:rPr>
            </a:br>
            <a:r>
              <a:rPr lang="en-GB" sz="2400" dirty="0" smtClean="0">
                <a:latin typeface="Times New Roman" pitchFamily="18" charset="0"/>
                <a:cs typeface="Times New Roman" pitchFamily="18" charset="0"/>
              </a:rPr>
              <a:t/>
            </a:r>
            <a:br>
              <a:rPr lang="en-GB" sz="2400" dirty="0" smtClean="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smtClean="0">
                <a:latin typeface="Times New Roman" pitchFamily="18" charset="0"/>
                <a:cs typeface="Times New Roman" pitchFamily="18" charset="0"/>
              </a:rPr>
              <a:t/>
            </a:r>
            <a:br>
              <a:rPr lang="en-GB" sz="2400" dirty="0" smtClean="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smtClean="0">
                <a:latin typeface="Times New Roman" pitchFamily="18" charset="0"/>
                <a:cs typeface="Times New Roman" pitchFamily="18" charset="0"/>
              </a:rPr>
              <a:t/>
            </a:r>
            <a:br>
              <a:rPr lang="en-GB" sz="2400" dirty="0" smtClean="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smtClean="0">
                <a:latin typeface="Times New Roman" pitchFamily="18" charset="0"/>
                <a:cs typeface="Times New Roman" pitchFamily="18" charset="0"/>
              </a:rPr>
              <a:t/>
            </a:r>
            <a:br>
              <a:rPr lang="en-GB" sz="2400" dirty="0" smtClean="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smtClean="0">
                <a:latin typeface="Times New Roman" pitchFamily="18" charset="0"/>
                <a:cs typeface="Times New Roman" pitchFamily="18" charset="0"/>
              </a:rPr>
              <a:t/>
            </a:r>
            <a:br>
              <a:rPr lang="en-GB" sz="2400" dirty="0" smtClean="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smtClean="0">
                <a:latin typeface="Times New Roman" pitchFamily="18" charset="0"/>
                <a:cs typeface="Times New Roman" pitchFamily="18" charset="0"/>
              </a:rPr>
              <a:t>Structure</a:t>
            </a:r>
            <a:br>
              <a:rPr lang="en-GB" sz="2400" dirty="0" smtClean="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Each lateral lobe is composed of numerous lobules held together by delicate areolar tissue; the entire organ being enclosed in an investing capsule[12] of a similar but denser structure. The primary lobules vary in size from that of a pin's head to that of a small pea, and are made up of a number of small nodules or </a:t>
            </a:r>
            <a:r>
              <a:rPr lang="en-GB" sz="2400" dirty="0" smtClean="0">
                <a:latin typeface="Times New Roman" pitchFamily="18" charset="0"/>
                <a:cs typeface="Times New Roman" pitchFamily="18" charset="0"/>
              </a:rPr>
              <a:t>follicles.</a:t>
            </a: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smtClean="0">
                <a:latin typeface="Times New Roman" pitchFamily="18" charset="0"/>
                <a:cs typeface="Times New Roman" pitchFamily="18" charset="0"/>
              </a:rPr>
              <a:t>Cortex</a:t>
            </a: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The cortical portion is mainly composed of lymphoid cells, supported by a network of finely-branched epithelial reticular cells, which is continuous with a similar network in the medullary portion. This network forms an adventitia to the blood vessels.</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The cortex is the location of the earliest events in </a:t>
            </a:r>
            <a:r>
              <a:rPr lang="en-GB" sz="2400" dirty="0" err="1">
                <a:latin typeface="Times New Roman" pitchFamily="18" charset="0"/>
                <a:cs typeface="Times New Roman" pitchFamily="18" charset="0"/>
              </a:rPr>
              <a:t>thymocyte</a:t>
            </a:r>
            <a:r>
              <a:rPr lang="en-GB" sz="2400" dirty="0">
                <a:latin typeface="Times New Roman" pitchFamily="18" charset="0"/>
                <a:cs typeface="Times New Roman" pitchFamily="18" charset="0"/>
              </a:rPr>
              <a:t> development, where T cell receptor gene rearrangement and positive selection takes </a:t>
            </a:r>
            <a:r>
              <a:rPr lang="en-GB" sz="2400" dirty="0" smtClean="0">
                <a:latin typeface="Times New Roman" pitchFamily="18" charset="0"/>
                <a:cs typeface="Times New Roman" pitchFamily="18" charset="0"/>
              </a:rPr>
              <a:t>place</a:t>
            </a:r>
            <a:br>
              <a:rPr lang="en-GB" sz="2400" dirty="0" smtClean="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smtClean="0">
                <a:latin typeface="Times New Roman" pitchFamily="18" charset="0"/>
                <a:cs typeface="Times New Roman" pitchFamily="18" charset="0"/>
              </a:rPr>
              <a:t/>
            </a:r>
            <a:br>
              <a:rPr lang="en-GB" sz="2400" dirty="0" smtClean="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smtClean="0">
                <a:latin typeface="Times New Roman" pitchFamily="18" charset="0"/>
                <a:cs typeface="Times New Roman" pitchFamily="18" charset="0"/>
              </a:rPr>
              <a:t/>
            </a:r>
            <a:br>
              <a:rPr lang="en-GB" sz="2400" dirty="0" smtClean="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smtClean="0">
                <a:latin typeface="Times New Roman" pitchFamily="18" charset="0"/>
                <a:cs typeface="Times New Roman" pitchFamily="18" charset="0"/>
              </a:rPr>
              <a:t/>
            </a:r>
            <a:br>
              <a:rPr lang="en-GB" sz="2400" dirty="0" smtClean="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smtClean="0">
                <a:latin typeface="Times New Roman" pitchFamily="18" charset="0"/>
                <a:cs typeface="Times New Roman" pitchFamily="18" charset="0"/>
              </a:rPr>
              <a:t/>
            </a:r>
            <a:br>
              <a:rPr lang="en-GB" sz="2400" dirty="0" smtClean="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smtClean="0">
                <a:latin typeface="Times New Roman" pitchFamily="18" charset="0"/>
                <a:cs typeface="Times New Roman" pitchFamily="18" charset="0"/>
              </a:rPr>
              <a:t/>
            </a:r>
            <a:br>
              <a:rPr lang="en-GB" sz="2400" dirty="0" smtClean="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smtClean="0">
                <a:latin typeface="Times New Roman" pitchFamily="18" charset="0"/>
                <a:cs typeface="Times New Roman" pitchFamily="18" charset="0"/>
              </a:rPr>
              <a:t/>
            </a:r>
            <a:br>
              <a:rPr lang="en-GB" sz="2400" dirty="0" smtClean="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smtClean="0">
                <a:latin typeface="Times New Roman" pitchFamily="18" charset="0"/>
                <a:cs typeface="Times New Roman" pitchFamily="18" charset="0"/>
              </a:rPr>
              <a:t/>
            </a:r>
            <a:br>
              <a:rPr lang="en-GB" sz="2400" dirty="0" smtClean="0">
                <a:latin typeface="Times New Roman" pitchFamily="18" charset="0"/>
                <a:cs typeface="Times New Roman" pitchFamily="18" charset="0"/>
              </a:rPr>
            </a:br>
            <a:endParaRPr lang="en-GB" sz="2400" dirty="0">
              <a:latin typeface="Times New Roman" pitchFamily="18" charset="0"/>
              <a:cs typeface="Times New Roman" pitchFamily="18" charset="0"/>
            </a:endParaRPr>
          </a:p>
        </p:txBody>
      </p:sp>
    </p:spTree>
    <p:extLst>
      <p:ext uri="{BB962C8B-B14F-4D97-AF65-F5344CB8AC3E}">
        <p14:creationId xmlns:p14="http://schemas.microsoft.com/office/powerpoint/2010/main" val="3522442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pPr algn="l"/>
            <a:r>
              <a:rPr lang="en-GB" sz="2400" dirty="0">
                <a:latin typeface="Times New Roman" pitchFamily="18" charset="0"/>
                <a:cs typeface="Times New Roman" pitchFamily="18" charset="0"/>
              </a:rPr>
              <a:t>Medulla</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In the medullary portion, the reticulum is coarser than in the cortex, the lymphoid cells are relatively fewer in number, and there are found peculiar nest-like bodies, the concentric corpuscles of Hassall. These concentric corpuscles are composed of a central mass, consisting of one or more granular cells, and of a capsule formed of </a:t>
            </a:r>
            <a:r>
              <a:rPr lang="en-GB" sz="2400" dirty="0" err="1">
                <a:latin typeface="Times New Roman" pitchFamily="18" charset="0"/>
                <a:cs typeface="Times New Roman" pitchFamily="18" charset="0"/>
              </a:rPr>
              <a:t>epithelioid</a:t>
            </a:r>
            <a:r>
              <a:rPr lang="en-GB" sz="2400" dirty="0">
                <a:latin typeface="Times New Roman" pitchFamily="18" charset="0"/>
                <a:cs typeface="Times New Roman" pitchFamily="18" charset="0"/>
              </a:rPr>
              <a:t> cells. They are the remains of the epithelial tubes, which grow out from the third </a:t>
            </a:r>
            <a:r>
              <a:rPr lang="en-GB" sz="2400" dirty="0" err="1">
                <a:latin typeface="Times New Roman" pitchFamily="18" charset="0"/>
                <a:cs typeface="Times New Roman" pitchFamily="18" charset="0"/>
              </a:rPr>
              <a:t>branchial</a:t>
            </a:r>
            <a:r>
              <a:rPr lang="en-GB" sz="2400" dirty="0">
                <a:latin typeface="Times New Roman" pitchFamily="18" charset="0"/>
                <a:cs typeface="Times New Roman" pitchFamily="18" charset="0"/>
              </a:rPr>
              <a:t> pouches of the embryo to form the thymus. Each follicle is surrounded by a vascular plexus, from which vessels pass into the interior, and radiate from the periphery toward the </a:t>
            </a:r>
            <a:r>
              <a:rPr lang="en-GB" sz="2400" dirty="0" err="1">
                <a:latin typeface="Times New Roman" pitchFamily="18" charset="0"/>
                <a:cs typeface="Times New Roman" pitchFamily="18" charset="0"/>
              </a:rPr>
              <a:t>center</a:t>
            </a:r>
            <a:r>
              <a:rPr lang="en-GB" sz="2400" dirty="0">
                <a:latin typeface="Times New Roman" pitchFamily="18" charset="0"/>
                <a:cs typeface="Times New Roman" pitchFamily="18" charset="0"/>
              </a:rPr>
              <a:t>, forming a second zone just within the margin of the medullary portion. In the </a:t>
            </a:r>
            <a:r>
              <a:rPr lang="en-GB" sz="2400" dirty="0" err="1">
                <a:latin typeface="Times New Roman" pitchFamily="18" charset="0"/>
                <a:cs typeface="Times New Roman" pitchFamily="18" charset="0"/>
              </a:rPr>
              <a:t>center</a:t>
            </a:r>
            <a:r>
              <a:rPr lang="en-GB" sz="2400" dirty="0">
                <a:latin typeface="Times New Roman" pitchFamily="18" charset="0"/>
                <a:cs typeface="Times New Roman" pitchFamily="18" charset="0"/>
              </a:rPr>
              <a:t> of the medullary portion there are very few vessels, and they are of minute size.</a:t>
            </a:r>
          </a:p>
        </p:txBody>
      </p:sp>
    </p:spTree>
    <p:extLst>
      <p:ext uri="{BB962C8B-B14F-4D97-AF65-F5344CB8AC3E}">
        <p14:creationId xmlns:p14="http://schemas.microsoft.com/office/powerpoint/2010/main" val="35578576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pPr algn="l"/>
            <a:r>
              <a:rPr lang="en-GB" sz="2400" dirty="0">
                <a:latin typeface="Times New Roman" pitchFamily="18" charset="0"/>
                <a:cs typeface="Times New Roman" pitchFamily="18" charset="0"/>
              </a:rPr>
              <a:t>Hassall's corpuscles (or </a:t>
            </a:r>
            <a:r>
              <a:rPr lang="en-GB" sz="2400" dirty="0" err="1">
                <a:latin typeface="Times New Roman" pitchFamily="18" charset="0"/>
                <a:cs typeface="Times New Roman" pitchFamily="18" charset="0"/>
              </a:rPr>
              <a:t>thymic</a:t>
            </a:r>
            <a:r>
              <a:rPr lang="en-GB" sz="2400" dirty="0">
                <a:latin typeface="Times New Roman" pitchFamily="18" charset="0"/>
                <a:cs typeface="Times New Roman" pitchFamily="18" charset="0"/>
              </a:rPr>
              <a:t> corpuscles (bodies)) are structures found in the medulla of the human thymus, formed from </a:t>
            </a:r>
            <a:r>
              <a:rPr lang="en-GB" sz="2400" dirty="0" err="1">
                <a:latin typeface="Times New Roman" pitchFamily="18" charset="0"/>
                <a:cs typeface="Times New Roman" pitchFamily="18" charset="0"/>
              </a:rPr>
              <a:t>eosinophilic</a:t>
            </a:r>
            <a:r>
              <a:rPr lang="en-GB" sz="2400" dirty="0">
                <a:latin typeface="Times New Roman" pitchFamily="18" charset="0"/>
                <a:cs typeface="Times New Roman" pitchFamily="18" charset="0"/>
              </a:rPr>
              <a:t> type VI epithelial reticular cells arranged concentrically</a:t>
            </a:r>
            <a:r>
              <a:rPr lang="en-GB" sz="2400" dirty="0" smtClean="0">
                <a:latin typeface="Times New Roman" pitchFamily="18" charset="0"/>
                <a:cs typeface="Times New Roman" pitchFamily="18" charset="0"/>
              </a:rPr>
              <a:t>.</a:t>
            </a:r>
            <a:br>
              <a:rPr lang="en-GB" sz="2400" dirty="0" smtClean="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smtClean="0">
                <a:latin typeface="Times New Roman" pitchFamily="18" charset="0"/>
                <a:cs typeface="Times New Roman" pitchFamily="18" charset="0"/>
              </a:rPr>
              <a:t/>
            </a:r>
            <a:br>
              <a:rPr lang="en-GB" sz="2400" dirty="0" smtClean="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smtClean="0">
                <a:latin typeface="Times New Roman" pitchFamily="18" charset="0"/>
                <a:cs typeface="Times New Roman" pitchFamily="18" charset="0"/>
              </a:rPr>
              <a:t/>
            </a:r>
            <a:br>
              <a:rPr lang="en-GB" sz="2400" dirty="0" smtClean="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smtClean="0">
                <a:latin typeface="Times New Roman" pitchFamily="18" charset="0"/>
                <a:cs typeface="Times New Roman" pitchFamily="18" charset="0"/>
              </a:rPr>
              <a:t/>
            </a:r>
            <a:br>
              <a:rPr lang="en-GB" sz="2400" dirty="0" smtClean="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smtClean="0">
                <a:latin typeface="Times New Roman" pitchFamily="18" charset="0"/>
                <a:cs typeface="Times New Roman" pitchFamily="18" charset="0"/>
              </a:rPr>
              <a:t/>
            </a:r>
            <a:br>
              <a:rPr lang="en-GB" sz="2400" dirty="0" smtClean="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endParaRPr lang="en-GB" sz="2400"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05074"/>
            <a:ext cx="3429000" cy="2981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505074"/>
            <a:ext cx="4048125" cy="3002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6908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fontScale="90000"/>
          </a:bodyPr>
          <a:lstStyle/>
          <a:p>
            <a:r>
              <a:rPr lang="en-US" dirty="0">
                <a:latin typeface="Times New Roman" pitchFamily="18" charset="0"/>
                <a:cs typeface="Times New Roman" pitchFamily="18" charset="0"/>
              </a:rPr>
              <a:t>Lymphoid </a:t>
            </a:r>
            <a:r>
              <a:rPr lang="en-US" dirty="0" smtClean="0">
                <a:latin typeface="Times New Roman" pitchFamily="18" charset="0"/>
                <a:cs typeface="Times New Roman" pitchFamily="18" charset="0"/>
              </a:rPr>
              <a:t>System</a:t>
            </a:r>
            <a:br>
              <a:rPr lang="en-US" dirty="0" smtClean="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a:t>
            </a:r>
            <a:r>
              <a:rPr lang="en-US" sz="2200" dirty="0">
                <a:latin typeface="Times New Roman" pitchFamily="18" charset="0"/>
                <a:cs typeface="Times New Roman" pitchFamily="18" charset="0"/>
              </a:rPr>
              <a:t>Collects excess interstitial </a:t>
            </a:r>
            <a:r>
              <a:rPr lang="en-US" sz="2200" dirty="0" smtClean="0">
                <a:latin typeface="Times New Roman" pitchFamily="18" charset="0"/>
                <a:cs typeface="Times New Roman" pitchFamily="18" charset="0"/>
              </a:rPr>
              <a:t>.</a:t>
            </a:r>
            <a:r>
              <a:rPr lang="en-US" sz="2200" dirty="0">
                <a:latin typeface="Times New Roman" pitchFamily="18" charset="0"/>
                <a:cs typeface="Times New Roman" pitchFamily="18" charset="0"/>
              </a:rPr>
              <a:t/>
            </a:r>
            <a:br>
              <a:rPr lang="en-US" sz="2200" dirty="0">
                <a:latin typeface="Times New Roman" pitchFamily="18" charset="0"/>
                <a:cs typeface="Times New Roman" pitchFamily="18" charset="0"/>
              </a:rPr>
            </a:br>
            <a:r>
              <a:rPr lang="en-US" sz="2200" dirty="0">
                <a:latin typeface="Times New Roman" pitchFamily="18" charset="0"/>
                <a:cs typeface="Times New Roman" pitchFamily="18" charset="0"/>
              </a:rPr>
              <a:t>*Protects organism against invading pathogens or antigens by producing immune responses</a:t>
            </a:r>
            <a:br>
              <a:rPr lang="en-US" sz="2200" dirty="0">
                <a:latin typeface="Times New Roman" pitchFamily="18" charset="0"/>
                <a:cs typeface="Times New Roman" pitchFamily="18" charset="0"/>
              </a:rPr>
            </a:br>
            <a:r>
              <a:rPr lang="en-US" sz="2200" dirty="0">
                <a:latin typeface="Times New Roman" pitchFamily="18" charset="0"/>
                <a:cs typeface="Times New Roman" pitchFamily="18" charset="0"/>
              </a:rPr>
              <a:t>*Includes all cells, tissues and organs that contain lymphocytes </a:t>
            </a:r>
            <a:br>
              <a:rPr lang="en-US" sz="2200" dirty="0">
                <a:latin typeface="Times New Roman" pitchFamily="18" charset="0"/>
                <a:cs typeface="Times New Roman" pitchFamily="18" charset="0"/>
              </a:rPr>
            </a:br>
            <a:r>
              <a:rPr lang="en-US" sz="2200" dirty="0">
                <a:latin typeface="Times New Roman" pitchFamily="18" charset="0"/>
                <a:cs typeface="Times New Roman" pitchFamily="18" charset="0"/>
              </a:rPr>
              <a:t>*Major organs are lymph nodes ,spleen, thymus, and tonsils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GB" dirty="0"/>
          </a:p>
        </p:txBody>
      </p:sp>
      <p:pic>
        <p:nvPicPr>
          <p:cNvPr id="3" name="Picture 3" descr="C:\Users\lenovo\Desktop\Lymphatic_syste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838200"/>
            <a:ext cx="35052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906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endParaRPr lang="en-GB" sz="2400" dirty="0">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33400"/>
            <a:ext cx="5105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06028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pPr algn="l"/>
            <a:r>
              <a:rPr lang="en-GB" sz="1800" dirty="0" smtClean="0">
                <a:latin typeface="Times New Roman" pitchFamily="18" charset="0"/>
                <a:cs typeface="Times New Roman" pitchFamily="18" charset="0"/>
              </a:rPr>
              <a:t>Spleen is </a:t>
            </a:r>
            <a:r>
              <a:rPr lang="en-GB" sz="1800" dirty="0">
                <a:latin typeface="Times New Roman" pitchFamily="18" charset="0"/>
                <a:cs typeface="Times New Roman" pitchFamily="18" charset="0"/>
              </a:rPr>
              <a:t>an organ found in virtually all vertebrate animals. Similar in structure to a large lymph node, the spleen acts primarily as a blood filter. As such, it is a non-vital organ, with life possible after removal. The spleen plays important roles in regard to red blood cells (also referred to as erythrocytes) and the immune system</a:t>
            </a:r>
            <a:r>
              <a:rPr lang="en-GB" sz="1800" dirty="0" smtClean="0">
                <a:latin typeface="Times New Roman" pitchFamily="18" charset="0"/>
                <a:cs typeface="Times New Roman" pitchFamily="18" charset="0"/>
              </a:rPr>
              <a:t>. In </a:t>
            </a:r>
            <a:r>
              <a:rPr lang="en-GB" sz="1800" dirty="0">
                <a:latin typeface="Times New Roman" pitchFamily="18" charset="0"/>
                <a:cs typeface="Times New Roman" pitchFamily="18" charset="0"/>
              </a:rPr>
              <a:t>humans, it is located in the left upper quadrant of the abdomen. It removes old red blood cells and holds a reserve of blood in case of </a:t>
            </a:r>
            <a:r>
              <a:rPr lang="en-GB" sz="1800" dirty="0" err="1">
                <a:latin typeface="Times New Roman" pitchFamily="18" charset="0"/>
                <a:cs typeface="Times New Roman" pitchFamily="18" charset="0"/>
              </a:rPr>
              <a:t>hemorrhagic</a:t>
            </a:r>
            <a:r>
              <a:rPr lang="en-GB" sz="1800" dirty="0">
                <a:latin typeface="Times New Roman" pitchFamily="18" charset="0"/>
                <a:cs typeface="Times New Roman" pitchFamily="18" charset="0"/>
              </a:rPr>
              <a:t> shock while also recycling iron. As a part of the mononuclear phagocyte system, it metabolizes </a:t>
            </a:r>
            <a:r>
              <a:rPr lang="en-GB" sz="1800" dirty="0" err="1">
                <a:latin typeface="Times New Roman" pitchFamily="18" charset="0"/>
                <a:cs typeface="Times New Roman" pitchFamily="18" charset="0"/>
              </a:rPr>
              <a:t>hemoglobin</a:t>
            </a:r>
            <a:r>
              <a:rPr lang="en-GB" sz="1800" dirty="0">
                <a:latin typeface="Times New Roman" pitchFamily="18" charset="0"/>
                <a:cs typeface="Times New Roman" pitchFamily="18" charset="0"/>
              </a:rPr>
              <a:t> removed from senescent erythrocytes. The globin portion of </a:t>
            </a:r>
            <a:r>
              <a:rPr lang="en-GB" sz="1800" dirty="0" err="1">
                <a:latin typeface="Times New Roman" pitchFamily="18" charset="0"/>
                <a:cs typeface="Times New Roman" pitchFamily="18" charset="0"/>
              </a:rPr>
              <a:t>hemoglobin</a:t>
            </a:r>
            <a:r>
              <a:rPr lang="en-GB" sz="1800" dirty="0">
                <a:latin typeface="Times New Roman" pitchFamily="18" charset="0"/>
                <a:cs typeface="Times New Roman" pitchFamily="18" charset="0"/>
              </a:rPr>
              <a:t> is degraded to its constitutive amino acids, and the </a:t>
            </a:r>
            <a:r>
              <a:rPr lang="en-GB" sz="1800" dirty="0" err="1">
                <a:latin typeface="Times New Roman" pitchFamily="18" charset="0"/>
                <a:cs typeface="Times New Roman" pitchFamily="18" charset="0"/>
              </a:rPr>
              <a:t>heme</a:t>
            </a:r>
            <a:r>
              <a:rPr lang="en-GB" sz="1800" dirty="0">
                <a:latin typeface="Times New Roman" pitchFamily="18" charset="0"/>
                <a:cs typeface="Times New Roman" pitchFamily="18" charset="0"/>
              </a:rPr>
              <a:t> portion is metabolized to bilirubin, which is subsequently shuttled to the liver for removal</a:t>
            </a:r>
            <a:r>
              <a:rPr lang="en-GB" sz="1800" dirty="0" smtClean="0">
                <a:latin typeface="Times New Roman" pitchFamily="18" charset="0"/>
                <a:cs typeface="Times New Roman" pitchFamily="18" charset="0"/>
              </a:rPr>
              <a:t>. </a:t>
            </a:r>
            <a:r>
              <a:rPr lang="en-GB" sz="1800" dirty="0">
                <a:latin typeface="Times New Roman" pitchFamily="18" charset="0"/>
                <a:cs typeface="Times New Roman" pitchFamily="18" charset="0"/>
              </a:rPr>
              <a:t>It synthesizes antibodies in its white pulp and removes antibody-coated bacteria along with antibody-coated blood cells by way of blood and lymph node circulation. The spleen is brownish in </a:t>
            </a:r>
            <a:r>
              <a:rPr lang="en-GB" sz="1800" dirty="0" err="1" smtClean="0">
                <a:latin typeface="Times New Roman" pitchFamily="18" charset="0"/>
                <a:cs typeface="Times New Roman" pitchFamily="18" charset="0"/>
              </a:rPr>
              <a:t>color</a:t>
            </a:r>
            <a:r>
              <a:rPr lang="en-GB" sz="1800" dirty="0" smtClean="0">
                <a:latin typeface="Times New Roman" pitchFamily="18" charset="0"/>
                <a:cs typeface="Times New Roman" pitchFamily="18" charset="0"/>
              </a:rPr>
              <a:t>.  </a:t>
            </a:r>
            <a:endParaRPr lang="en-GB" sz="1800" dirty="0">
              <a:latin typeface="Times New Roman" pitchFamily="18" charset="0"/>
              <a:cs typeface="Times New Roman" pitchFamily="18" charset="0"/>
            </a:endParaRPr>
          </a:p>
        </p:txBody>
      </p:sp>
    </p:spTree>
    <p:extLst>
      <p:ext uri="{BB962C8B-B14F-4D97-AF65-F5344CB8AC3E}">
        <p14:creationId xmlns:p14="http://schemas.microsoft.com/office/powerpoint/2010/main" val="20188194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fontScale="90000"/>
          </a:bodyPr>
          <a:lstStyle/>
          <a:p>
            <a:pPr algn="r"/>
            <a:r>
              <a:rPr lang="en-GB" sz="2400" b="1" dirty="0" smtClean="0"/>
              <a:t/>
            </a:r>
            <a:br>
              <a:rPr lang="en-GB" sz="2400" b="1" dirty="0" smtClean="0"/>
            </a:br>
            <a:r>
              <a:rPr lang="en-GB" sz="2400" b="1" dirty="0"/>
              <a:t/>
            </a:r>
            <a:br>
              <a:rPr lang="en-GB" sz="2400" b="1" dirty="0"/>
            </a:br>
            <a:r>
              <a:rPr lang="en-GB" sz="2400" b="1" dirty="0" smtClean="0"/>
              <a:t/>
            </a:r>
            <a:br>
              <a:rPr lang="en-GB" sz="2400" b="1" dirty="0" smtClean="0"/>
            </a:br>
            <a:r>
              <a:rPr lang="en-GB" sz="2400" b="1" dirty="0"/>
              <a:t/>
            </a:r>
            <a:br>
              <a:rPr lang="en-GB" sz="2400" b="1" dirty="0"/>
            </a:br>
            <a:r>
              <a:rPr lang="en-GB" sz="2400" b="1" dirty="0" smtClean="0"/>
              <a:t/>
            </a:r>
            <a:br>
              <a:rPr lang="en-GB" sz="2400" b="1" dirty="0" smtClean="0"/>
            </a:br>
            <a:r>
              <a:rPr lang="en-GB" sz="2400" b="1" dirty="0"/>
              <a:t/>
            </a:r>
            <a:br>
              <a:rPr lang="en-GB" sz="2400" b="1" dirty="0"/>
            </a:br>
            <a:r>
              <a:rPr lang="en-GB" sz="2400" b="1" dirty="0" smtClean="0"/>
              <a:t/>
            </a:r>
            <a:br>
              <a:rPr lang="en-GB" sz="2400" b="1" dirty="0" smtClean="0"/>
            </a:br>
            <a:r>
              <a:rPr lang="en-GB" sz="2400" b="1" dirty="0" smtClean="0">
                <a:latin typeface="Times New Roman" pitchFamily="18" charset="0"/>
                <a:cs typeface="Times New Roman" pitchFamily="18" charset="0"/>
              </a:rPr>
              <a:t>SPLEEN </a:t>
            </a:r>
            <a:r>
              <a:rPr lang="en-GB" sz="2400" b="1" dirty="0">
                <a:latin typeface="Times New Roman" pitchFamily="18" charset="0"/>
                <a:cs typeface="Times New Roman" pitchFamily="18" charset="0"/>
              </a:rPr>
              <a:t>(follicle)</a:t>
            </a:r>
            <a:r>
              <a:rPr lang="en-GB" sz="2400" dirty="0">
                <a:latin typeface="Times New Roman" pitchFamily="18" charset="0"/>
                <a:cs typeface="Times New Roman" pitchFamily="18" charset="0"/>
              </a:rPr>
              <a:t> </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     </a:t>
            </a:r>
            <a:r>
              <a:rPr lang="en-GB" sz="2400" i="1" dirty="0">
                <a:latin typeface="Times New Roman" pitchFamily="18" charset="0"/>
                <a:cs typeface="Times New Roman" pitchFamily="18" charset="0"/>
              </a:rPr>
              <a:t>Stained with haematoxylin and eosin</a:t>
            </a: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      lymphoid follicle is circled with </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      dotted line </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1 - germinal </a:t>
            </a:r>
            <a:r>
              <a:rPr lang="en-GB" sz="2400" dirty="0" err="1">
                <a:latin typeface="Times New Roman" pitchFamily="18" charset="0"/>
                <a:cs typeface="Times New Roman" pitchFamily="18" charset="0"/>
              </a:rPr>
              <a:t>center</a:t>
            </a:r>
            <a:r>
              <a:rPr lang="en-GB" sz="2400" dirty="0">
                <a:latin typeface="Times New Roman" pitchFamily="18" charset="0"/>
                <a:cs typeface="Times New Roman" pitchFamily="18" charset="0"/>
              </a:rPr>
              <a:t> of the follicle </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2 - </a:t>
            </a:r>
            <a:r>
              <a:rPr lang="en-GB" sz="2400" dirty="0" err="1">
                <a:latin typeface="Times New Roman" pitchFamily="18" charset="0"/>
                <a:cs typeface="Times New Roman" pitchFamily="18" charset="0"/>
              </a:rPr>
              <a:t>mantie</a:t>
            </a:r>
            <a:r>
              <a:rPr lang="en-GB" sz="2400" dirty="0">
                <a:latin typeface="Times New Roman" pitchFamily="18" charset="0"/>
                <a:cs typeface="Times New Roman" pitchFamily="18" charset="0"/>
              </a:rPr>
              <a:t> zone of the follicle </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3 - marginal zone of the follicle </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4 - </a:t>
            </a:r>
            <a:r>
              <a:rPr lang="en-GB" sz="2400" dirty="0" err="1">
                <a:latin typeface="Times New Roman" pitchFamily="18" charset="0"/>
                <a:cs typeface="Times New Roman" pitchFamily="18" charset="0"/>
              </a:rPr>
              <a:t>periarterial</a:t>
            </a:r>
            <a:r>
              <a:rPr lang="en-GB" sz="2400" dirty="0">
                <a:latin typeface="Times New Roman" pitchFamily="18" charset="0"/>
                <a:cs typeface="Times New Roman" pitchFamily="18" charset="0"/>
              </a:rPr>
              <a:t> area of the follicle </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5 - central arteriole </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6 - red pulp </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7 - </a:t>
            </a:r>
            <a:r>
              <a:rPr lang="en-GB" sz="2400" dirty="0" err="1">
                <a:latin typeface="Times New Roman" pitchFamily="18" charset="0"/>
                <a:cs typeface="Times New Roman" pitchFamily="18" charset="0"/>
              </a:rPr>
              <a:t>trabeculae</a:t>
            </a:r>
            <a:r>
              <a:rPr lang="en-GB" sz="2400" dirty="0">
                <a:latin typeface="Times New Roman" pitchFamily="18" charset="0"/>
                <a:cs typeface="Times New Roman" pitchFamily="18" charset="0"/>
              </a:rPr>
              <a:t> </a:t>
            </a:r>
            <a:r>
              <a:rPr lang="en-GB" sz="2400" dirty="0"/>
              <a:t/>
            </a:r>
            <a:br>
              <a:rPr lang="en-GB" sz="2400" dirty="0"/>
            </a:br>
            <a:endParaRPr lang="en-GB" sz="2400" dirty="0">
              <a:latin typeface="Times New Roman" pitchFamily="18" charset="0"/>
              <a:cs typeface="Times New Roman" pitchFamily="18" charset="0"/>
            </a:endParaRP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4038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62546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pPr algn="l"/>
            <a:r>
              <a:rPr lang="en-GB" sz="2400" dirty="0">
                <a:latin typeface="Times New Roman" pitchFamily="18" charset="0"/>
                <a:cs typeface="Times New Roman" pitchFamily="18" charset="0"/>
              </a:rPr>
              <a:t>The red pulp of the spleen is composed of connective tissue known as the cords of </a:t>
            </a:r>
            <a:r>
              <a:rPr lang="en-GB" sz="2400" dirty="0" err="1">
                <a:latin typeface="Times New Roman" pitchFamily="18" charset="0"/>
                <a:cs typeface="Times New Roman" pitchFamily="18" charset="0"/>
              </a:rPr>
              <a:t>Billroth</a:t>
            </a:r>
            <a:r>
              <a:rPr lang="en-GB" sz="2400" dirty="0">
                <a:latin typeface="Times New Roman" pitchFamily="18" charset="0"/>
                <a:cs typeface="Times New Roman" pitchFamily="18" charset="0"/>
              </a:rPr>
              <a:t> and many splenic sinuses that are engorged with blood, giving it a red </a:t>
            </a:r>
            <a:r>
              <a:rPr lang="en-GB" sz="2400" dirty="0" err="1">
                <a:latin typeface="Times New Roman" pitchFamily="18" charset="0"/>
                <a:cs typeface="Times New Roman" pitchFamily="18" charset="0"/>
              </a:rPr>
              <a:t>color</a:t>
            </a:r>
            <a:r>
              <a:rPr lang="en-GB" sz="2400" dirty="0">
                <a:latin typeface="Times New Roman" pitchFamily="18" charset="0"/>
                <a:cs typeface="Times New Roman" pitchFamily="18" charset="0"/>
              </a:rPr>
              <a:t>.</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Its primary function is to filter the blood of antigens, microorganisms, and defective or worn-out red blood cells.</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The spleen is made of red pulp and white pulp, separated by the marginal zone; 76-79% of a normal spleen is red pulp. Unlike white pulp, which mainly contains lymphocytes such as T cells, red pulp is made up of several different types of blood cells, including platelets, granulocytes, red blood cells, and plasma.</a:t>
            </a:r>
          </a:p>
        </p:txBody>
      </p:sp>
    </p:spTree>
    <p:extLst>
      <p:ext uri="{BB962C8B-B14F-4D97-AF65-F5344CB8AC3E}">
        <p14:creationId xmlns:p14="http://schemas.microsoft.com/office/powerpoint/2010/main" val="22556685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lstStyle/>
          <a:p>
            <a:r>
              <a:rPr lang="en-US" dirty="0" smtClean="0"/>
              <a:t/>
            </a:r>
            <a:br>
              <a:rPr lang="en-US" dirty="0" smtClean="0"/>
            </a:br>
            <a:r>
              <a:rPr lang="en-GB" dirty="0"/>
              <a:t/>
            </a:r>
            <a:br>
              <a:rPr lang="en-GB" dirty="0"/>
            </a:br>
            <a:r>
              <a:rPr lang="en-GB" dirty="0" smtClean="0"/>
              <a:t/>
            </a:r>
            <a:br>
              <a:rPr lang="en-GB" dirty="0" smtClean="0"/>
            </a:br>
            <a:r>
              <a:rPr lang="en-GB" dirty="0"/>
              <a:t/>
            </a:r>
            <a:br>
              <a:rPr lang="en-GB" dirty="0"/>
            </a:br>
            <a:endParaRPr lang="en-GB"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4491" y="152400"/>
            <a:ext cx="4419600" cy="2907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4491" y="3200400"/>
            <a:ext cx="4419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9628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fontScale="90000"/>
          </a:bodyPr>
          <a:lstStyle/>
          <a:p>
            <a:pPr algn="l"/>
            <a:r>
              <a:rPr lang="en-US" sz="2400" b="1" dirty="0" smtClean="0">
                <a:latin typeface="Times New Roman" pitchFamily="18" charset="0"/>
                <a:cs typeface="Times New Roman" pitchFamily="18" charset="0"/>
              </a:rPr>
              <a:t>Palatine </a:t>
            </a:r>
            <a:r>
              <a:rPr lang="en-GB" sz="2400" b="1" dirty="0" smtClean="0">
                <a:latin typeface="Times New Roman" pitchFamily="18" charset="0"/>
                <a:cs typeface="Times New Roman" pitchFamily="18" charset="0"/>
              </a:rPr>
              <a:t>Palatine tonsils</a:t>
            </a:r>
            <a:r>
              <a:rPr lang="en-GB" sz="2400" dirty="0" smtClean="0">
                <a:latin typeface="Times New Roman" pitchFamily="18" charset="0"/>
                <a:cs typeface="Times New Roman" pitchFamily="18" charset="0"/>
              </a:rPr>
              <a:t/>
            </a:r>
            <a:br>
              <a:rPr lang="en-GB" sz="2400" dirty="0" smtClean="0">
                <a:latin typeface="Times New Roman" pitchFamily="18" charset="0"/>
                <a:cs typeface="Times New Roman" pitchFamily="18" charset="0"/>
              </a:rPr>
            </a:br>
            <a:r>
              <a:rPr lang="en-GB" sz="2400" dirty="0" smtClean="0">
                <a:latin typeface="Times New Roman" pitchFamily="18" charset="0"/>
                <a:cs typeface="Times New Roman" pitchFamily="18" charset="0"/>
              </a:rPr>
              <a:t>    occasionally </a:t>
            </a:r>
            <a:r>
              <a:rPr lang="en-GB" sz="2400" dirty="0">
                <a:latin typeface="Times New Roman" pitchFamily="18" charset="0"/>
                <a:cs typeface="Times New Roman" pitchFamily="18" charset="0"/>
              </a:rPr>
              <a:t>called the </a:t>
            </a:r>
            <a:r>
              <a:rPr lang="en-GB" sz="2400" dirty="0" err="1">
                <a:latin typeface="Times New Roman" pitchFamily="18" charset="0"/>
                <a:cs typeface="Times New Roman" pitchFamily="18" charset="0"/>
              </a:rPr>
              <a:t>faucial</a:t>
            </a:r>
            <a:r>
              <a:rPr lang="en-GB" sz="2400" dirty="0">
                <a:latin typeface="Times New Roman" pitchFamily="18" charset="0"/>
                <a:cs typeface="Times New Roman" pitchFamily="18" charset="0"/>
              </a:rPr>
              <a:t> tonsils,[2] are the tonsils that can be seen on the left and right sides at the back of the throat</a:t>
            </a:r>
            <a:r>
              <a:rPr lang="en-GB" sz="2400" dirty="0" smtClean="0">
                <a:latin typeface="Times New Roman" pitchFamily="18" charset="0"/>
                <a:cs typeface="Times New Roman" pitchFamily="18" charset="0"/>
              </a:rPr>
              <a:t>.</a:t>
            </a: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Tonsillitis is an inflammation of the tonsils and will often, but not necessarily, cause a sore throat and fever. In chronic cases tonsillectomy may be </a:t>
            </a:r>
            <a:r>
              <a:rPr lang="en-GB" sz="2400" dirty="0" smtClean="0">
                <a:latin typeface="Times New Roman" pitchFamily="18" charset="0"/>
                <a:cs typeface="Times New Roman" pitchFamily="18" charset="0"/>
              </a:rPr>
              <a:t>indicated.</a:t>
            </a:r>
            <a:br>
              <a:rPr lang="en-GB" sz="2400" dirty="0" smtClean="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Palatine tonsils consist of approximately 15 crypts, which result in a large internal surface. The tonsils contain four lymphoid compartments that influence immune functions, namely the reticular crypt epithelium, the </a:t>
            </a:r>
            <a:r>
              <a:rPr lang="en-GB" sz="2400" dirty="0" err="1">
                <a:latin typeface="Times New Roman" pitchFamily="18" charset="0"/>
                <a:cs typeface="Times New Roman" pitchFamily="18" charset="0"/>
              </a:rPr>
              <a:t>extrafollicular</a:t>
            </a:r>
            <a:r>
              <a:rPr lang="en-GB" sz="2400" dirty="0">
                <a:latin typeface="Times New Roman" pitchFamily="18" charset="0"/>
                <a:cs typeface="Times New Roman" pitchFamily="18" charset="0"/>
              </a:rPr>
              <a:t> area, the mantle zones of lymphoid follicles, and the follicular germinal </a:t>
            </a:r>
            <a:r>
              <a:rPr lang="en-GB" sz="2400" dirty="0" err="1">
                <a:latin typeface="Times New Roman" pitchFamily="18" charset="0"/>
                <a:cs typeface="Times New Roman" pitchFamily="18" charset="0"/>
              </a:rPr>
              <a:t>centers</a:t>
            </a:r>
            <a:r>
              <a:rPr lang="en-GB" sz="2400" dirty="0">
                <a:latin typeface="Times New Roman" pitchFamily="18" charset="0"/>
                <a:cs typeface="Times New Roman" pitchFamily="18" charset="0"/>
              </a:rPr>
              <a:t>. In human palatine tonsils, the very first part exposed to the outside environment is </a:t>
            </a:r>
            <a:r>
              <a:rPr lang="en-GB" sz="2400" dirty="0" err="1">
                <a:latin typeface="Times New Roman" pitchFamily="18" charset="0"/>
                <a:cs typeface="Times New Roman" pitchFamily="18" charset="0"/>
              </a:rPr>
              <a:t>tonsillar</a:t>
            </a:r>
            <a:r>
              <a:rPr lang="en-GB" sz="2400" dirty="0">
                <a:latin typeface="Times New Roman" pitchFamily="18" charset="0"/>
                <a:cs typeface="Times New Roman" pitchFamily="18" charset="0"/>
              </a:rPr>
              <a:t> </a:t>
            </a:r>
            <a:r>
              <a:rPr lang="en-GB" sz="2400" dirty="0" smtClean="0">
                <a:latin typeface="Times New Roman" pitchFamily="18" charset="0"/>
                <a:cs typeface="Times New Roman" pitchFamily="18" charset="0"/>
              </a:rPr>
              <a:t>epithelium</a:t>
            </a:r>
            <a:r>
              <a:rPr lang="en-GB" sz="2400" dirty="0">
                <a:latin typeface="Times New Roman" pitchFamily="18" charset="0"/>
                <a:cs typeface="Times New Roman" pitchFamily="18" charset="0"/>
              </a:rPr>
              <a:t>.</a:t>
            </a:r>
            <a:br>
              <a:rPr lang="en-GB" sz="2400" dirty="0">
                <a:latin typeface="Times New Roman" pitchFamily="18" charset="0"/>
                <a:cs typeface="Times New Roman" pitchFamily="18" charset="0"/>
              </a:rPr>
            </a:br>
            <a:r>
              <a:rPr lang="en-GB" sz="2400" dirty="0" smtClean="0">
                <a:latin typeface="Times New Roman" pitchFamily="18" charset="0"/>
                <a:cs typeface="Times New Roman" pitchFamily="18" charset="0"/>
              </a:rPr>
              <a:t/>
            </a:r>
            <a:br>
              <a:rPr lang="en-GB" sz="2400" dirty="0" smtClean="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endParaRPr lang="en-GB" sz="2400" dirty="0">
              <a:latin typeface="Times New Roman" pitchFamily="18" charset="0"/>
              <a:cs typeface="Times New Roman" pitchFamily="18" charset="0"/>
            </a:endParaRPr>
          </a:p>
        </p:txBody>
      </p:sp>
    </p:spTree>
    <p:extLst>
      <p:ext uri="{BB962C8B-B14F-4D97-AF65-F5344CB8AC3E}">
        <p14:creationId xmlns:p14="http://schemas.microsoft.com/office/powerpoint/2010/main" val="37767045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lstStyle/>
          <a:p>
            <a:r>
              <a:rPr lang="en-US" dirty="0" smtClean="0"/>
              <a:t/>
            </a:r>
            <a:br>
              <a:rPr lang="en-US"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endParaRPr lang="en-GB"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470" y="3200400"/>
            <a:ext cx="488113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90600" y="381000"/>
            <a:ext cx="7924800" cy="2308324"/>
          </a:xfrm>
          <a:prstGeom prst="rect">
            <a:avLst/>
          </a:prstGeom>
        </p:spPr>
        <p:txBody>
          <a:bodyPr wrap="square">
            <a:spAutoFit/>
          </a:bodyPr>
          <a:lstStyle/>
          <a:p>
            <a:r>
              <a:rPr lang="en-GB" b="1" dirty="0"/>
              <a:t>PALATINE TONSIL</a:t>
            </a:r>
            <a:r>
              <a:rPr lang="en-GB" dirty="0"/>
              <a:t> </a:t>
            </a:r>
            <a:br>
              <a:rPr lang="en-GB" dirty="0"/>
            </a:br>
            <a:r>
              <a:rPr lang="en-GB" dirty="0"/>
              <a:t>     </a:t>
            </a:r>
            <a:r>
              <a:rPr lang="en-GB" i="1" dirty="0"/>
              <a:t>Stained with haematoxylin and eosin</a:t>
            </a:r>
            <a:endParaRPr lang="en-GB" dirty="0"/>
          </a:p>
          <a:p>
            <a:r>
              <a:rPr lang="en-GB" dirty="0"/>
              <a:t>1 - lymphoid follicle </a:t>
            </a:r>
            <a:br>
              <a:rPr lang="en-GB" dirty="0"/>
            </a:br>
            <a:r>
              <a:rPr lang="en-GB" dirty="0"/>
              <a:t>2 - diffuse lymphoid tissue </a:t>
            </a:r>
            <a:br>
              <a:rPr lang="en-GB" dirty="0"/>
            </a:br>
            <a:r>
              <a:rPr lang="en-GB" dirty="0"/>
              <a:t>3 - crypt </a:t>
            </a:r>
            <a:br>
              <a:rPr lang="en-GB" dirty="0"/>
            </a:br>
            <a:r>
              <a:rPr lang="en-GB" dirty="0"/>
              <a:t>4 - epithelium of the oral cavity </a:t>
            </a:r>
            <a:r>
              <a:rPr lang="en-GB" dirty="0" err="1"/>
              <a:t>musosa</a:t>
            </a:r>
            <a:r>
              <a:rPr lang="en-GB" dirty="0"/>
              <a:t> </a:t>
            </a:r>
            <a:br>
              <a:rPr lang="en-GB" dirty="0"/>
            </a:br>
            <a:r>
              <a:rPr lang="en-GB" dirty="0"/>
              <a:t>6 - </a:t>
            </a:r>
            <a:r>
              <a:rPr lang="en-GB" dirty="0" err="1"/>
              <a:t>submucosa</a:t>
            </a:r>
            <a:r>
              <a:rPr lang="en-GB" dirty="0"/>
              <a:t> of the inner cover of oral cavity forms </a:t>
            </a:r>
            <a:br>
              <a:rPr lang="en-GB" dirty="0"/>
            </a:br>
            <a:r>
              <a:rPr lang="en-GB" dirty="0"/>
              <a:t>      hemi-capsule of the tonsil</a:t>
            </a:r>
          </a:p>
        </p:txBody>
      </p:sp>
    </p:spTree>
    <p:extLst>
      <p:ext uri="{BB962C8B-B14F-4D97-AF65-F5344CB8AC3E}">
        <p14:creationId xmlns:p14="http://schemas.microsoft.com/office/powerpoint/2010/main" val="28440965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endParaRPr lang="en-GB" sz="2400" dirty="0">
              <a:latin typeface="Times New Roman" pitchFamily="18" charset="0"/>
              <a:cs typeface="Times New Roman" pitchFamily="18" charset="0"/>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248891"/>
            <a:ext cx="5410199"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descr="C:\Users\lenovo\Desktop\tns02h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05691"/>
            <a:ext cx="541019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5645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fontScale="90000"/>
          </a:bodyPr>
          <a:lstStyle/>
          <a:p>
            <a:r>
              <a:rPr lang="en-US" sz="2700" dirty="0" smtClean="0">
                <a:solidFill>
                  <a:schemeClr val="accent2"/>
                </a:solidFill>
                <a:latin typeface="Times New Roman" pitchFamily="18" charset="0"/>
                <a:cs typeface="Times New Roman" pitchFamily="18" charset="0"/>
              </a:rPr>
              <a:t>Home work </a:t>
            </a:r>
            <a:br>
              <a:rPr lang="en-US" sz="2700" dirty="0" smtClean="0">
                <a:solidFill>
                  <a:schemeClr val="accent2"/>
                </a:solidFill>
                <a:latin typeface="Times New Roman" pitchFamily="18" charset="0"/>
                <a:cs typeface="Times New Roman" pitchFamily="18" charset="0"/>
              </a:rPr>
            </a:br>
            <a:r>
              <a:rPr lang="en-US" sz="2700" dirty="0" smtClean="0">
                <a:solidFill>
                  <a:schemeClr val="accent2"/>
                </a:solidFill>
                <a:latin typeface="Times New Roman" pitchFamily="18" charset="0"/>
                <a:cs typeface="Times New Roman" pitchFamily="18" charset="0"/>
              </a:rPr>
              <a:t>1)DEFINE THE FUNCTION OF T LYMPHOCYTES </a:t>
            </a:r>
            <a:br>
              <a:rPr lang="en-US" sz="2700" dirty="0" smtClean="0">
                <a:solidFill>
                  <a:schemeClr val="accent2"/>
                </a:solidFill>
                <a:latin typeface="Times New Roman" pitchFamily="18" charset="0"/>
                <a:cs typeface="Times New Roman" pitchFamily="18" charset="0"/>
              </a:rPr>
            </a:br>
            <a:r>
              <a:rPr lang="en-US" sz="2700" dirty="0" smtClean="0">
                <a:solidFill>
                  <a:schemeClr val="accent2"/>
                </a:solidFill>
                <a:latin typeface="Times New Roman" pitchFamily="18" charset="0"/>
                <a:cs typeface="Times New Roman" pitchFamily="18" charset="0"/>
              </a:rPr>
              <a:t>2)DEFINE AND THE FUNCTION OF B LYPHOCYTES </a:t>
            </a:r>
            <a:br>
              <a:rPr lang="en-US" sz="2700" dirty="0" smtClean="0">
                <a:solidFill>
                  <a:schemeClr val="accent2"/>
                </a:solidFill>
                <a:latin typeface="Times New Roman" pitchFamily="18" charset="0"/>
                <a:cs typeface="Times New Roman" pitchFamily="18" charset="0"/>
              </a:rPr>
            </a:br>
            <a:r>
              <a:rPr lang="en-US" sz="2700" dirty="0" smtClean="0">
                <a:solidFill>
                  <a:schemeClr val="accent2"/>
                </a:solidFill>
                <a:latin typeface="Times New Roman" pitchFamily="18" charset="0"/>
                <a:cs typeface="Times New Roman" pitchFamily="18" charset="0"/>
              </a:rPr>
              <a:t>3)TYPES OF IMMUNE RESPONCES </a:t>
            </a:r>
            <a:r>
              <a:rPr lang="en-US" sz="2700" dirty="0">
                <a:solidFill>
                  <a:schemeClr val="accent2"/>
                </a:solidFill>
                <a:latin typeface="Times New Roman" pitchFamily="18" charset="0"/>
                <a:cs typeface="Times New Roman" pitchFamily="18" charset="0"/>
              </a:rPr>
              <a:t/>
            </a:r>
            <a:br>
              <a:rPr lang="en-US" sz="2700" dirty="0">
                <a:solidFill>
                  <a:schemeClr val="accent2"/>
                </a:solidFill>
                <a:latin typeface="Times New Roman" pitchFamily="18" charset="0"/>
                <a:cs typeface="Times New Roman" pitchFamily="18" charset="0"/>
              </a:rPr>
            </a:br>
            <a:r>
              <a:rPr lang="en-US" sz="2700" dirty="0" smtClean="0">
                <a:solidFill>
                  <a:schemeClr val="accent2"/>
                </a:solidFill>
                <a:latin typeface="Times New Roman" pitchFamily="18" charset="0"/>
                <a:cs typeface="Times New Roman" pitchFamily="18" charset="0"/>
              </a:rPr>
              <a:t/>
            </a:r>
            <a:br>
              <a:rPr lang="en-US" sz="2700" dirty="0" smtClean="0">
                <a:solidFill>
                  <a:schemeClr val="accent2"/>
                </a:solidFill>
                <a:latin typeface="Times New Roman" pitchFamily="18" charset="0"/>
                <a:cs typeface="Times New Roman" pitchFamily="18" charset="0"/>
              </a:rPr>
            </a:br>
            <a:r>
              <a:rPr lang="en-US" sz="2400" dirty="0">
                <a:solidFill>
                  <a:schemeClr val="accent2"/>
                </a:solidFill>
                <a:latin typeface="Times New Roman" pitchFamily="18" charset="0"/>
                <a:cs typeface="Times New Roman" pitchFamily="18" charset="0"/>
              </a:rPr>
              <a:t/>
            </a:r>
            <a:br>
              <a:rPr lang="en-US" sz="2400" dirty="0">
                <a:solidFill>
                  <a:schemeClr val="accent2"/>
                </a:solidFill>
                <a:latin typeface="Times New Roman" pitchFamily="18" charset="0"/>
                <a:cs typeface="Times New Roman" pitchFamily="18" charset="0"/>
              </a:rPr>
            </a:br>
            <a:r>
              <a:rPr lang="en-US" sz="2400" dirty="0" smtClean="0">
                <a:solidFill>
                  <a:schemeClr val="accent2"/>
                </a:solidFill>
                <a:latin typeface="Times New Roman" pitchFamily="18" charset="0"/>
                <a:cs typeface="Times New Roman" pitchFamily="18" charset="0"/>
              </a:rPr>
              <a:t/>
            </a:r>
            <a:br>
              <a:rPr lang="en-US" sz="2400" dirty="0" smtClean="0">
                <a:solidFill>
                  <a:schemeClr val="accent2"/>
                </a:solidFill>
                <a:latin typeface="Times New Roman" pitchFamily="18" charset="0"/>
                <a:cs typeface="Times New Roman" pitchFamily="18" charset="0"/>
              </a:rPr>
            </a:br>
            <a:r>
              <a:rPr lang="en-US" sz="2400" dirty="0">
                <a:solidFill>
                  <a:schemeClr val="accent2"/>
                </a:solidFill>
                <a:latin typeface="Times New Roman" pitchFamily="18" charset="0"/>
                <a:cs typeface="Times New Roman" pitchFamily="18" charset="0"/>
              </a:rPr>
              <a:t/>
            </a:r>
            <a:br>
              <a:rPr lang="en-US" sz="2400" dirty="0">
                <a:solidFill>
                  <a:schemeClr val="accent2"/>
                </a:solidFill>
                <a:latin typeface="Times New Roman" pitchFamily="18" charset="0"/>
                <a:cs typeface="Times New Roman" pitchFamily="18" charset="0"/>
              </a:rPr>
            </a:br>
            <a:r>
              <a:rPr lang="en-US" sz="2400" dirty="0" smtClean="0">
                <a:solidFill>
                  <a:schemeClr val="accent2"/>
                </a:solidFill>
                <a:latin typeface="Times New Roman" pitchFamily="18" charset="0"/>
                <a:cs typeface="Times New Roman" pitchFamily="18" charset="0"/>
              </a:rPr>
              <a:t/>
            </a:r>
            <a:br>
              <a:rPr lang="en-US" sz="2400" dirty="0" smtClean="0">
                <a:solidFill>
                  <a:schemeClr val="accent2"/>
                </a:solidFill>
                <a:latin typeface="Times New Roman" pitchFamily="18" charset="0"/>
                <a:cs typeface="Times New Roman" pitchFamily="18" charset="0"/>
              </a:rPr>
            </a:br>
            <a:r>
              <a:rPr lang="en-US" sz="2400" dirty="0">
                <a:solidFill>
                  <a:schemeClr val="accent2"/>
                </a:solidFill>
                <a:latin typeface="Times New Roman" pitchFamily="18" charset="0"/>
                <a:cs typeface="Times New Roman" pitchFamily="18" charset="0"/>
              </a:rPr>
              <a:t/>
            </a:r>
            <a:br>
              <a:rPr lang="en-US" sz="2400" dirty="0">
                <a:solidFill>
                  <a:schemeClr val="accent2"/>
                </a:solidFill>
                <a:latin typeface="Times New Roman" pitchFamily="18" charset="0"/>
                <a:cs typeface="Times New Roman" pitchFamily="18" charset="0"/>
              </a:rPr>
            </a:br>
            <a:r>
              <a:rPr lang="en-US" sz="2400" dirty="0" smtClean="0">
                <a:solidFill>
                  <a:schemeClr val="accent2"/>
                </a:solidFill>
                <a:latin typeface="Times New Roman" pitchFamily="18" charset="0"/>
                <a:cs typeface="Times New Roman" pitchFamily="18" charset="0"/>
              </a:rPr>
              <a:t/>
            </a:r>
            <a:br>
              <a:rPr lang="en-US" sz="2400" dirty="0" smtClean="0">
                <a:solidFill>
                  <a:schemeClr val="accent2"/>
                </a:solidFill>
                <a:latin typeface="Times New Roman" pitchFamily="18" charset="0"/>
                <a:cs typeface="Times New Roman" pitchFamily="18" charset="0"/>
              </a:rPr>
            </a:br>
            <a:r>
              <a:rPr lang="en-US" sz="2400" dirty="0">
                <a:solidFill>
                  <a:schemeClr val="accent2"/>
                </a:solidFill>
                <a:latin typeface="Times New Roman" pitchFamily="18" charset="0"/>
                <a:cs typeface="Times New Roman" pitchFamily="18" charset="0"/>
              </a:rPr>
              <a:t/>
            </a:r>
            <a:br>
              <a:rPr lang="en-US" sz="2400" dirty="0">
                <a:solidFill>
                  <a:schemeClr val="accent2"/>
                </a:solidFill>
                <a:latin typeface="Times New Roman" pitchFamily="18" charset="0"/>
                <a:cs typeface="Times New Roman" pitchFamily="18" charset="0"/>
              </a:rPr>
            </a:br>
            <a:r>
              <a:rPr lang="en-US" sz="2400" dirty="0" smtClean="0">
                <a:solidFill>
                  <a:schemeClr val="accent2"/>
                </a:solidFill>
                <a:latin typeface="Times New Roman" pitchFamily="18" charset="0"/>
                <a:cs typeface="Times New Roman" pitchFamily="18" charset="0"/>
              </a:rPr>
              <a:t/>
            </a:r>
            <a:br>
              <a:rPr lang="en-US" sz="2400" dirty="0" smtClean="0">
                <a:solidFill>
                  <a:schemeClr val="accent2"/>
                </a:solidFill>
                <a:latin typeface="Times New Roman" pitchFamily="18" charset="0"/>
                <a:cs typeface="Times New Roman" pitchFamily="18" charset="0"/>
              </a:rPr>
            </a:br>
            <a:r>
              <a:rPr lang="en-US" sz="2400" dirty="0">
                <a:solidFill>
                  <a:schemeClr val="accent2"/>
                </a:solidFill>
                <a:latin typeface="Times New Roman" pitchFamily="18" charset="0"/>
                <a:cs typeface="Times New Roman" pitchFamily="18" charset="0"/>
              </a:rPr>
              <a:t/>
            </a:r>
            <a:br>
              <a:rPr lang="en-US" sz="2400" dirty="0">
                <a:solidFill>
                  <a:schemeClr val="accent2"/>
                </a:solidFill>
                <a:latin typeface="Times New Roman" pitchFamily="18" charset="0"/>
                <a:cs typeface="Times New Roman" pitchFamily="18" charset="0"/>
              </a:rPr>
            </a:br>
            <a:r>
              <a:rPr lang="en-US" sz="2400" dirty="0" smtClean="0">
                <a:solidFill>
                  <a:schemeClr val="accent2"/>
                </a:solidFill>
                <a:latin typeface="Times New Roman" pitchFamily="18" charset="0"/>
                <a:cs typeface="Times New Roman" pitchFamily="18" charset="0"/>
              </a:rPr>
              <a:t/>
            </a:r>
            <a:br>
              <a:rPr lang="en-US" sz="2400" dirty="0" smtClean="0">
                <a:solidFill>
                  <a:schemeClr val="accent2"/>
                </a:solidFill>
                <a:latin typeface="Times New Roman" pitchFamily="18" charset="0"/>
                <a:cs typeface="Times New Roman" pitchFamily="18" charset="0"/>
              </a:rPr>
            </a:br>
            <a:r>
              <a:rPr lang="en-US" sz="2400" dirty="0">
                <a:solidFill>
                  <a:schemeClr val="accent2"/>
                </a:solidFill>
                <a:latin typeface="Times New Roman" pitchFamily="18" charset="0"/>
                <a:cs typeface="Times New Roman" pitchFamily="18" charset="0"/>
              </a:rPr>
              <a:t/>
            </a:r>
            <a:br>
              <a:rPr lang="en-US" sz="2400" dirty="0">
                <a:solidFill>
                  <a:schemeClr val="accent2"/>
                </a:solidFill>
                <a:latin typeface="Times New Roman" pitchFamily="18" charset="0"/>
                <a:cs typeface="Times New Roman" pitchFamily="18" charset="0"/>
              </a:rPr>
            </a:br>
            <a:r>
              <a:rPr lang="en-US" sz="2400" dirty="0" smtClean="0">
                <a:solidFill>
                  <a:schemeClr val="accent2"/>
                </a:solidFill>
                <a:latin typeface="Times New Roman" pitchFamily="18" charset="0"/>
                <a:cs typeface="Times New Roman" pitchFamily="18" charset="0"/>
              </a:rPr>
              <a:t/>
            </a:r>
            <a:br>
              <a:rPr lang="en-US" sz="2400" dirty="0" smtClean="0">
                <a:solidFill>
                  <a:schemeClr val="accent2"/>
                </a:solidFill>
                <a:latin typeface="Times New Roman" pitchFamily="18" charset="0"/>
                <a:cs typeface="Times New Roman" pitchFamily="18" charset="0"/>
              </a:rPr>
            </a:br>
            <a:endParaRPr lang="en-GB" sz="2400" dirty="0">
              <a:solidFill>
                <a:schemeClr val="accent2"/>
              </a:solidFill>
              <a:latin typeface="Times New Roman" pitchFamily="18" charset="0"/>
              <a:cs typeface="Times New Roman" pitchFamily="18" charset="0"/>
            </a:endParaRPr>
          </a:p>
        </p:txBody>
      </p:sp>
    </p:spTree>
    <p:extLst>
      <p:ext uri="{BB962C8B-B14F-4D97-AF65-F5344CB8AC3E}">
        <p14:creationId xmlns:p14="http://schemas.microsoft.com/office/powerpoint/2010/main" val="2353342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5562600"/>
          </a:xfrm>
        </p:spPr>
        <p:txBody>
          <a:bodyPr>
            <a:normAutofit fontScale="90000"/>
          </a:bodyPr>
          <a:lstStyle/>
          <a:p>
            <a:pPr algn="l"/>
            <a:r>
              <a:rPr lang="en-GB" sz="2400" dirty="0" smtClean="0">
                <a:latin typeface="Times New Roman" pitchFamily="18" charset="0"/>
                <a:cs typeface="Times New Roman" pitchFamily="18" charset="0"/>
              </a:rPr>
              <a:t/>
            </a:r>
            <a:br>
              <a:rPr lang="en-GB" sz="2400" dirty="0" smtClean="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smtClean="0">
                <a:latin typeface="Times New Roman" pitchFamily="18" charset="0"/>
                <a:cs typeface="Times New Roman" pitchFamily="18" charset="0"/>
              </a:rPr>
              <a:t/>
            </a:r>
            <a:br>
              <a:rPr lang="en-GB" sz="2400" dirty="0" smtClean="0">
                <a:latin typeface="Times New Roman" pitchFamily="18" charset="0"/>
                <a:cs typeface="Times New Roman" pitchFamily="18" charset="0"/>
              </a:rPr>
            </a:br>
            <a:r>
              <a:rPr lang="en-GB" sz="2400" dirty="0" smtClean="0">
                <a:latin typeface="Times New Roman" pitchFamily="18" charset="0"/>
                <a:cs typeface="Times New Roman" pitchFamily="18" charset="0"/>
              </a:rPr>
              <a:t>The</a:t>
            </a:r>
            <a:r>
              <a:rPr lang="en-GB" sz="2400" dirty="0">
                <a:latin typeface="Times New Roman" pitchFamily="18" charset="0"/>
                <a:cs typeface="Times New Roman" pitchFamily="18" charset="0"/>
              </a:rPr>
              <a:t> </a:t>
            </a:r>
            <a:r>
              <a:rPr lang="en-GB" sz="2400" b="1" dirty="0">
                <a:latin typeface="Times New Roman" pitchFamily="18" charset="0"/>
                <a:cs typeface="Times New Roman" pitchFamily="18" charset="0"/>
              </a:rPr>
              <a:t>lymphatic system</a:t>
            </a:r>
            <a:r>
              <a:rPr lang="en-GB" sz="2400" dirty="0">
                <a:latin typeface="Times New Roman" pitchFamily="18" charset="0"/>
                <a:cs typeface="Times New Roman" pitchFamily="18" charset="0"/>
              </a:rPr>
              <a:t> is part of the </a:t>
            </a:r>
            <a:r>
              <a:rPr lang="en-GB" sz="2400" dirty="0">
                <a:latin typeface="Times New Roman" pitchFamily="18" charset="0"/>
                <a:cs typeface="Times New Roman" pitchFamily="18" charset="0"/>
                <a:hlinkClick r:id="rId2" tooltip="Circulatory system"/>
              </a:rPr>
              <a:t>circulatory system</a:t>
            </a:r>
            <a:r>
              <a:rPr lang="en-GB" sz="2400" dirty="0">
                <a:latin typeface="Times New Roman" pitchFamily="18" charset="0"/>
                <a:cs typeface="Times New Roman" pitchFamily="18" charset="0"/>
              </a:rPr>
              <a:t>, comprising a network of conduits called </a:t>
            </a:r>
            <a:r>
              <a:rPr lang="en-GB" sz="2400" dirty="0">
                <a:latin typeface="Times New Roman" pitchFamily="18" charset="0"/>
                <a:cs typeface="Times New Roman" pitchFamily="18" charset="0"/>
                <a:hlinkClick r:id="rId3" tooltip="Lymphatic vessel"/>
              </a:rPr>
              <a:t>lymphatic vessels</a:t>
            </a:r>
            <a:r>
              <a:rPr lang="en-GB" sz="2400" dirty="0">
                <a:latin typeface="Times New Roman" pitchFamily="18" charset="0"/>
                <a:cs typeface="Times New Roman" pitchFamily="18" charset="0"/>
              </a:rPr>
              <a:t> that carry a clear fluid </a:t>
            </a:r>
            <a:r>
              <a:rPr lang="en-GB" sz="2400" dirty="0" smtClean="0">
                <a:latin typeface="Times New Roman" pitchFamily="18" charset="0"/>
                <a:cs typeface="Times New Roman" pitchFamily="18" charset="0"/>
              </a:rPr>
              <a:t>called </a:t>
            </a:r>
            <a:r>
              <a:rPr lang="en-GB" sz="2400" dirty="0" smtClean="0">
                <a:latin typeface="Times New Roman" pitchFamily="18" charset="0"/>
                <a:cs typeface="Times New Roman" pitchFamily="18" charset="0"/>
                <a:hlinkClick r:id="rId4" tooltip="Lymph"/>
              </a:rPr>
              <a:t>lymph</a:t>
            </a:r>
            <a:r>
              <a:rPr lang="en-GB" sz="2400" dirty="0" smtClean="0">
                <a:latin typeface="Times New Roman" pitchFamily="18" charset="0"/>
                <a:cs typeface="Times New Roman" pitchFamily="18" charset="0"/>
              </a:rPr>
              <a:t>. </a:t>
            </a:r>
            <a:r>
              <a:rPr lang="en-GB" sz="2400" dirty="0"/>
              <a:t>directionally towards the heart</a:t>
            </a:r>
            <a:r>
              <a:rPr lang="en-GB" sz="2400" dirty="0" smtClean="0"/>
              <a:t>.</a:t>
            </a:r>
            <a:br>
              <a:rPr lang="en-GB" sz="2400" dirty="0" smtClean="0"/>
            </a:br>
            <a:r>
              <a:rPr lang="en-GB" sz="2400" dirty="0"/>
              <a:t/>
            </a:r>
            <a:br>
              <a:rPr lang="en-GB" sz="2400" dirty="0"/>
            </a:br>
            <a:r>
              <a:rPr lang="en-GB" sz="2400" dirty="0"/>
              <a:t> Lymph nodes are garrisons of B, T, and other immune cells. Lymph nodes act as filters or traps for foreign particles and are important in the proper functioning of the immune system. They are packed tightly with the white blood cells called lymphocytes and macrophages</a:t>
            </a:r>
            <a:r>
              <a:rPr lang="en-GB" sz="2400" dirty="0" smtClean="0"/>
              <a:t>.</a:t>
            </a:r>
            <a:r>
              <a:rPr lang="en-GB" sz="3600" dirty="0">
                <a:latin typeface="Times New Roman" pitchFamily="18" charset="0"/>
                <a:cs typeface="Times New Roman" pitchFamily="18" charset="0"/>
              </a:rPr>
              <a:t/>
            </a:r>
            <a:br>
              <a:rPr lang="en-GB" sz="3600" dirty="0">
                <a:latin typeface="Times New Roman" pitchFamily="18" charset="0"/>
                <a:cs typeface="Times New Roman" pitchFamily="18" charset="0"/>
              </a:rPr>
            </a:br>
            <a:r>
              <a:rPr lang="en-GB" sz="3600" dirty="0" smtClean="0">
                <a:latin typeface="Times New Roman" pitchFamily="18" charset="0"/>
                <a:cs typeface="Times New Roman" pitchFamily="18" charset="0"/>
              </a:rPr>
              <a:t>Structure</a:t>
            </a:r>
            <a:br>
              <a:rPr lang="en-GB" sz="3600" dirty="0" smtClean="0">
                <a:latin typeface="Times New Roman" pitchFamily="18" charset="0"/>
                <a:cs typeface="Times New Roman" pitchFamily="18" charset="0"/>
              </a:rPr>
            </a:br>
            <a:r>
              <a:rPr lang="en-GB" sz="2400" dirty="0"/>
              <a:t/>
            </a:r>
            <a:br>
              <a:rPr lang="en-GB" sz="2400" dirty="0"/>
            </a:br>
            <a:r>
              <a:rPr lang="en-GB" sz="2400" dirty="0"/>
              <a:t>The lymph node is surrounded by a fibrous capsule, and inside the lymph node the fibrous capsule extends to form </a:t>
            </a:r>
            <a:r>
              <a:rPr lang="en-GB" sz="2400" dirty="0" err="1"/>
              <a:t>trabeculae</a:t>
            </a:r>
            <a:r>
              <a:rPr lang="en-GB" sz="2400" dirty="0"/>
              <a:t>. The substance of the lymph node is divided into the outer cortex and the inner medulla surrounded by the cortex all around except for at the hilum, where the medulla comes in direct contact with the surface.</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endParaRPr lang="en-GB" sz="2400" dirty="0">
              <a:latin typeface="Times New Roman" pitchFamily="18" charset="0"/>
              <a:cs typeface="Times New Roman" pitchFamily="18" charset="0"/>
            </a:endParaRPr>
          </a:p>
        </p:txBody>
      </p:sp>
    </p:spTree>
    <p:extLst>
      <p:ext uri="{BB962C8B-B14F-4D97-AF65-F5344CB8AC3E}">
        <p14:creationId xmlns:p14="http://schemas.microsoft.com/office/powerpoint/2010/main" val="2889717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smtClean="0">
                <a:latin typeface="Times New Roman" pitchFamily="18" charset="0"/>
                <a:cs typeface="Times New Roman" pitchFamily="18" charset="0"/>
              </a:rPr>
              <a:t/>
            </a:r>
            <a:br>
              <a:rPr lang="en-GB" sz="2400" dirty="0" smtClean="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smtClean="0">
                <a:latin typeface="Times New Roman" pitchFamily="18" charset="0"/>
                <a:cs typeface="Times New Roman" pitchFamily="18" charset="0"/>
              </a:rPr>
              <a:t/>
            </a:r>
            <a:br>
              <a:rPr lang="en-GB" sz="2400" dirty="0" smtClean="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smtClean="0">
                <a:latin typeface="Times New Roman" pitchFamily="18" charset="0"/>
                <a:cs typeface="Times New Roman" pitchFamily="18" charset="0"/>
              </a:rPr>
              <a:t/>
            </a:r>
            <a:br>
              <a:rPr lang="en-GB" sz="2400" dirty="0" smtClean="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endParaRPr lang="en-GB" sz="2400" dirty="0">
              <a:latin typeface="Times New Roman" pitchFamily="18" charset="0"/>
              <a:cs typeface="Times New Roman" pitchFamily="18" charset="0"/>
            </a:endParaRPr>
          </a:p>
        </p:txBody>
      </p:sp>
      <p:pic>
        <p:nvPicPr>
          <p:cNvPr id="2050" name="Picture 2" descr="C:\Users\lenovo\Desktop\normal_palatinetonsil10X_lb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2151" y="394854"/>
            <a:ext cx="3228391" cy="359525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lenovo\Desktop\lymph-node-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869" y="356753"/>
            <a:ext cx="5157355" cy="36714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14400" y="4267200"/>
            <a:ext cx="5562600" cy="2308324"/>
          </a:xfrm>
          <a:prstGeom prst="rect">
            <a:avLst/>
          </a:prstGeom>
        </p:spPr>
        <p:txBody>
          <a:bodyPr wrap="square">
            <a:spAutoFit/>
          </a:bodyPr>
          <a:lstStyle/>
          <a:p>
            <a:r>
              <a:rPr lang="en-GB" b="1" dirty="0"/>
              <a:t>LYMPH NODE</a:t>
            </a:r>
            <a:r>
              <a:rPr lang="en-GB" dirty="0"/>
              <a:t> </a:t>
            </a:r>
            <a:br>
              <a:rPr lang="en-GB" dirty="0"/>
            </a:br>
            <a:r>
              <a:rPr lang="en-GB" dirty="0"/>
              <a:t>     </a:t>
            </a:r>
            <a:r>
              <a:rPr lang="en-GB" i="1" dirty="0"/>
              <a:t>Stained with haematoxylin and eosin</a:t>
            </a:r>
            <a:endParaRPr lang="en-GB" dirty="0"/>
          </a:p>
          <a:p>
            <a:r>
              <a:rPr lang="en-GB" dirty="0"/>
              <a:t>1 - cortex </a:t>
            </a:r>
            <a:br>
              <a:rPr lang="en-GB" dirty="0"/>
            </a:br>
            <a:r>
              <a:rPr lang="en-GB" dirty="0"/>
              <a:t>2 - </a:t>
            </a:r>
            <a:r>
              <a:rPr lang="en-GB" dirty="0" err="1"/>
              <a:t>paracortical</a:t>
            </a:r>
            <a:r>
              <a:rPr lang="en-GB" dirty="0"/>
              <a:t> zone </a:t>
            </a:r>
            <a:br>
              <a:rPr lang="en-GB" dirty="0"/>
            </a:br>
            <a:r>
              <a:rPr lang="en-GB" dirty="0"/>
              <a:t>3 - medulla </a:t>
            </a:r>
            <a:br>
              <a:rPr lang="en-GB" dirty="0"/>
            </a:br>
            <a:r>
              <a:rPr lang="en-GB" dirty="0"/>
              <a:t>4 - medullary cords </a:t>
            </a:r>
            <a:br>
              <a:rPr lang="en-GB" dirty="0"/>
            </a:br>
            <a:r>
              <a:rPr lang="en-GB" dirty="0"/>
              <a:t>5 - lymphoid follicle of the cortex </a:t>
            </a:r>
            <a:br>
              <a:rPr lang="en-GB" dirty="0"/>
            </a:br>
            <a:r>
              <a:rPr lang="en-GB" dirty="0"/>
              <a:t>6 - capsule </a:t>
            </a:r>
          </a:p>
        </p:txBody>
      </p:sp>
      <p:sp>
        <p:nvSpPr>
          <p:cNvPr id="4" name="Rectangle 3"/>
          <p:cNvSpPr/>
          <p:nvPr/>
        </p:nvSpPr>
        <p:spPr>
          <a:xfrm>
            <a:off x="4042303" y="3244334"/>
            <a:ext cx="1059393" cy="369332"/>
          </a:xfrm>
          <a:prstGeom prst="rect">
            <a:avLst/>
          </a:prstGeom>
        </p:spPr>
        <p:txBody>
          <a:bodyPr wrap="none">
            <a:spAutoFit/>
          </a:bodyPr>
          <a:lstStyle/>
          <a:p>
            <a:r>
              <a:rPr lang="en-GB" b="1" dirty="0"/>
              <a:t>The liver</a:t>
            </a:r>
            <a:r>
              <a:rPr lang="en-GB" dirty="0"/>
              <a:t> </a:t>
            </a:r>
          </a:p>
        </p:txBody>
      </p:sp>
    </p:spTree>
    <p:extLst>
      <p:ext uri="{BB962C8B-B14F-4D97-AF65-F5344CB8AC3E}">
        <p14:creationId xmlns:p14="http://schemas.microsoft.com/office/powerpoint/2010/main" val="2152951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pPr algn="l"/>
            <a:r>
              <a:rPr lang="en-GB" sz="2400" dirty="0">
                <a:latin typeface="Times New Roman" pitchFamily="18" charset="0"/>
                <a:cs typeface="Times New Roman" pitchFamily="18" charset="0"/>
              </a:rPr>
              <a:t>The number and composition of follicles can change especially when challenged by an antigen, when they develop a germinal </a:t>
            </a:r>
            <a:r>
              <a:rPr lang="en-GB" sz="2400" dirty="0" err="1">
                <a:latin typeface="Times New Roman" pitchFamily="18" charset="0"/>
                <a:cs typeface="Times New Roman" pitchFamily="18" charset="0"/>
              </a:rPr>
              <a:t>center</a:t>
            </a:r>
            <a:r>
              <a:rPr lang="en-GB" sz="2400" dirty="0" smtClean="0">
                <a:latin typeface="Times New Roman" pitchFamily="18" charset="0"/>
                <a:cs typeface="Times New Roman" pitchFamily="18" charset="0"/>
              </a:rPr>
              <a:t>.</a:t>
            </a: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A lymph sinus is a channel within the lymph node lined by the endothelial cells along with fibroblastic reticular cells and allows for smooth flow of lymph through them. Thus, </a:t>
            </a:r>
            <a:r>
              <a:rPr lang="en-GB" sz="2400" dirty="0" err="1">
                <a:latin typeface="Times New Roman" pitchFamily="18" charset="0"/>
                <a:cs typeface="Times New Roman" pitchFamily="18" charset="0"/>
              </a:rPr>
              <a:t>subcapsular</a:t>
            </a:r>
            <a:r>
              <a:rPr lang="en-GB" sz="2400" dirty="0">
                <a:latin typeface="Times New Roman" pitchFamily="18" charset="0"/>
                <a:cs typeface="Times New Roman" pitchFamily="18" charset="0"/>
              </a:rPr>
              <a:t> sinus is a sinus immediately deep to the capsule, and its endothelium is continuous with that of the afferent lymph vessel. It is also continuous with similar sinuses flanking the </a:t>
            </a:r>
            <a:r>
              <a:rPr lang="en-GB" sz="2400" dirty="0" err="1">
                <a:latin typeface="Times New Roman" pitchFamily="18" charset="0"/>
                <a:cs typeface="Times New Roman" pitchFamily="18" charset="0"/>
              </a:rPr>
              <a:t>trabeculae</a:t>
            </a:r>
            <a:r>
              <a:rPr lang="en-GB" sz="2400" dirty="0">
                <a:latin typeface="Times New Roman" pitchFamily="18" charset="0"/>
                <a:cs typeface="Times New Roman" pitchFamily="18" charset="0"/>
              </a:rPr>
              <a:t> and within the cortex (cortical sinuses). The cortical sinuses and that flanking the </a:t>
            </a:r>
            <a:r>
              <a:rPr lang="en-GB" sz="2400" dirty="0" err="1">
                <a:latin typeface="Times New Roman" pitchFamily="18" charset="0"/>
                <a:cs typeface="Times New Roman" pitchFamily="18" charset="0"/>
              </a:rPr>
              <a:t>trabeculae</a:t>
            </a:r>
            <a:r>
              <a:rPr lang="en-GB" sz="2400" dirty="0">
                <a:latin typeface="Times New Roman" pitchFamily="18" charset="0"/>
                <a:cs typeface="Times New Roman" pitchFamily="18" charset="0"/>
              </a:rPr>
              <a:t> drain into the medullary sinuses, from where the lymph flows into the efferent lymph vessel</a:t>
            </a:r>
            <a:r>
              <a:rPr lang="en-GB" sz="2400" dirty="0" smtClean="0">
                <a:latin typeface="Times New Roman" pitchFamily="18" charset="0"/>
                <a:cs typeface="Times New Roman" pitchFamily="18" charset="0"/>
              </a:rPr>
              <a:t>.</a:t>
            </a:r>
            <a:endParaRPr lang="en-GB" sz="2400" dirty="0">
              <a:latin typeface="Times New Roman" pitchFamily="18" charset="0"/>
              <a:cs typeface="Times New Roman" pitchFamily="18" charset="0"/>
            </a:endParaRPr>
          </a:p>
        </p:txBody>
      </p:sp>
    </p:spTree>
    <p:extLst>
      <p:ext uri="{BB962C8B-B14F-4D97-AF65-F5344CB8AC3E}">
        <p14:creationId xmlns:p14="http://schemas.microsoft.com/office/powerpoint/2010/main" val="786013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normAutofit/>
          </a:bodyPr>
          <a:lstStyle/>
          <a:p>
            <a:pPr algn="l"/>
            <a:r>
              <a:rPr lang="en-GB" sz="2400" dirty="0">
                <a:latin typeface="Times New Roman" pitchFamily="18" charset="0"/>
                <a:cs typeface="Times New Roman" pitchFamily="18" charset="0"/>
              </a:rPr>
              <a:t>Multiple afferent lymph vessels that branch and network extensively within the capsule bring lymph into the lymph node. This lymph enters the </a:t>
            </a:r>
            <a:r>
              <a:rPr lang="en-GB" sz="2400" dirty="0" err="1">
                <a:latin typeface="Times New Roman" pitchFamily="18" charset="0"/>
                <a:cs typeface="Times New Roman" pitchFamily="18" charset="0"/>
              </a:rPr>
              <a:t>subcapsular</a:t>
            </a:r>
            <a:r>
              <a:rPr lang="en-GB" sz="2400" dirty="0">
                <a:latin typeface="Times New Roman" pitchFamily="18" charset="0"/>
                <a:cs typeface="Times New Roman" pitchFamily="18" charset="0"/>
              </a:rPr>
              <a:t> sinus. </a:t>
            </a:r>
            <a:r>
              <a:rPr lang="en-GB" sz="2400" dirty="0" smtClean="0">
                <a:latin typeface="Times New Roman" pitchFamily="18" charset="0"/>
                <a:cs typeface="Times New Roman" pitchFamily="18" charset="0"/>
              </a:rPr>
              <a:t>The </a:t>
            </a:r>
            <a:r>
              <a:rPr lang="en-GB" sz="2400" dirty="0">
                <a:latin typeface="Times New Roman" pitchFamily="18" charset="0"/>
                <a:cs typeface="Times New Roman" pitchFamily="18" charset="0"/>
              </a:rPr>
              <a:t>lymph gets slowly filtered through the substance of the lymph node and ultimately reaches the medulla. In its course it encounters the lymphocytes and may lead to their activation as a part of adaptive immune response.</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The concave side of the lymph node is called the hilum. The efferent attaches to the hilum by a relatively dense reticulum present there, and carries the lymph out of the lymph node.</a:t>
            </a:r>
          </a:p>
        </p:txBody>
      </p:sp>
    </p:spTree>
    <p:extLst>
      <p:ext uri="{BB962C8B-B14F-4D97-AF65-F5344CB8AC3E}">
        <p14:creationId xmlns:p14="http://schemas.microsoft.com/office/powerpoint/2010/main" val="1793325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smtClean="0">
                <a:latin typeface="Times New Roman" pitchFamily="18" charset="0"/>
                <a:cs typeface="Times New Roman" pitchFamily="18" charset="0"/>
              </a:rPr>
              <a:t/>
            </a:r>
            <a:br>
              <a:rPr lang="en-GB" sz="2400" dirty="0" smtClean="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smtClean="0">
                <a:latin typeface="Times New Roman" pitchFamily="18" charset="0"/>
                <a:cs typeface="Times New Roman" pitchFamily="18" charset="0"/>
              </a:rPr>
              <a:t/>
            </a:r>
            <a:br>
              <a:rPr lang="en-GB" sz="2400" dirty="0" smtClean="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smtClean="0">
                <a:latin typeface="Times New Roman" pitchFamily="18" charset="0"/>
                <a:cs typeface="Times New Roman" pitchFamily="18" charset="0"/>
              </a:rPr>
              <a:t/>
            </a:r>
            <a:br>
              <a:rPr lang="en-GB" sz="2400" dirty="0" smtClean="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smtClean="0">
                <a:latin typeface="Times New Roman" pitchFamily="18" charset="0"/>
                <a:cs typeface="Times New Roman" pitchFamily="18" charset="0"/>
              </a:rPr>
              <a:t/>
            </a:r>
            <a:br>
              <a:rPr lang="en-GB" sz="2400" dirty="0" smtClean="0">
                <a:latin typeface="Times New Roman" pitchFamily="18" charset="0"/>
                <a:cs typeface="Times New Roman" pitchFamily="18" charset="0"/>
              </a:rPr>
            </a:br>
            <a:endParaRPr lang="en-GB" sz="2400" dirty="0">
              <a:latin typeface="Times New Roman" pitchFamily="18" charset="0"/>
              <a:cs typeface="Times New Roman" pitchFamily="18" charset="0"/>
            </a:endParaRPr>
          </a:p>
        </p:txBody>
      </p:sp>
      <p:pic>
        <p:nvPicPr>
          <p:cNvPr id="1026" name="Picture 2" descr="C:\Users\lenovo\Desktop\illu_lymph_node_str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4673" y="609600"/>
            <a:ext cx="6868159"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777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387436"/>
            <a:ext cx="4490356"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C:\Users\lenovo\Desktop\image 3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91836"/>
            <a:ext cx="4490356"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69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r>
              <a:rPr lang="en-GB" sz="2400" dirty="0">
                <a:latin typeface="Times New Roman" pitchFamily="18" charset="0"/>
                <a:cs typeface="Times New Roman" pitchFamily="18" charset="0"/>
              </a:rPr>
              <a:t>Medulla</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There are two named structures in the medulla:</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The medullary cords are cords of lymphatic tissue, and include plasma cells, macrophages, and B cells</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The medullary sinuses (or sinusoids) are vessel-like spaces separating the medullary cords. Lymph flows into the medullary sinuses from cortical sinuses, and into efferent lymphatic vessels. Medullary sinuses contain </a:t>
            </a:r>
            <a:r>
              <a:rPr lang="en-GB" sz="2400" dirty="0" err="1">
                <a:latin typeface="Times New Roman" pitchFamily="18" charset="0"/>
                <a:cs typeface="Times New Roman" pitchFamily="18" charset="0"/>
              </a:rPr>
              <a:t>histiocytes</a:t>
            </a:r>
            <a:r>
              <a:rPr lang="en-GB" sz="2400" dirty="0">
                <a:latin typeface="Times New Roman" pitchFamily="18" charset="0"/>
                <a:cs typeface="Times New Roman" pitchFamily="18" charset="0"/>
              </a:rPr>
              <a:t> (immobile macrophages) and reticular cells.</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
            </a:r>
            <a:br>
              <a:rPr lang="en-GB" sz="2400" dirty="0">
                <a:latin typeface="Times New Roman" pitchFamily="18" charset="0"/>
                <a:cs typeface="Times New Roman" pitchFamily="18" charset="0"/>
              </a:rPr>
            </a:br>
            <a:r>
              <a:rPr lang="en-GB" sz="2400" dirty="0">
                <a:latin typeface="Times New Roman" pitchFamily="18" charset="0"/>
                <a:cs typeface="Times New Roman" pitchFamily="18" charset="0"/>
              </a:rPr>
              <a:t>The medulla contains large blood vessels, sinuses and medullary cords that contain plasma cells secreting antibody</a:t>
            </a:r>
          </a:p>
        </p:txBody>
      </p:sp>
    </p:spTree>
    <p:extLst>
      <p:ext uri="{BB962C8B-B14F-4D97-AF65-F5344CB8AC3E}">
        <p14:creationId xmlns:p14="http://schemas.microsoft.com/office/powerpoint/2010/main" val="103120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961</TotalTime>
  <Words>460</Words>
  <Application>Microsoft Office PowerPoint</Application>
  <PresentationFormat>عرض على الشاشة (4:3)</PresentationFormat>
  <Paragraphs>28</Paragraphs>
  <Slides>28</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28</vt:i4>
      </vt:variant>
    </vt:vector>
  </HeadingPairs>
  <TitlesOfParts>
    <vt:vector size="33" baseType="lpstr">
      <vt:lpstr>Arial</vt:lpstr>
      <vt:lpstr>Calibri</vt:lpstr>
      <vt:lpstr>Tahoma</vt:lpstr>
      <vt:lpstr>Times New Roman</vt:lpstr>
      <vt:lpstr>Office Theme</vt:lpstr>
      <vt:lpstr>Histology    Lymphoid system     </vt:lpstr>
      <vt:lpstr>Lymphoid System      *Collects excess interstitial . *Protects organism against invading pathogens or antigens by producing immune responses *Includes all cells, tissues and organs that contain lymphocytes  *Major organs are lymph nodes ,spleen, thymus, and tonsils </vt:lpstr>
      <vt:lpstr>   The lymphatic system is part of the circulatory system, comprising a network of conduits called lymphatic vessels that carry a clear fluid called lymph. directionally towards the heart.   Lymph nodes are garrisons of B, T, and other immune cells. Lymph nodes act as filters or traps for foreign particles and are important in the proper functioning of the immune system. They are packed tightly with the white blood cells called lymphocytes and macrophages. Structure  The lymph node is surrounded by a fibrous capsule, and inside the lymph node the fibrous capsule extends to form trabeculae. The substance of the lymph node is divided into the outer cortex and the inner medulla surrounded by the cortex all around except for at the hilum, where the medulla comes in direct contact with the surface.       </vt:lpstr>
      <vt:lpstr>        </vt:lpstr>
      <vt:lpstr>The number and composition of follicles can change especially when challenged by an antigen, when they develop a germinal center. A lymph sinus is a channel within the lymph node lined by the endothelial cells along with fibroblastic reticular cells and allows for smooth flow of lymph through them. Thus, subcapsular sinus is a sinus immediately deep to the capsule, and its endothelium is continuous with that of the afferent lymph vessel. It is also continuous with similar sinuses flanking the trabeculae and within the cortex (cortical sinuses). The cortical sinuses and that flanking the trabeculae drain into the medullary sinuses, from where the lymph flows into the efferent lymph vessel.</vt:lpstr>
      <vt:lpstr>Multiple afferent lymph vessels that branch and network extensively within the capsule bring lymph into the lymph node. This lymph enters the subcapsular sinus. The lymph gets slowly filtered through the substance of the lymph node and ultimately reaches the medulla. In its course it encounters the lymphocytes and may lead to their activation as a part of adaptive immune response.  The concave side of the lymph node is called the hilum. The efferent attaches to the hilum by a relatively dense reticulum present there, and carries the lymph out of the lymph node.</vt:lpstr>
      <vt:lpstr>         </vt:lpstr>
      <vt:lpstr>عرض تقديمي في PowerPoint</vt:lpstr>
      <vt:lpstr>Medulla  There are two named structures in the medulla: The medullary cords are cords of lymphatic tissue, and include plasma cells, macrophages, and B cells The medullary sinuses (or sinusoids) are vessel-like spaces separating the medullary cords. Lymph flows into the medullary sinuses from cortical sinuses, and into efferent lymphatic vessels. Medullary sinuses contain histiocytes (immobile macrophages) and reticular cells.  The medulla contains large blood vessels, sinuses and medullary cords that contain plasma cells secreting antibody</vt:lpstr>
      <vt:lpstr>             1. Dense connective tissue capsule  2. Dense connective tissue trabeculae   3. Cortex Je3a. Cortical nodules with germinal centers  Je3b. Paracortex   4. Medulla  jJe4a. Medullary cords jJe4b. Medullary sinus  5. Subcapsular sinus</vt:lpstr>
      <vt:lpstr>High endothelial venules (HEV) are specialized post-capillary venous swellings characterized by plump endothelial cells as opposed to the usual thinner endothelial cells found in regular venules. HEVs enable lymphocytes circulating in the blood to directly enter a lymph node (by crossing through the HEV.</vt:lpstr>
      <vt:lpstr>عرض تقديمي في PowerPoint</vt:lpstr>
      <vt:lpstr>             Thymus gland  anterior view of chest showing location and size of adult thymus</vt:lpstr>
      <vt:lpstr>The thymus is a specialized organ of the immune system. The thymus "educates" T-lymphocytes (T cells), which are critical cells of the adaptive immune system.  Each T cell attacks a foreign substance which it identifies with its receptor. Each T cell attacks a different antigen. T cells that attack the body's own proteins are eliminated in the thymus. Thymic epithelial cells express major proteins from elsewhere in the body, and T cells that respond to those proteins are eliminated through programmed cell death (apoptosis).</vt:lpstr>
      <vt:lpstr>The thymus is composed of two identical lobes and is located anatomically in the anterior superior mediastinum, in front of the heart and behind the sternum.  Histologically, the thymus can be divided into a central medulla and a peripheral cortex which is surrounded by an outer capsule. The cortex and medulla play different roles in the development of T-cells. Cells in the thymus can be divided into thymic stromal cells and cells of hematopoietic origin (derived from bone marrow resident hematopoietic stem cells). Developing T-cells are referred to as thymocytes and are of hematopoietic origin. Stromal cells include thymic cortical epithelial cells, thymic medullary epithelial cells, and dendritic cells.</vt:lpstr>
      <vt:lpstr>عرض تقديمي في PowerPoint</vt:lpstr>
      <vt:lpstr>                  Structure  Each lateral lobe is composed of numerous lobules held together by delicate areolar tissue; the entire organ being enclosed in an investing capsule[12] of a similar but denser structure. The primary lobules vary in size from that of a pin's head to that of a small pea, and are made up of a number of small nodules or follicles. Cortex The cortical portion is mainly composed of lymphoid cells, supported by a network of finely-branched epithelial reticular cells, which is continuous with a similar network in the medullary portion. This network forms an adventitia to the blood vessels.  The cortex is the location of the earliest events in thymocyte development, where T cell receptor gene rearrangement and positive selection takes place                 </vt:lpstr>
      <vt:lpstr>Medulla  In the medullary portion, the reticulum is coarser than in the cortex, the lymphoid cells are relatively fewer in number, and there are found peculiar nest-like bodies, the concentric corpuscles of Hassall. These concentric corpuscles are composed of a central mass, consisting of one or more granular cells, and of a capsule formed of epithelioid cells. They are the remains of the epithelial tubes, which grow out from the third branchial pouches of the embryo to form the thymus. Each follicle is surrounded by a vascular plexus, from which vessels pass into the interior, and radiate from the periphery toward the center, forming a second zone just within the margin of the medullary portion. In the center of the medullary portion there are very few vessels, and they are of minute size.</vt:lpstr>
      <vt:lpstr>Hassall's corpuscles (or thymic corpuscles (bodies)) are structures found in the medulla of the human thymus, formed from eosinophilic type VI epithelial reticular cells arranged concentrically.          </vt:lpstr>
      <vt:lpstr>عرض تقديمي في PowerPoint</vt:lpstr>
      <vt:lpstr>Spleen is an organ found in virtually all vertebrate animals. Similar in structure to a large lymph node, the spleen acts primarily as a blood filter. As such, it is a non-vital organ, with life possible after removal. The spleen plays important roles in regard to red blood cells (also referred to as erythrocytes) and the immune system. In humans, it is located in the left upper quadrant of the abdomen. It removes old red blood cells and holds a reserve of blood in case of hemorrhagic shock while also recycling iron. As a part of the mononuclear phagocyte system, it metabolizes hemoglobin removed from senescent erythrocytes. The globin portion of hemoglobin is degraded to its constitutive amino acids, and the heme portion is metabolized to bilirubin, which is subsequently shuttled to the liver for removal. It synthesizes antibodies in its white pulp and removes antibody-coated bacteria along with antibody-coated blood cells by way of blood and lymph node circulation. The spleen is brownish in color.  </vt:lpstr>
      <vt:lpstr>       SPLEEN (follicle)       Stained with haematoxylin and eosin       lymphoid follicle is circled with        dotted line  1 - germinal center of the follicle  2 - mantie zone of the follicle  3 - marginal zone of the follicle  4 - periarterial area of the follicle  5 - central arteriole  6 - red pulp  7 - trabeculae  </vt:lpstr>
      <vt:lpstr>The red pulp of the spleen is composed of connective tissue known as the cords of Billroth and many splenic sinuses that are engorged with blood, giving it a red color. Its primary function is to filter the blood of antigens, microorganisms, and defective or worn-out red blood cells.  The spleen is made of red pulp and white pulp, separated by the marginal zone; 76-79% of a normal spleen is red pulp. Unlike white pulp, which mainly contains lymphocytes such as T cells, red pulp is made up of several different types of blood cells, including platelets, granulocytes, red blood cells, and plasma.</vt:lpstr>
      <vt:lpstr>    </vt:lpstr>
      <vt:lpstr>Palatine Palatine tonsils     occasionally called the faucial tonsils,[2] are the tonsils that can be seen on the left and right sides at the back of the throat. Tonsillitis is an inflammation of the tonsils and will often, but not necessarily, cause a sore throat and fever. In chronic cases tonsillectomy may be indicated.  Palatine tonsils consist of approximately 15 crypts, which result in a large internal surface. The tonsils contain four lymphoid compartments that influence immune functions, namely the reticular crypt epithelium, the extrafollicular area, the mantle zones of lymphoid follicles, and the follicular germinal centers. In human palatine tonsils, the very first part exposed to the outside environment is tonsillar epithelium.   </vt:lpstr>
      <vt:lpstr>     </vt:lpstr>
      <vt:lpstr>عرض تقديمي في PowerPoint</vt:lpstr>
      <vt:lpstr>Home work  1)DEFINE THE FUNCTION OF T LYMPHOCYTES  2)DEFINE AND THE FUNCTION OF B LYPHOCYTES  3)TYPES OF IMMUNE RESPONCES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Lymphoid System           Lymphoid System *Collects excess inter   </dc:title>
  <dc:creator>lenovo</dc:creator>
  <cp:lastModifiedBy>Maher</cp:lastModifiedBy>
  <cp:revision>35</cp:revision>
  <cp:lastPrinted>2013-05-04T09:30:13Z</cp:lastPrinted>
  <dcterms:created xsi:type="dcterms:W3CDTF">2006-08-16T00:00:00Z</dcterms:created>
  <dcterms:modified xsi:type="dcterms:W3CDTF">2019-04-09T12:00:13Z</dcterms:modified>
</cp:coreProperties>
</file>