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272" r:id="rId9"/>
    <p:sldId id="273" r:id="rId10"/>
    <p:sldId id="275" r:id="rId11"/>
    <p:sldId id="277" r:id="rId12"/>
    <p:sldId id="279" r:id="rId13"/>
    <p:sldId id="311" r:id="rId14"/>
    <p:sldId id="312" r:id="rId15"/>
    <p:sldId id="283" r:id="rId16"/>
    <p:sldId id="284" r:id="rId17"/>
    <p:sldId id="287" r:id="rId18"/>
    <p:sldId id="29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D0C064-DBD5-4540-91E8-8FED48B0A1A2}" type="datetimeFigureOut">
              <a:rPr lang="ar-IQ" smtClean="0"/>
              <a:t>04/08/1440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39A29C-A585-4061-8948-28F6D96DDF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470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altLang="ar-IQ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585F73CC-637D-4248-92D1-786B5C5BB26F}" type="slidenum">
              <a:rPr lang="ar-IQ" altLang="ar-IQ" smtClean="0">
                <a:latin typeface="Arial" pitchFamily="34" charset="0"/>
              </a:rPr>
              <a:pPr algn="l" rtl="0" eaLnBrk="1" hangingPunct="1">
                <a:spcBef>
                  <a:spcPct val="0"/>
                </a:spcBef>
              </a:pPr>
              <a:t>6</a:t>
            </a:fld>
            <a:endParaRPr lang="ar-IQ" alt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DB4A97-1EB8-475E-8888-1645B3B3B17C}" type="datetime8">
              <a:rPr lang="ar-IQ" altLang="ar-IQ" smtClean="0"/>
              <a:pPr/>
              <a:t>09 نيسان، 19</a:t>
            </a:fld>
            <a:endParaRPr lang="ar-IQ" altLang="ar-IQ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28FC17-B72C-4F07-91A3-773E68261F75}" type="slidenum">
              <a:rPr lang="ar-IQ" altLang="ar-IQ" smtClean="0"/>
              <a:pPr/>
              <a:t>8</a:t>
            </a:fld>
            <a:endParaRPr lang="ar-IQ" alt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l" defTabSz="91448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ECAAC9-A335-41D0-9198-7EE05D83814B}" type="slidenum">
              <a:rPr lang="en-US" altLang="ar-IQ"/>
              <a:pPr eaLnBrk="1" hangingPunct="1"/>
              <a:t>15</a:t>
            </a:fld>
            <a:endParaRPr lang="en-US" altLang="ar-IQ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ar-IQ" alt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8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IQ" altLang="ar-IQ" noProof="0" smtClean="0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ar-IQ" altLang="ar-IQ" noProof="0" smtClean="0"/>
              <a:t>Click to edit Master subtitle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ar-IQ" altLang="ar-IQ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ar-IQ" altLang="ar-IQ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6D206B2C-53B4-44D2-B203-4676284A2BAF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78C08-DE3D-431F-A8ED-7BE23CEE46D8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173095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786A-B97B-47DB-A835-1CEAC848017D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4764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FFC61-B90B-49B0-9F41-4442C6E59CFE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27927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8AC6-AC14-4295-B794-8074A16C947B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162517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484D-A63C-4FE8-ADEF-F7C9D329BB3E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335536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E2693-C31F-4194-B116-9D6A8AB91CBF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311526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B461-7CE6-4AB4-8F89-09E265739524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247621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FE2A4-D2AA-46C3-B27E-C737DAEE74C2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413430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C76E2-AD7D-4C0A-B42D-4BA1AF3E9C96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152509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IQ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 alt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A618D-9EE4-498D-8AA1-F74843613389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7113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IQ" altLang="ar-IQ" smtClean="0"/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IQ" altLang="ar-IQ" smtClean="0"/>
              <a:t>Click to edit Master text styles</a:t>
            </a:r>
          </a:p>
          <a:p>
            <a:pPr lvl="1"/>
            <a:r>
              <a:rPr lang="ar-IQ" altLang="ar-IQ" smtClean="0"/>
              <a:t>Second level</a:t>
            </a:r>
          </a:p>
          <a:p>
            <a:pPr lvl="2"/>
            <a:r>
              <a:rPr lang="ar-IQ" altLang="ar-IQ" smtClean="0"/>
              <a:t>Third level		</a:t>
            </a:r>
          </a:p>
          <a:p>
            <a:pPr lvl="3"/>
            <a:r>
              <a:rPr lang="ar-IQ" altLang="ar-IQ" smtClean="0"/>
              <a:t>Fourth level</a:t>
            </a:r>
          </a:p>
          <a:p>
            <a:pPr lvl="4"/>
            <a:r>
              <a:rPr lang="ar-IQ" altLang="ar-IQ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ar-IQ" altLang="ar-IQ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ar-IQ" altLang="ar-IQ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926DE2FC-5197-4094-A190-6C142FE3E8C8}" type="slidenum">
              <a:rPr lang="ar-IQ" altLang="ar-IQ" smtClean="0"/>
              <a:pPr/>
              <a:t>‹#›</a:t>
            </a:fld>
            <a:endParaRPr lang="ar-IQ" altLang="ar-IQ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75" y="6107113"/>
            <a:ext cx="9137650" cy="796925"/>
          </a:xfrm>
          <a:solidFill>
            <a:srgbClr val="FF0000"/>
          </a:solidFill>
        </p:spPr>
        <p:txBody>
          <a:bodyPr/>
          <a:lstStyle/>
          <a:p>
            <a:r>
              <a:rPr lang="en-US" altLang="ar-IQ" sz="7200" b="0" smtClean="0"/>
              <a:t>Muscle Tissue</a:t>
            </a:r>
            <a:endParaRPr lang="ar-IQ" altLang="ar-IQ" sz="7200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0"/>
            <a:ext cx="3409950" cy="258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34194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57213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6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020" y="0"/>
            <a:ext cx="9122979" cy="71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ar-IQ" sz="4000" b="1" dirty="0" smtClean="0"/>
              <a:t>Neuron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 eaLnBrk="1" hangingPunct="1"/>
            <a:r>
              <a:rPr lang="en-US" altLang="ar-IQ" sz="2800" dirty="0" smtClean="0">
                <a:latin typeface="Times" pitchFamily="18" charset="0"/>
              </a:rPr>
              <a:t>Neuron Has 4 Main Parts:</a:t>
            </a:r>
          </a:p>
          <a:p>
            <a:pPr algn="l" rtl="0" eaLnBrk="1" hangingPunct="1">
              <a:buFontTx/>
              <a:buNone/>
            </a:pPr>
            <a:r>
              <a:rPr lang="en-US" altLang="ar-IQ" sz="2800" dirty="0" smtClean="0">
                <a:latin typeface="Times" pitchFamily="18" charset="0"/>
              </a:rPr>
              <a:t>	- </a:t>
            </a:r>
            <a:r>
              <a:rPr lang="en-US" altLang="ar-IQ" sz="2800" b="1" u="sng" dirty="0" smtClean="0">
                <a:latin typeface="Times" pitchFamily="18" charset="0"/>
              </a:rPr>
              <a:t>Cell Body or Soma</a:t>
            </a:r>
            <a:r>
              <a:rPr lang="en-US" altLang="ar-IQ" sz="2800" dirty="0" smtClean="0">
                <a:latin typeface="Times" pitchFamily="18" charset="0"/>
              </a:rPr>
              <a:t>, Region Around The Nucleus</a:t>
            </a:r>
          </a:p>
          <a:p>
            <a:pPr algn="l" rtl="0" eaLnBrk="1" hangingPunct="1">
              <a:buFontTx/>
              <a:buNone/>
            </a:pPr>
            <a:r>
              <a:rPr lang="en-US" altLang="ar-IQ" sz="2800" dirty="0" smtClean="0">
                <a:latin typeface="Times" pitchFamily="18" charset="0"/>
              </a:rPr>
              <a:t>	- </a:t>
            </a:r>
            <a:r>
              <a:rPr lang="en-US" altLang="ar-IQ" sz="2800" b="1" u="sng" dirty="0" smtClean="0">
                <a:latin typeface="Times" pitchFamily="18" charset="0"/>
              </a:rPr>
              <a:t>Dendrites</a:t>
            </a:r>
            <a:r>
              <a:rPr lang="en-US" altLang="ar-IQ" sz="2800" dirty="0" smtClean="0">
                <a:latin typeface="Times" pitchFamily="18" charset="0"/>
              </a:rPr>
              <a:t>, Branch From The Soma And Each Branch Has Fine Processes Called </a:t>
            </a:r>
            <a:r>
              <a:rPr lang="en-US" altLang="ar-IQ" sz="2800" b="1" dirty="0" smtClean="0">
                <a:latin typeface="Times" pitchFamily="18" charset="0"/>
              </a:rPr>
              <a:t>Dendritic Spines</a:t>
            </a:r>
          </a:p>
          <a:p>
            <a:pPr algn="l" rtl="0" eaLnBrk="1" hangingPunct="1">
              <a:buFontTx/>
              <a:buNone/>
            </a:pPr>
            <a:r>
              <a:rPr lang="en-US" altLang="ar-IQ" sz="2800" b="1" dirty="0" smtClean="0">
                <a:latin typeface="Times" pitchFamily="18" charset="0"/>
              </a:rPr>
              <a:t>	-</a:t>
            </a:r>
            <a:r>
              <a:rPr lang="en-US" altLang="ar-IQ" sz="2800" dirty="0" smtClean="0">
                <a:latin typeface="Times" pitchFamily="18" charset="0"/>
              </a:rPr>
              <a:t> </a:t>
            </a:r>
            <a:r>
              <a:rPr lang="en-US" altLang="ar-IQ" sz="2800" b="1" u="sng" dirty="0" smtClean="0">
                <a:latin typeface="Times" pitchFamily="18" charset="0"/>
              </a:rPr>
              <a:t>Axon</a:t>
            </a:r>
            <a:r>
              <a:rPr lang="en-US" altLang="ar-IQ" sz="2800" u="sng" dirty="0" smtClean="0">
                <a:latin typeface="Times" pitchFamily="18" charset="0"/>
              </a:rPr>
              <a:t>, </a:t>
            </a:r>
            <a:r>
              <a:rPr lang="en-US" altLang="ar-IQ" sz="2800" dirty="0" smtClean="0">
                <a:latin typeface="Times" pitchFamily="18" charset="0"/>
              </a:rPr>
              <a:t>Elongated Process Attached To The Soma</a:t>
            </a:r>
          </a:p>
          <a:p>
            <a:pPr algn="l" rtl="0" eaLnBrk="1" hangingPunct="1">
              <a:buFontTx/>
              <a:buNone/>
            </a:pPr>
            <a:r>
              <a:rPr lang="en-US" altLang="ar-IQ" sz="2800" dirty="0" smtClean="0">
                <a:latin typeface="Times" pitchFamily="18" charset="0"/>
              </a:rPr>
              <a:t>	</a:t>
            </a:r>
            <a:r>
              <a:rPr lang="en-US" altLang="ar-IQ" sz="2800" u="sng" dirty="0" smtClean="0">
                <a:latin typeface="Times" pitchFamily="18" charset="0"/>
              </a:rPr>
              <a:t>- </a:t>
            </a:r>
            <a:r>
              <a:rPr lang="en-US" altLang="ar-IQ" sz="2800" b="1" u="sng" dirty="0" smtClean="0">
                <a:latin typeface="Times" pitchFamily="18" charset="0"/>
              </a:rPr>
              <a:t>Synaptic Terminals</a:t>
            </a:r>
            <a:r>
              <a:rPr lang="en-US" altLang="ar-IQ" sz="2800" dirty="0" smtClean="0">
                <a:latin typeface="Times" pitchFamily="18" charset="0"/>
              </a:rPr>
              <a:t>, End of The Axon That Communicates With Another Cell </a:t>
            </a:r>
          </a:p>
          <a:p>
            <a:pPr algn="l" rtl="0"/>
            <a:r>
              <a:rPr lang="en-US" altLang="ar-IQ" sz="2800" dirty="0" smtClean="0">
                <a:latin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</a:rPr>
              <a:t>Some Axons Are Surrounded By A Lipid-rich Sheath Called </a:t>
            </a:r>
            <a:r>
              <a:rPr lang="en-US" sz="2800" b="1" dirty="0" smtClean="0">
                <a:latin typeface="Times" pitchFamily="18" charset="0"/>
              </a:rPr>
              <a:t>Myelin</a:t>
            </a:r>
            <a:r>
              <a:rPr lang="en-US" sz="2800" dirty="0" smtClean="0">
                <a:latin typeface="Times" pitchFamily="18" charset="0"/>
              </a:rPr>
              <a:t>, Which Facilitates The Rapid Conduction Of Action Potentials</a:t>
            </a:r>
            <a:r>
              <a:rPr lang="en-US" sz="2800" dirty="0" smtClean="0"/>
              <a:t>.</a:t>
            </a:r>
            <a:endParaRPr lang="ar-IQ" sz="2800" dirty="0" smtClean="0"/>
          </a:p>
          <a:p>
            <a:pPr algn="l" rtl="0"/>
            <a:endParaRPr lang="en-US" altLang="ar-IQ" sz="2800" dirty="0" smtClean="0"/>
          </a:p>
          <a:p>
            <a:pPr algn="l" rtl="0" eaLnBrk="1" hangingPunct="1">
              <a:buFontTx/>
              <a:buNone/>
            </a:pPr>
            <a:r>
              <a:rPr lang="en-US" altLang="ar-IQ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30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-04_MotorNeur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/>
          <a:extLst/>
        </p:spPr>
      </p:pic>
    </p:spTree>
    <p:extLst>
      <p:ext uri="{BB962C8B-B14F-4D97-AF65-F5344CB8AC3E}">
        <p14:creationId xmlns:p14="http://schemas.microsoft.com/office/powerpoint/2010/main" val="20367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0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" pitchFamily="18" charset="0"/>
              </a:rPr>
              <a:t>Various forms of neurons</a:t>
            </a:r>
            <a:r>
              <a:rPr lang="en-US" sz="4000" dirty="0" smtClean="0">
                <a:latin typeface="Times" pitchFamily="18" charset="0"/>
              </a:rPr>
              <a:t>.</a:t>
            </a:r>
          </a:p>
          <a:p>
            <a:pPr marL="457200" indent="-457200">
              <a:buAutoNum type="alphaUcPeriod"/>
            </a:pPr>
            <a:r>
              <a:rPr lang="en-US" sz="4000" dirty="0" smtClean="0">
                <a:latin typeface="Times" pitchFamily="18" charset="0"/>
              </a:rPr>
              <a:t>Pyramidal cell from the cerebral cortex.</a:t>
            </a:r>
          </a:p>
          <a:p>
            <a:r>
              <a:rPr lang="en-US" sz="4000" b="1" dirty="0" smtClean="0">
                <a:latin typeface="Times" pitchFamily="18" charset="0"/>
              </a:rPr>
              <a:t>B. </a:t>
            </a:r>
            <a:r>
              <a:rPr lang="en-US" sz="4000" dirty="0" err="1" smtClean="0">
                <a:latin typeface="Times" pitchFamily="18" charset="0"/>
              </a:rPr>
              <a:t>Cerebellar</a:t>
            </a:r>
            <a:r>
              <a:rPr lang="en-US" sz="4000" dirty="0" smtClean="0">
                <a:latin typeface="Times" pitchFamily="18" charset="0"/>
              </a:rPr>
              <a:t> Purkinje cell.</a:t>
            </a:r>
          </a:p>
          <a:p>
            <a:endParaRPr lang="en-US" sz="4000" dirty="0"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8" y="1772816"/>
            <a:ext cx="926365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611560" y="2420888"/>
            <a:ext cx="1080120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702125" y="2060848"/>
            <a:ext cx="1080120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702125" y="2725688"/>
            <a:ext cx="1294355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702125" y="5517232"/>
            <a:ext cx="1080120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7668344" y="2204864"/>
            <a:ext cx="1294355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7820744" y="2690626"/>
            <a:ext cx="1294355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7913753" y="3356992"/>
            <a:ext cx="1294355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7668344" y="5805264"/>
            <a:ext cx="1294355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702124" y="4437112"/>
            <a:ext cx="1294355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" y="0"/>
            <a:ext cx="91328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"/>
            <a:ext cx="9937104" cy="70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95536" y="1628800"/>
            <a:ext cx="79208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547936" y="1781200"/>
            <a:ext cx="79208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7966906" y="5373216"/>
            <a:ext cx="79208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7966906" y="4077072"/>
            <a:ext cx="997582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7956376" y="2066975"/>
            <a:ext cx="79208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467222" y="5013176"/>
            <a:ext cx="79208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437134" y="3032770"/>
            <a:ext cx="79208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9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85850" y="64166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ar-IQ" altLang="ar-IQ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307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ar-IQ" sz="240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ar-IQ" sz="2000" smtClean="0">
                <a:latin typeface="Times New Roman" pitchFamily="18" charset="0"/>
              </a:rPr>
              <a:t>Figure 13.10	A Structural Classification of Neurons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52400" y="6577013"/>
            <a:ext cx="4637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ar-IQ" sz="1000">
                <a:latin typeface="Times New Roman" pitchFamily="18" charset="0"/>
              </a:rPr>
              <a:t>Copyright © 2009 Pearson Education, Inc., publishing as Pearson Benjamin Cummings</a:t>
            </a:r>
          </a:p>
        </p:txBody>
      </p:sp>
      <p:pic>
        <p:nvPicPr>
          <p:cNvPr id="19461" name="Picture 6" descr="13_10Fig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897" b="2969"/>
          <a:stretch>
            <a:fillRect/>
          </a:stretch>
        </p:blipFill>
        <p:spPr bwMode="auto">
          <a:xfrm>
            <a:off x="0" y="533400"/>
            <a:ext cx="9144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539552" y="4437112"/>
            <a:ext cx="546298" cy="8640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9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30" y="0"/>
            <a:ext cx="9112469" cy="1143000"/>
          </a:xfrm>
          <a:solidFill>
            <a:schemeClr val="tx1"/>
          </a:solidFill>
        </p:spPr>
        <p:txBody>
          <a:bodyPr anchor="t"/>
          <a:lstStyle/>
          <a:p>
            <a:r>
              <a:rPr lang="en-US" altLang="ar-IQ" b="0" dirty="0">
                <a:solidFill>
                  <a:schemeClr val="bg1"/>
                </a:solidFill>
              </a:rPr>
              <a:t>NEUROGLIA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algn="l" rtl="0"/>
            <a:r>
              <a:rPr lang="en-US" altLang="ar-IQ" sz="5400" dirty="0" smtClean="0"/>
              <a:t>Six </a:t>
            </a:r>
            <a:r>
              <a:rPr lang="en-US" altLang="ar-IQ" sz="5400" dirty="0"/>
              <a:t>types </a:t>
            </a:r>
            <a:r>
              <a:rPr lang="en-US" altLang="ar-IQ" sz="5400" dirty="0" smtClean="0"/>
              <a:t>of cells</a:t>
            </a:r>
            <a:endParaRPr lang="en-US" altLang="ar-IQ" sz="5400" dirty="0"/>
          </a:p>
          <a:p>
            <a:pPr lvl="1" algn="l" rtl="0"/>
            <a:r>
              <a:rPr lang="en-US" altLang="ar-IQ" sz="5400" dirty="0"/>
              <a:t>4 in CNS</a:t>
            </a:r>
          </a:p>
          <a:p>
            <a:pPr lvl="1" algn="l" rtl="0"/>
            <a:r>
              <a:rPr lang="en-US" altLang="ar-IQ" sz="5400" dirty="0"/>
              <a:t>2 in </a:t>
            </a:r>
            <a:r>
              <a:rPr lang="en-US" altLang="ar-IQ" sz="5400" dirty="0" smtClean="0"/>
              <a:t>PNS</a:t>
            </a:r>
            <a:endParaRPr lang="en-US" altLang="ar-IQ" sz="5400" dirty="0"/>
          </a:p>
        </p:txBody>
      </p:sp>
    </p:spTree>
    <p:extLst>
      <p:ext uri="{BB962C8B-B14F-4D97-AF65-F5344CB8AC3E}">
        <p14:creationId xmlns:p14="http://schemas.microsoft.com/office/powerpoint/2010/main" val="17380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diruldeen\Desktop\neuron_PC231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502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Neuronal cell under light microscope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2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5576" y="908720"/>
            <a:ext cx="7632848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 smtClean="0"/>
              <a:t>Thank you</a:t>
            </a:r>
            <a:endParaRPr lang="ar-IQ" sz="8800" dirty="0"/>
          </a:p>
        </p:txBody>
      </p:sp>
    </p:spTree>
    <p:extLst>
      <p:ext uri="{BB962C8B-B14F-4D97-AF65-F5344CB8AC3E}">
        <p14:creationId xmlns:p14="http://schemas.microsoft.com/office/powerpoint/2010/main" val="142713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175" y="11113"/>
            <a:ext cx="9140825" cy="6846887"/>
          </a:xfrm>
        </p:spPr>
        <p:txBody>
          <a:bodyPr/>
          <a:lstStyle/>
          <a:p>
            <a:pPr algn="l"/>
            <a:r>
              <a:rPr lang="en-US" altLang="ar-IQ" sz="4000" smtClean="0"/>
              <a:t> Muscle cells are structurally and functionally specialized for contraction, which contain two types of special protein filaments called myofilaments; including thin filaments containing actin and thick filaments containing myosin. </a:t>
            </a:r>
            <a:endParaRPr lang="ar-IQ" altLang="ar-IQ" sz="4000" smtClean="0"/>
          </a:p>
        </p:txBody>
      </p:sp>
    </p:spTree>
    <p:extLst>
      <p:ext uri="{BB962C8B-B14F-4D97-AF65-F5344CB8AC3E}">
        <p14:creationId xmlns:p14="http://schemas.microsoft.com/office/powerpoint/2010/main" val="31043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3"/>
            <a:ext cx="9144000" cy="6124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0" dirty="0"/>
              <a:t> </a:t>
            </a:r>
            <a:r>
              <a:rPr lang="en-US" sz="2800" dirty="0"/>
              <a:t>There are types of muscles:- </a:t>
            </a:r>
            <a:endParaRPr lang="en-US" sz="2800" b="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0" dirty="0"/>
              <a:t>Skeletal muscles fibers: is found mainly in association with bones.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0" dirty="0"/>
              <a:t>Cardiac muscles fibers: is found exclusively in the walls of the </a:t>
            </a:r>
            <a:r>
              <a:rPr lang="en-US" sz="2800" b="0" dirty="0" smtClean="0"/>
              <a:t>heart . </a:t>
            </a:r>
            <a:endParaRPr lang="en-US" sz="2800" b="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0" dirty="0"/>
              <a:t>Smooth muscle fibers: is found mainly in the walls of hollow organs (</a:t>
            </a:r>
            <a:r>
              <a:rPr lang="en-US" sz="2800" b="0" dirty="0" err="1"/>
              <a:t>eg</a:t>
            </a:r>
            <a:r>
              <a:rPr lang="en-US" sz="2800" b="0" dirty="0"/>
              <a:t>, intestines and blood vessels).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All muscle tissues consist of elongated cells called </a:t>
            </a:r>
            <a:r>
              <a:rPr lang="en-US" sz="2800" dirty="0"/>
              <a:t>fibers.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The cytoplasm of muscle cells is called </a:t>
            </a:r>
            <a:r>
              <a:rPr lang="en-US" sz="2800" dirty="0"/>
              <a:t>sarcoplasm </a:t>
            </a:r>
            <a:r>
              <a:rPr lang="en-US" sz="2800" b="0" dirty="0"/>
              <a:t>and the surrounding cell membrane or plasma lemma is called </a:t>
            </a:r>
            <a:r>
              <a:rPr lang="en-US" sz="2800" dirty="0"/>
              <a:t>sarcolemma.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Each muscle fiber sarcoplasm contains numerous </a:t>
            </a:r>
            <a:r>
              <a:rPr lang="en-US" sz="2800" dirty="0"/>
              <a:t>myofibrils, </a:t>
            </a:r>
            <a:r>
              <a:rPr lang="en-US" sz="2800" b="0" dirty="0"/>
              <a:t>which contain two types of contractile protein filaments, </a:t>
            </a:r>
            <a:r>
              <a:rPr lang="en-US" sz="2800" dirty="0"/>
              <a:t>actin </a:t>
            </a:r>
            <a:r>
              <a:rPr lang="en-US" sz="2800" b="0" dirty="0"/>
              <a:t>and </a:t>
            </a:r>
            <a:r>
              <a:rPr lang="en-US" sz="2800" dirty="0"/>
              <a:t>myosin.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555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22312"/>
              </p:ext>
            </p:extLst>
          </p:nvPr>
        </p:nvGraphicFramePr>
        <p:xfrm>
          <a:off x="-88900" y="0"/>
          <a:ext cx="9144000" cy="715195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55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55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Smooth Muscle</a:t>
                      </a:r>
                      <a:endParaRPr lang="ar-IQ" sz="2400" dirty="0" smtClean="0"/>
                    </a:p>
                    <a:p>
                      <a:pPr algn="ctr" rtl="1"/>
                      <a:endParaRPr lang="ar-IQ" sz="2000" dirty="0" smtClean="0"/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u="none" strike="noStrike" kern="1200" baseline="0" dirty="0" smtClean="0"/>
                        <a:t>Cardiac Muscle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u="none" strike="noStrike" kern="1200" baseline="0" dirty="0" smtClean="0"/>
                        <a:t>Skeletal Muscle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Features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No</a:t>
                      </a:r>
                      <a:endParaRPr lang="ar-IQ" sz="2000" dirty="0" smtClean="0"/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strike="noStrike" kern="1200" baseline="0" dirty="0" smtClean="0"/>
                        <a:t>Yes 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Yes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strike="noStrike" kern="1200" baseline="0" dirty="0" smtClean="0"/>
                        <a:t>Striations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7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u="none" strike="noStrike" kern="1200" baseline="0" dirty="0" smtClean="0"/>
                        <a:t>Short, spindle shaped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u="none" strike="noStrike" kern="1200" baseline="0" dirty="0" smtClean="0"/>
                        <a:t>Short, branched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u="none" strike="noStrike" kern="1200" baseline="0" dirty="0" smtClean="0"/>
                        <a:t>Long, cylindrical, unbranched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u="none" strike="noStrike" kern="1200" baseline="0" dirty="0" smtClean="0"/>
                        <a:t>Fibers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55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Single, central in cell</a:t>
                      </a:r>
                      <a:endParaRPr lang="ar-IQ" sz="2000" dirty="0" smtClean="0"/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strike="noStrike" kern="1200" baseline="0" dirty="0" smtClean="0"/>
                        <a:t>Single, central in cell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Multiple, peripheral in cell</a:t>
                      </a:r>
                      <a:endParaRPr lang="ar-IQ" sz="2000" dirty="0" smtClean="0"/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strike="noStrike" kern="1200" baseline="0" dirty="0" smtClean="0"/>
                        <a:t>Nuclei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64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strike="noStrike" kern="1200" baseline="0" dirty="0" smtClean="0"/>
                        <a:t>No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Intercalated disks  </a:t>
                      </a:r>
                      <a:endParaRPr lang="ar-IQ" sz="2000" dirty="0" smtClean="0"/>
                    </a:p>
                    <a:p>
                      <a:pPr algn="ctr" rtl="1"/>
                      <a:endParaRPr lang="ar-IQ" sz="2000" dirty="0" smtClean="0"/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No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strike="noStrike" kern="1200" baseline="0" dirty="0" smtClean="0"/>
                        <a:t>Cell junctions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Yes, mitosis</a:t>
                      </a:r>
                      <a:endParaRPr lang="ar-IQ" sz="2000" dirty="0" smtClean="0"/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No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 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Yes, satellite cells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none" strike="noStrike" kern="1200" baseline="0" dirty="0" smtClean="0"/>
                        <a:t>Regeneration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86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Involuntary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Involuntary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Voluntary movement  </a:t>
                      </a:r>
                      <a:endParaRPr lang="ar-IQ" sz="2000" dirty="0" smtClean="0"/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Main function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180" name="Straight Connector 5"/>
          <p:cNvCxnSpPr>
            <a:cxnSpLocks noChangeShapeType="1"/>
          </p:cNvCxnSpPr>
          <p:nvPr/>
        </p:nvCxnSpPr>
        <p:spPr bwMode="auto">
          <a:xfrm flipV="1">
            <a:off x="0" y="1052513"/>
            <a:ext cx="9144000" cy="73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1" name="Straight Connector 8"/>
          <p:cNvCxnSpPr>
            <a:cxnSpLocks noChangeShapeType="1"/>
          </p:cNvCxnSpPr>
          <p:nvPr/>
        </p:nvCxnSpPr>
        <p:spPr bwMode="auto">
          <a:xfrm>
            <a:off x="0" y="1989138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2" name="Straight Connector 10"/>
          <p:cNvCxnSpPr>
            <a:cxnSpLocks noChangeShapeType="1"/>
          </p:cNvCxnSpPr>
          <p:nvPr/>
        </p:nvCxnSpPr>
        <p:spPr bwMode="auto">
          <a:xfrm flipV="1">
            <a:off x="0" y="4076700"/>
            <a:ext cx="8891588" cy="73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3" name="Straight Connector 11"/>
          <p:cNvCxnSpPr>
            <a:cxnSpLocks noChangeShapeType="1"/>
          </p:cNvCxnSpPr>
          <p:nvPr/>
        </p:nvCxnSpPr>
        <p:spPr bwMode="auto">
          <a:xfrm flipV="1">
            <a:off x="0" y="2997200"/>
            <a:ext cx="9144000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4" name="Straight Connector 12"/>
          <p:cNvCxnSpPr>
            <a:cxnSpLocks noChangeShapeType="1"/>
          </p:cNvCxnSpPr>
          <p:nvPr/>
        </p:nvCxnSpPr>
        <p:spPr bwMode="auto">
          <a:xfrm flipV="1">
            <a:off x="-100013" y="6092825"/>
            <a:ext cx="9144001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5" name="Straight Connector 13"/>
          <p:cNvCxnSpPr>
            <a:cxnSpLocks noChangeShapeType="1"/>
          </p:cNvCxnSpPr>
          <p:nvPr/>
        </p:nvCxnSpPr>
        <p:spPr bwMode="auto">
          <a:xfrm flipV="1">
            <a:off x="-223838" y="5373688"/>
            <a:ext cx="9144001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6" name="Straight Connector 15"/>
          <p:cNvCxnSpPr>
            <a:cxnSpLocks noChangeShapeType="1"/>
          </p:cNvCxnSpPr>
          <p:nvPr/>
        </p:nvCxnSpPr>
        <p:spPr bwMode="auto">
          <a:xfrm>
            <a:off x="1908175" y="0"/>
            <a:ext cx="0" cy="7316788"/>
          </a:xfrm>
          <a:prstGeom prst="line">
            <a:avLst/>
          </a:prstGeom>
          <a:noFill/>
          <a:ln w="9525" algn="ctr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7" name="Straight Connector 17"/>
          <p:cNvCxnSpPr>
            <a:cxnSpLocks noChangeShapeType="1"/>
          </p:cNvCxnSpPr>
          <p:nvPr/>
        </p:nvCxnSpPr>
        <p:spPr bwMode="auto">
          <a:xfrm>
            <a:off x="7524750" y="0"/>
            <a:ext cx="0" cy="7316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8" name="Straight Connector 18"/>
          <p:cNvCxnSpPr>
            <a:cxnSpLocks noChangeShapeType="1"/>
          </p:cNvCxnSpPr>
          <p:nvPr/>
        </p:nvCxnSpPr>
        <p:spPr bwMode="auto">
          <a:xfrm>
            <a:off x="5219700" y="0"/>
            <a:ext cx="0" cy="7316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80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6021388"/>
            <a:ext cx="1692275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15118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7275" cy="1282700"/>
          </a:xfrm>
        </p:spPr>
        <p:txBody>
          <a:bodyPr/>
          <a:lstStyle/>
          <a:p>
            <a:pPr eaLnBrk="1" hangingPunct="1"/>
            <a:r>
              <a:rPr lang="en-US" altLang="ar-IQ" smtClean="0"/>
              <a:t>Transmission Electron Microscopy of</a:t>
            </a:r>
            <a:br>
              <a:rPr lang="en-US" altLang="ar-IQ" smtClean="0"/>
            </a:br>
            <a:r>
              <a:rPr lang="en-US" altLang="ar-IQ" smtClean="0"/>
              <a:t>Skeletal Muscle</a:t>
            </a:r>
            <a:br>
              <a:rPr lang="en-US" altLang="ar-IQ" smtClean="0"/>
            </a:br>
            <a:endParaRPr lang="ar-IQ" altLang="ar-IQ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323850" y="6323013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IQ" sz="1800" b="0">
                <a:latin typeface="Arial" pitchFamily="34" charset="0"/>
                <a:ea typeface="SimSun" pitchFamily="2" charset="-122"/>
              </a:rPr>
              <a:t>I </a:t>
            </a:r>
            <a:r>
              <a:rPr lang="en-US" altLang="ar-IQ" sz="1800">
                <a:latin typeface="Arial" pitchFamily="34" charset="0"/>
                <a:ea typeface="SimSun" pitchFamily="2" charset="-122"/>
              </a:rPr>
              <a:t>band</a:t>
            </a:r>
            <a:endParaRPr lang="ar-IQ" altLang="ar-IQ" sz="1800">
              <a:latin typeface="Arial" pitchFamily="34" charset="0"/>
              <a:ea typeface="SimSun" pitchFamily="2" charset="-122"/>
            </a:endParaRPr>
          </a:p>
        </p:txBody>
      </p:sp>
      <p:cxnSp>
        <p:nvCxnSpPr>
          <p:cNvPr id="8197" name="Straight Arrow Connector 3"/>
          <p:cNvCxnSpPr>
            <a:cxnSpLocks noChangeShapeType="1"/>
          </p:cNvCxnSpPr>
          <p:nvPr/>
        </p:nvCxnSpPr>
        <p:spPr bwMode="auto">
          <a:xfrm flipH="1" flipV="1">
            <a:off x="611188" y="5857875"/>
            <a:ext cx="152400" cy="317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8" name="Straight Arrow Connector 11"/>
          <p:cNvCxnSpPr>
            <a:cxnSpLocks noChangeShapeType="1"/>
          </p:cNvCxnSpPr>
          <p:nvPr/>
        </p:nvCxnSpPr>
        <p:spPr bwMode="auto">
          <a:xfrm flipV="1">
            <a:off x="755650" y="5857875"/>
            <a:ext cx="7938" cy="317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9" name="Straight Arrow Connector 16"/>
          <p:cNvCxnSpPr>
            <a:cxnSpLocks noChangeShapeType="1"/>
          </p:cNvCxnSpPr>
          <p:nvPr/>
        </p:nvCxnSpPr>
        <p:spPr bwMode="auto">
          <a:xfrm flipV="1">
            <a:off x="2914650" y="5862638"/>
            <a:ext cx="7938" cy="317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2627313" y="6323013"/>
            <a:ext cx="94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IQ" sz="1800" b="0">
                <a:latin typeface="Arial" pitchFamily="34" charset="0"/>
                <a:ea typeface="SimSun" pitchFamily="2" charset="-122"/>
              </a:rPr>
              <a:t>A </a:t>
            </a:r>
            <a:r>
              <a:rPr lang="en-US" altLang="ar-IQ" sz="1800">
                <a:latin typeface="Arial" pitchFamily="34" charset="0"/>
                <a:ea typeface="SimSun" pitchFamily="2" charset="-122"/>
              </a:rPr>
              <a:t>band</a:t>
            </a:r>
            <a:endParaRPr lang="ar-IQ" altLang="ar-IQ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4572000" y="62515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IQ" sz="1800" b="0">
                <a:latin typeface="Arial" pitchFamily="34" charset="0"/>
                <a:ea typeface="SimSun" pitchFamily="2" charset="-122"/>
              </a:rPr>
              <a:t>M </a:t>
            </a:r>
            <a:r>
              <a:rPr lang="en-US" altLang="ar-IQ" sz="1800">
                <a:latin typeface="Arial" pitchFamily="34" charset="0"/>
                <a:ea typeface="SimSun" pitchFamily="2" charset="-122"/>
              </a:rPr>
              <a:t>line</a:t>
            </a:r>
            <a:endParaRPr lang="ar-IQ" altLang="ar-IQ" sz="1800">
              <a:latin typeface="Arial" pitchFamily="34" charset="0"/>
              <a:ea typeface="SimSun" pitchFamily="2" charset="-122"/>
            </a:endParaRPr>
          </a:p>
        </p:txBody>
      </p:sp>
      <p:cxnSp>
        <p:nvCxnSpPr>
          <p:cNvPr id="8202" name="Straight Arrow Connector 19"/>
          <p:cNvCxnSpPr>
            <a:cxnSpLocks noChangeShapeType="1"/>
          </p:cNvCxnSpPr>
          <p:nvPr/>
        </p:nvCxnSpPr>
        <p:spPr bwMode="auto">
          <a:xfrm flipV="1">
            <a:off x="4983163" y="5888038"/>
            <a:ext cx="7937" cy="317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1293813" y="6323013"/>
            <a:ext cx="91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IQ" sz="1800" b="0">
                <a:latin typeface="Arial" pitchFamily="34" charset="0"/>
                <a:ea typeface="SimSun" pitchFamily="2" charset="-122"/>
              </a:rPr>
              <a:t>Z </a:t>
            </a:r>
            <a:r>
              <a:rPr lang="en-US" altLang="ar-IQ" sz="1800">
                <a:latin typeface="Arial" pitchFamily="34" charset="0"/>
                <a:ea typeface="SimSun" pitchFamily="2" charset="-122"/>
              </a:rPr>
              <a:t>lines</a:t>
            </a:r>
            <a:endParaRPr lang="ar-IQ" altLang="ar-IQ" sz="1800">
              <a:latin typeface="Arial" pitchFamily="34" charset="0"/>
              <a:ea typeface="SimSun" pitchFamily="2" charset="-122"/>
            </a:endParaRPr>
          </a:p>
        </p:txBody>
      </p:sp>
      <p:cxnSp>
        <p:nvCxnSpPr>
          <p:cNvPr id="8204" name="Straight Arrow Connector 21"/>
          <p:cNvCxnSpPr>
            <a:cxnSpLocks noChangeShapeType="1"/>
          </p:cNvCxnSpPr>
          <p:nvPr/>
        </p:nvCxnSpPr>
        <p:spPr bwMode="auto">
          <a:xfrm flipV="1">
            <a:off x="1689100" y="5918200"/>
            <a:ext cx="9525" cy="317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5" name="Straight Arrow Connector 22"/>
          <p:cNvCxnSpPr>
            <a:cxnSpLocks noChangeShapeType="1"/>
          </p:cNvCxnSpPr>
          <p:nvPr/>
        </p:nvCxnSpPr>
        <p:spPr bwMode="auto">
          <a:xfrm flipH="1" flipV="1">
            <a:off x="6804025" y="5807075"/>
            <a:ext cx="288925" cy="444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Straight Arrow Connector 27"/>
          <p:cNvCxnSpPr>
            <a:cxnSpLocks noChangeShapeType="1"/>
          </p:cNvCxnSpPr>
          <p:nvPr/>
        </p:nvCxnSpPr>
        <p:spPr bwMode="auto">
          <a:xfrm flipV="1">
            <a:off x="7092950" y="5807075"/>
            <a:ext cx="123825" cy="444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7" name="Rectangle 5125"/>
          <p:cNvSpPr>
            <a:spLocks noChangeArrowheads="1"/>
          </p:cNvSpPr>
          <p:nvPr/>
        </p:nvSpPr>
        <p:spPr bwMode="auto">
          <a:xfrm>
            <a:off x="6527800" y="6294438"/>
            <a:ext cx="137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IQ" sz="1800">
                <a:latin typeface="Arial" pitchFamily="34" charset="0"/>
                <a:ea typeface="SimSun" pitchFamily="2" charset="-122"/>
              </a:rPr>
              <a:t>Sarcomere</a:t>
            </a:r>
            <a:endParaRPr lang="ar-IQ" altLang="ar-IQ" sz="180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59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323850" y="6107113"/>
            <a:ext cx="1584325" cy="417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endParaRPr lang="ar-IQ" altLang="ar-IQ"/>
          </a:p>
        </p:txBody>
      </p:sp>
    </p:spTree>
    <p:extLst>
      <p:ext uri="{BB962C8B-B14F-4D97-AF65-F5344CB8AC3E}">
        <p14:creationId xmlns:p14="http://schemas.microsoft.com/office/powerpoint/2010/main" val="25384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22611" y="213285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Nervous </a:t>
            </a:r>
            <a:r>
              <a:rPr lang="en-GB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Tiss</a:t>
            </a:r>
            <a:endParaRPr lang="ar-IQ" altLang="ar-IQ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highlands.edu/academics/divisions/scipe/biology/faculty/harnden/2121/images/arborvit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" y="0"/>
            <a:ext cx="9114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0" y="260648"/>
            <a:ext cx="28859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870" y="0"/>
            <a:ext cx="6918394" cy="119675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4000" b="1" dirty="0"/>
              <a:t>The Mammalian Nervous System</a:t>
            </a:r>
            <a:r>
              <a:rPr lang="ar-IQ" altLang="ar-IQ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IQ" altLang="ar-IQ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altLang="ar-IQ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1"/>
            <a:ext cx="9144000" cy="899160"/>
          </a:xfr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Nervous Tissue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en-US" altLang="ar-IQ" sz="3200" dirty="0" smtClean="0">
                <a:solidFill>
                  <a:srgbClr val="FFFF00"/>
                </a:solidFill>
                <a:latin typeface="Times" pitchFamily="18" charset="0"/>
              </a:rPr>
              <a:t>What </a:t>
            </a:r>
            <a:r>
              <a:rPr lang="en-US" altLang="ar-IQ" sz="3200" dirty="0">
                <a:solidFill>
                  <a:srgbClr val="FFFF00"/>
                </a:solidFill>
                <a:latin typeface="Times" pitchFamily="18" charset="0"/>
              </a:rPr>
              <a:t>is the Human Nervous System?</a:t>
            </a:r>
            <a:endParaRPr lang="en-GB" sz="3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ar-IQ" sz="3600" dirty="0" smtClean="0">
                <a:solidFill>
                  <a:srgbClr val="FFFF00"/>
                </a:solidFill>
              </a:rPr>
              <a:t>Nervous </a:t>
            </a:r>
            <a:r>
              <a:rPr lang="en-US" altLang="ar-IQ" sz="3600" dirty="0">
                <a:solidFill>
                  <a:srgbClr val="FFFF00"/>
                </a:solidFill>
              </a:rPr>
              <a:t>system (NS) is the most complex but by body weight is one of the smallest organ systems</a:t>
            </a:r>
          </a:p>
          <a:p>
            <a:pPr algn="l"/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function of the nervous system </a:t>
            </a:r>
            <a:r>
              <a:rPr lang="en-GB" sz="3400" b="1" dirty="0">
                <a:latin typeface="Times New Roman" pitchFamily="18" charset="0"/>
                <a:cs typeface="Times New Roman" pitchFamily="18" charset="0"/>
              </a:rPr>
              <a:t>(N.S 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)is </a:t>
            </a:r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receive stimuli from outside or inside and transferring them toward highly specialized central part and spinal cord.</a:t>
            </a:r>
          </a:p>
          <a:p>
            <a:pPr algn="l"/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nervous system is divided into:</a:t>
            </a:r>
          </a:p>
          <a:p>
            <a:pPr algn="l"/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1-Central nervous system CNS represented (brain and spinal cord).</a:t>
            </a:r>
          </a:p>
          <a:p>
            <a:pPr algn="l"/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2-Peripheral nervous system PNS represented (the nerve and ganglia.</a:t>
            </a:r>
          </a:p>
          <a:p>
            <a:pPr algn="l"/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two types of cells in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N.S.:</a:t>
            </a:r>
          </a:p>
          <a:p>
            <a:pPr algn="l"/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A-Neuron (nerve cell).</a:t>
            </a:r>
          </a:p>
          <a:p>
            <a:pPr algn="l"/>
            <a:r>
              <a:rPr lang="en-GB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B-Supportive cells or neuroglia.</a:t>
            </a:r>
          </a:p>
          <a:p>
            <a:pPr algn="l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783305" y="-34159"/>
            <a:ext cx="2360694" cy="1329559"/>
            <a:chOff x="3877" y="0"/>
            <a:chExt cx="1995" cy="2296"/>
          </a:xfrm>
        </p:grpSpPr>
        <p:pic>
          <p:nvPicPr>
            <p:cNvPr id="5" name="Picture 4" descr="MPj0438746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0"/>
              <a:ext cx="1722" cy="2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877" y="0"/>
              <a:ext cx="318" cy="2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4673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 design template">
  <a:themeElements>
    <a:clrScheme name="Office Them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Ribbons design template</Template>
  <TotalTime>493</TotalTime>
  <Words>391</Words>
  <Application>Microsoft Office PowerPoint</Application>
  <PresentationFormat>عرض على الشاشة (4:3)</PresentationFormat>
  <Paragraphs>91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SimSun</vt:lpstr>
      <vt:lpstr>Arial</vt:lpstr>
      <vt:lpstr>Calibri</vt:lpstr>
      <vt:lpstr>Times</vt:lpstr>
      <vt:lpstr>Times New Roman</vt:lpstr>
      <vt:lpstr>Ribbons design template</vt:lpstr>
      <vt:lpstr>Muscle Tissue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Transmission Electron Microscopy of Skeletal Muscle </vt:lpstr>
      <vt:lpstr>عرض تقديمي في PowerPoint</vt:lpstr>
      <vt:lpstr>The Mammalian Nervous System </vt:lpstr>
      <vt:lpstr>Nervous Tissue </vt:lpstr>
      <vt:lpstr>Neuron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NEUROGLIA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Maher</cp:lastModifiedBy>
  <cp:revision>17</cp:revision>
  <cp:lastPrinted>1601-01-01T00:00:00Z</cp:lastPrinted>
  <dcterms:created xsi:type="dcterms:W3CDTF">2018-02-10T11:54:57Z</dcterms:created>
  <dcterms:modified xsi:type="dcterms:W3CDTF">2019-04-09T11:59:34Z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TC010690611033</vt:lpwstr>
  </property>
</Properties>
</file>