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73" r:id="rId3"/>
    <p:sldId id="265" r:id="rId4"/>
    <p:sldId id="267" r:id="rId5"/>
    <p:sldId id="266" r:id="rId6"/>
    <p:sldId id="268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CA405-1BB0-4770-AE9E-415B59E0B4A7}" type="datetimeFigureOut">
              <a:rPr lang="ar-IQ" smtClean="0"/>
              <a:pPr/>
              <a:t>03/08/1440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899F5-4187-4519-9646-7E1E4359460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0"/>
          <a:ext cx="6096000" cy="827379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42443">
                <a:tc>
                  <a:txBody>
                    <a:bodyPr/>
                    <a:lstStyle/>
                    <a:p>
                      <a:endParaRPr lang="ar-IQ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31353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dirty="0"/>
                        <a:t>Checklist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i="1" dirty="0"/>
                        <a:t>When you complete this chapter, you should be able to:</a:t>
                      </a:r>
                      <a:endParaRPr lang="en-US" sz="2000" dirty="0"/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dirty="0"/>
                        <a:t>Explain the difference between voltage-gated and </a:t>
                      </a:r>
                      <a:r>
                        <a:rPr lang="en-US" sz="2000" dirty="0" err="1"/>
                        <a:t>ligand</a:t>
                      </a:r>
                      <a:r>
                        <a:rPr lang="en-US" sz="2000" dirty="0"/>
                        <a:t>-gated ion channels.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dirty="0"/>
                        <a:t>List the criteria for accepting a chemical as a neurotransmitter.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dirty="0"/>
                        <a:t>Identify the major excitatory and inhibitory CNS neurotransmitters in the CNS.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dirty="0"/>
                        <a:t>Identify the sites of drug action at synapses and the mechanisms by which drugs modulate synaptic transmission.</a:t>
                      </a:r>
                    </a:p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sz="2000" dirty="0"/>
                        <a:t>Give an example of a CNS drug that influences neurotransmitter functions at the level of (a) synthesis, (b) metabolism, (c) release, (d) reuptake, and (e) receptor</a:t>
                      </a:r>
                      <a:r>
                        <a:rPr lang="en-US" dirty="0"/>
                        <a:t>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7" name="AutoShape 3" descr="mk:@MSITStore:C:\Users\hp\Documents\pharmacology%20textbooks\A_101223_MedEn_KTPEaBR.CHM::/V.%20Drugs%20That%20Act%20in%20the%20Central%20Nervous%20System/21.%20Introduction%20to%20CNS%20Pharmacology_files/check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8" name="AutoShape 4" descr="mk:@MSITStore:C:\Users\hp\Documents\pharmacology%20textbooks\A_101223_MedEn_KTPEaBR.CHM::/V.%20Drugs%20That%20Act%20in%20the%20Central%20Nervous%20System/21.%20Introduction%20to%20CNS%20Pharmacology_files/check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9" name="AutoShape 5" descr="mk:@MSITStore:C:\Users\hp\Documents\pharmacology%20textbooks\A_101223_MedEn_KTPEaBR.CHM::/V.%20Drugs%20That%20Act%20in%20the%20Central%20Nervous%20System/21.%20Introduction%20to%20CNS%20Pharmacology_files/check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30" name="AutoShape 6" descr="mk:@MSITStore:C:\Users\hp\Documents\pharmacology%20textbooks\A_101223_MedEn_KTPEaBR.CHM::/V.%20Drugs%20That%20Act%20in%20the%20Central%20Nervous%20System/21.%20Introduction%20to%20CNS%20Pharmacology_files/check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1026" name="AutoShape 2" descr="mk:@MSITStore:C:\Users\hp\Documents\pharmacology%20textbooks\A_101223_MedEn_KTPEaBR.CHM::/V.%20Drugs%20That%20Act%20in%20the%20Central%20Nervous%20System/21.%20Introduction%20to%20CNS%20Pharmacology_files/check.gif"/>
          <p:cNvSpPr>
            <a:spLocks noChangeAspect="1" noChangeArrowheads="1"/>
          </p:cNvSpPr>
          <p:nvPr/>
        </p:nvSpPr>
        <p:spPr bwMode="auto">
          <a:xfrm>
            <a:off x="-130651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pPr algn="l" rtl="0">
              <a:lnSpc>
                <a:spcPct val="170000"/>
              </a:lnSpc>
            </a:pPr>
            <a:r>
              <a:rPr lang="en-US" sz="1800" b="1" dirty="0" smtClean="0"/>
              <a:t>Voltage-gated ion channels</a:t>
            </a:r>
            <a:r>
              <a:rPr lang="en-US" sz="1800" dirty="0" smtClean="0"/>
              <a:t>   </a:t>
            </a:r>
            <a:r>
              <a:rPr lang="en-US" sz="1800" dirty="0" err="1" smtClean="0"/>
              <a:t>Transmembrane</a:t>
            </a:r>
            <a:r>
              <a:rPr lang="en-US" sz="1800" dirty="0" smtClean="0"/>
              <a:t> ion channels regulated by changes in membrane potential </a:t>
            </a:r>
          </a:p>
          <a:p>
            <a:pPr algn="l" rtl="0">
              <a:lnSpc>
                <a:spcPct val="170000"/>
              </a:lnSpc>
            </a:pPr>
            <a:r>
              <a:rPr lang="en-US" sz="1800" b="1" dirty="0" err="1" smtClean="0"/>
              <a:t>Ligand</a:t>
            </a:r>
            <a:r>
              <a:rPr lang="en-US" sz="1800" b="1" dirty="0" smtClean="0"/>
              <a:t>-gated ion channels</a:t>
            </a:r>
            <a:r>
              <a:rPr lang="en-US" sz="1800" dirty="0" smtClean="0"/>
              <a:t>   </a:t>
            </a:r>
            <a:r>
              <a:rPr lang="en-US" sz="1800" dirty="0" err="1" smtClean="0"/>
              <a:t>Transmembrane</a:t>
            </a:r>
            <a:r>
              <a:rPr lang="en-US" sz="1800" dirty="0" smtClean="0"/>
              <a:t> ion channels that are regulated by interactions between neurotransmitters and their receptors (also called </a:t>
            </a:r>
            <a:r>
              <a:rPr lang="en-US" sz="1800" dirty="0" err="1" smtClean="0"/>
              <a:t>ionotropic</a:t>
            </a:r>
            <a:r>
              <a:rPr lang="en-US" sz="1800" dirty="0" smtClean="0"/>
              <a:t> receptors) </a:t>
            </a:r>
          </a:p>
          <a:p>
            <a:pPr algn="l" rtl="0">
              <a:lnSpc>
                <a:spcPct val="170000"/>
              </a:lnSpc>
            </a:pPr>
            <a:r>
              <a:rPr lang="en-US" sz="1800" b="1" dirty="0" err="1" smtClean="0"/>
              <a:t>Metabotropic</a:t>
            </a:r>
            <a:r>
              <a:rPr lang="en-US" sz="1800" b="1" dirty="0" smtClean="0"/>
              <a:t> receptors</a:t>
            </a:r>
            <a:r>
              <a:rPr lang="en-US" sz="1800" dirty="0" smtClean="0"/>
              <a:t>   G-protein-coupled receptors that respond to neurotransmitters either by a direct action of G proteins on ion channels or by G-protein-enzyme activation that leads to formation of diffusible second messengers</a:t>
            </a:r>
          </a:p>
          <a:p>
            <a:pPr algn="l" rtl="0">
              <a:lnSpc>
                <a:spcPct val="170000"/>
              </a:lnSpc>
            </a:pPr>
            <a:r>
              <a:rPr lang="en-US" sz="1800" dirty="0" smtClean="0"/>
              <a:t> </a:t>
            </a:r>
            <a:r>
              <a:rPr lang="en-US" sz="1800" b="1" dirty="0" smtClean="0"/>
              <a:t>EPSP</a:t>
            </a:r>
            <a:r>
              <a:rPr lang="en-US" sz="1800" dirty="0" smtClean="0"/>
              <a:t>   Excitatory postsynaptic potential; a depolarizing potential change</a:t>
            </a:r>
          </a:p>
          <a:p>
            <a:pPr algn="l" rtl="0">
              <a:lnSpc>
                <a:spcPct val="170000"/>
              </a:lnSpc>
            </a:pPr>
            <a:r>
              <a:rPr lang="en-US" sz="1800" dirty="0" smtClean="0"/>
              <a:t> </a:t>
            </a:r>
            <a:r>
              <a:rPr lang="en-US" sz="1800" b="1" dirty="0" smtClean="0"/>
              <a:t>IPSP</a:t>
            </a:r>
            <a:r>
              <a:rPr lang="en-US" sz="1800" dirty="0" smtClean="0"/>
              <a:t>   Inhibitory postsynaptic potential; a hyperpolarizing potential change </a:t>
            </a:r>
          </a:p>
          <a:p>
            <a:pPr algn="l" rtl="0">
              <a:lnSpc>
                <a:spcPct val="170000"/>
              </a:lnSpc>
            </a:pPr>
            <a:r>
              <a:rPr lang="en-US" sz="1800" b="1" dirty="0" smtClean="0"/>
              <a:t>Synaptic mimicry</a:t>
            </a:r>
            <a:r>
              <a:rPr lang="en-US" sz="1800" dirty="0" smtClean="0"/>
              <a:t>   Ability of an administered chemical to mimic the actions of the natural neurotransmitter: a criterion for identification of a putative neurotransmitter</a:t>
            </a:r>
            <a:endParaRPr lang="ar-IQ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6934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38200"/>
            <a:ext cx="6781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3488" y="95250"/>
            <a:ext cx="66770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800" y="-38100"/>
            <a:ext cx="91948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108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</cp:revision>
  <dcterms:created xsi:type="dcterms:W3CDTF">2013-03-09T11:35:21Z</dcterms:created>
  <dcterms:modified xsi:type="dcterms:W3CDTF">2019-04-08T22:20:53Z</dcterms:modified>
</cp:coreProperties>
</file>