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sldIdLst>
    <p:sldId id="275" r:id="rId2"/>
    <p:sldId id="277" r:id="rId3"/>
    <p:sldId id="272" r:id="rId4"/>
    <p:sldId id="273" r:id="rId5"/>
    <p:sldId id="274" r:id="rId6"/>
    <p:sldId id="271" r:id="rId7"/>
    <p:sldId id="258" r:id="rId8"/>
    <p:sldId id="285" r:id="rId9"/>
    <p:sldId id="286" r:id="rId10"/>
    <p:sldId id="287" r:id="rId11"/>
    <p:sldId id="284" r:id="rId12"/>
    <p:sldId id="259" r:id="rId13"/>
    <p:sldId id="260" r:id="rId14"/>
    <p:sldId id="261" r:id="rId15"/>
    <p:sldId id="288" r:id="rId16"/>
    <p:sldId id="289" r:id="rId17"/>
    <p:sldId id="262" r:id="rId18"/>
    <p:sldId id="263" r:id="rId19"/>
    <p:sldId id="264" r:id="rId20"/>
    <p:sldId id="265" r:id="rId21"/>
    <p:sldId id="266" r:id="rId22"/>
    <p:sldId id="278" r:id="rId23"/>
    <p:sldId id="283" r:id="rId2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58800523-79E1-493F-8B50-02005FC24BB0}" type="datetimeFigureOut">
              <a:rPr lang="ar-IQ" smtClean="0"/>
              <a:pPr/>
              <a:t>03/08/1440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2D0C2C-9A7F-4A3D-B33E-2E7466C03FF0}"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8800523-79E1-493F-8B50-02005FC24BB0}" type="datetimeFigureOut">
              <a:rPr lang="ar-IQ" smtClean="0"/>
              <a:pPr/>
              <a:t>03/08/1440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2D0C2C-9A7F-4A3D-B33E-2E7466C03FF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8800523-79E1-493F-8B50-02005FC24BB0}" type="datetimeFigureOut">
              <a:rPr lang="ar-IQ" smtClean="0"/>
              <a:pPr/>
              <a:t>03/08/1440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2D0C2C-9A7F-4A3D-B33E-2E7466C03FF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8800523-79E1-493F-8B50-02005FC24BB0}" type="datetimeFigureOut">
              <a:rPr lang="ar-IQ" smtClean="0"/>
              <a:pPr/>
              <a:t>03/08/1440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2D0C2C-9A7F-4A3D-B33E-2E7466C03FF0}"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00523-79E1-493F-8B50-02005FC24BB0}" type="datetimeFigureOut">
              <a:rPr lang="ar-IQ" smtClean="0"/>
              <a:pPr/>
              <a:t>03/08/1440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2D0C2C-9A7F-4A3D-B33E-2E7466C03FF0}"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58800523-79E1-493F-8B50-02005FC24BB0}" type="datetimeFigureOut">
              <a:rPr lang="ar-IQ" smtClean="0"/>
              <a:pPr/>
              <a:t>03/08/1440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92D0C2C-9A7F-4A3D-B33E-2E7466C03FF0}"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58800523-79E1-493F-8B50-02005FC24BB0}" type="datetimeFigureOut">
              <a:rPr lang="ar-IQ" smtClean="0"/>
              <a:pPr/>
              <a:t>03/08/1440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92D0C2C-9A7F-4A3D-B33E-2E7466C03FF0}"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58800523-79E1-493F-8B50-02005FC24BB0}" type="datetimeFigureOut">
              <a:rPr lang="ar-IQ" smtClean="0"/>
              <a:pPr/>
              <a:t>03/08/1440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92D0C2C-9A7F-4A3D-B33E-2E7466C03FF0}"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00523-79E1-493F-8B50-02005FC24BB0}" type="datetimeFigureOut">
              <a:rPr lang="ar-IQ" smtClean="0"/>
              <a:pPr/>
              <a:t>03/08/1440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92D0C2C-9A7F-4A3D-B33E-2E7466C03FF0}"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00523-79E1-493F-8B50-02005FC24BB0}" type="datetimeFigureOut">
              <a:rPr lang="ar-IQ" smtClean="0"/>
              <a:pPr/>
              <a:t>03/08/1440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92D0C2C-9A7F-4A3D-B33E-2E7466C03FF0}"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00523-79E1-493F-8B50-02005FC24BB0}" type="datetimeFigureOut">
              <a:rPr lang="ar-IQ" smtClean="0"/>
              <a:pPr/>
              <a:t>03/08/1440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92D0C2C-9A7F-4A3D-B33E-2E7466C03FF0}"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8800523-79E1-493F-8B50-02005FC24BB0}" type="datetimeFigureOut">
              <a:rPr lang="ar-IQ" smtClean="0"/>
              <a:pPr/>
              <a:t>03/08/1440</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2D0C2C-9A7F-4A3D-B33E-2E7466C03FF0}"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1026" name="Picture 2"/>
          <p:cNvPicPr>
            <a:picLocks noChangeAspect="1" noChangeArrowheads="1"/>
          </p:cNvPicPr>
          <p:nvPr/>
        </p:nvPicPr>
        <p:blipFill>
          <a:blip r:embed="rId2" cstate="print"/>
          <a:srcRect/>
          <a:stretch>
            <a:fillRect/>
          </a:stretch>
        </p:blipFill>
        <p:spPr bwMode="auto">
          <a:xfrm>
            <a:off x="-4233" y="0"/>
            <a:ext cx="91440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39938" name="Picture 2"/>
          <p:cNvPicPr>
            <a:picLocks noChangeAspect="1" noChangeArrowheads="1"/>
          </p:cNvPicPr>
          <p:nvPr/>
        </p:nvPicPr>
        <p:blipFill>
          <a:blip r:embed="rId2" cstate="print"/>
          <a:srcRect/>
          <a:stretch>
            <a:fillRect/>
          </a:stretch>
        </p:blipFill>
        <p:spPr bwMode="auto">
          <a:xfrm>
            <a:off x="838200" y="618467"/>
            <a:ext cx="7467600" cy="562106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1026" name="Picture 2"/>
          <p:cNvPicPr>
            <a:picLocks noChangeAspect="1" noChangeArrowheads="1"/>
          </p:cNvPicPr>
          <p:nvPr/>
        </p:nvPicPr>
        <p:blipFill>
          <a:blip r:embed="rId2" cstate="print"/>
          <a:srcRect/>
          <a:stretch>
            <a:fillRect/>
          </a:stretch>
        </p:blipFill>
        <p:spPr bwMode="auto">
          <a:xfrm>
            <a:off x="1019710" y="762000"/>
            <a:ext cx="7206069" cy="541019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cstate="print"/>
          <a:srcRect/>
          <a:stretch>
            <a:fillRect/>
          </a:stretch>
        </p:blipFill>
        <p:spPr bwMode="auto">
          <a:xfrm>
            <a:off x="1066800" y="1219200"/>
            <a:ext cx="6324600" cy="4800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24000" y="838200"/>
            <a:ext cx="5827139"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3400" y="533400"/>
            <a:ext cx="7848600" cy="6019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638175" y="762000"/>
            <a:ext cx="764286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2057400" y="216516"/>
            <a:ext cx="4419600" cy="66414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09600" y="533400"/>
            <a:ext cx="71628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676400" y="457200"/>
            <a:ext cx="54102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600200" y="1"/>
            <a:ext cx="60198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cstate="print"/>
          <a:srcRect/>
          <a:stretch>
            <a:fillRect/>
          </a:stretch>
        </p:blipFill>
        <p:spPr bwMode="auto">
          <a:xfrm>
            <a:off x="762000" y="609600"/>
            <a:ext cx="70104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981200" y="528638"/>
            <a:ext cx="5105400" cy="5800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438400" y="147638"/>
            <a:ext cx="3962400" cy="6562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350351"/>
            <a:ext cx="8610600" cy="547149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1" eaLnBrk="1" fontAlgn="base" latinLnBrk="0" hangingPunct="1">
              <a:lnSpc>
                <a:spcPct val="15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Arial" pitchFamily="34" charset="0"/>
                <a:cs typeface="Arial" pitchFamily="34" charset="0"/>
              </a:rPr>
              <a:t>Checklist</a:t>
            </a:r>
          </a:p>
          <a:p>
            <a:pPr marL="0" marR="0" lvl="0" indent="0" algn="l" defTabSz="914400" rtl="0" eaLnBrk="0" fontAlgn="base" latinLnBrk="0" hangingPunct="0">
              <a:lnSpc>
                <a:spcPct val="150000"/>
              </a:lnSpc>
              <a:spcBef>
                <a:spcPct val="0"/>
              </a:spcBef>
              <a:spcAft>
                <a:spcPct val="0"/>
              </a:spcAft>
              <a:buClrTx/>
              <a:buSzTx/>
              <a:buFontTx/>
              <a:buNone/>
              <a:tabLst/>
            </a:pPr>
            <a:r>
              <a:rPr kumimoji="0" lang="ar-IQ" sz="2400" b="0" i="1" u="none" strike="noStrike" cap="none" normalizeH="0" baseline="0" dirty="0" smtClean="0">
                <a:ln>
                  <a:noFill/>
                </a:ln>
                <a:solidFill>
                  <a:schemeClr val="tx1"/>
                </a:solidFill>
                <a:effectLst/>
                <a:latin typeface="Arial" pitchFamily="34" charset="0"/>
                <a:cs typeface="Arial" pitchFamily="34" charset="0"/>
              </a:rPr>
              <a:t>When you complete this chapter, you should be able to:</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Arial" pitchFamily="34" charset="0"/>
                <a:cs typeface="Arial" pitchFamily="34" charset="0"/>
              </a:rPr>
              <a:t>       Identify the major drugs that are commonly abused.</a:t>
            </a:r>
          </a:p>
          <a:p>
            <a:pPr marL="0" marR="0" lvl="0" indent="0" algn="l" defTabSz="914400" rtl="0" eaLnBrk="0" fontAlgn="base" latinLnBrk="0" hangingPunct="0">
              <a:lnSpc>
                <a:spcPct val="15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Arial" pitchFamily="34" charset="0"/>
                <a:cs typeface="Arial" pitchFamily="34" charset="0"/>
              </a:rPr>
              <a:t>       Describe the signs and symptoms of overdose with, and withdrawal from, CNS stimulants, opioid analgesics, and sedative-hypnotics, including ethanol.</a:t>
            </a:r>
          </a:p>
          <a:p>
            <a:pPr marL="0" marR="0" lvl="0" indent="0" algn="l" defTabSz="914400" rtl="0" eaLnBrk="0" fontAlgn="base" latinLnBrk="0" hangingPunct="0">
              <a:lnSpc>
                <a:spcPct val="15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Arial" pitchFamily="34" charset="0"/>
                <a:cs typeface="Arial" pitchFamily="34" charset="0"/>
              </a:rPr>
              <a:t>       Describe the general principles of the management of overdose of commonly abused drugs.</a:t>
            </a:r>
          </a:p>
          <a:p>
            <a:pPr marL="0" marR="0" lvl="0" indent="0" algn="l" defTabSz="914400" rtl="0" eaLnBrk="0" fontAlgn="base" latinLnBrk="0" hangingPunct="0">
              <a:lnSpc>
                <a:spcPct val="15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Arial" pitchFamily="34" charset="0"/>
                <a:cs typeface="Arial" pitchFamily="34" charset="0"/>
              </a:rPr>
              <a:t>       Identify the most likely causes of death from commonly abused drugs.</a:t>
            </a:r>
          </a:p>
        </p:txBody>
      </p:sp>
      <p:sp>
        <p:nvSpPr>
          <p:cNvPr id="1026" name="AutoShape 2" descr="mk:@MSITStore:C:\Users\hp\Documents\pharmacology%20textbooks\A_101223_MedEn_KTPEaBR.CHM::/V.%20Drugs%20That%20Act%20in%20the%20Central%20Nervous%20System/32.%20Drugs%20of%20Abuse_files/check.gif"/>
          <p:cNvSpPr>
            <a:spLocks noChangeAspect="1" noChangeArrowheads="1"/>
          </p:cNvSpPr>
          <p:nvPr/>
        </p:nvSpPr>
        <p:spPr bwMode="auto">
          <a:xfrm>
            <a:off x="63500" y="-7461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027" name="AutoShape 3" descr="mk:@MSITStore:C:\Users\hp\Documents\pharmacology%20textbooks\A_101223_MedEn_KTPEaBR.CHM::/V.%20Drugs%20That%20Act%20in%20the%20Central%20Nervous%20System/32.%20Drugs%20of%20Abuse_files/check.gif"/>
          <p:cNvSpPr>
            <a:spLocks noChangeAspect="1" noChangeArrowheads="1"/>
          </p:cNvSpPr>
          <p:nvPr/>
        </p:nvSpPr>
        <p:spPr bwMode="auto">
          <a:xfrm>
            <a:off x="63500" y="21431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028" name="AutoShape 4" descr="mk:@MSITStore:C:\Users\hp\Documents\pharmacology%20textbooks\A_101223_MedEn_KTPEaBR.CHM::/V.%20Drugs%20That%20Act%20in%20the%20Central%20Nervous%20System/32.%20Drugs%20of%20Abuse_files/check.gif"/>
          <p:cNvSpPr>
            <a:spLocks noChangeAspect="1" noChangeArrowheads="1"/>
          </p:cNvSpPr>
          <p:nvPr/>
        </p:nvSpPr>
        <p:spPr bwMode="auto">
          <a:xfrm>
            <a:off x="63500" y="5032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029" name="AutoShape 5" descr="mk:@MSITStore:C:\Users\hp\Documents\pharmacology%20textbooks\A_101223_MedEn_KTPEaBR.CHM::/V.%20Drugs%20That%20Act%20in%20the%20Central%20Nervous%20System/32.%20Drugs%20of%20Abuse_files/check.gif"/>
          <p:cNvSpPr>
            <a:spLocks noChangeAspect="1" noChangeArrowheads="1"/>
          </p:cNvSpPr>
          <p:nvPr/>
        </p:nvSpPr>
        <p:spPr bwMode="auto">
          <a:xfrm>
            <a:off x="63500" y="792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5262979"/>
          </a:xfrm>
          <a:prstGeom prst="rect">
            <a:avLst/>
          </a:prstGeom>
        </p:spPr>
        <p:txBody>
          <a:bodyPr wrap="square">
            <a:spAutoFit/>
          </a:bodyPr>
          <a:lstStyle/>
          <a:p>
            <a:pPr algn="l"/>
            <a:r>
              <a:rPr lang="en-US" sz="2800" b="1" dirty="0" smtClean="0"/>
              <a:t>A very agitated young male was brought to the emergency room by the police. Psychiatric examination</a:t>
            </a:r>
          </a:p>
          <a:p>
            <a:pPr algn="l"/>
            <a:r>
              <a:rPr lang="en-US" sz="2800" b="1" dirty="0" smtClean="0"/>
              <a:t>revealed that he had snorted cocaine several times in the past few days, the last time being 10 hours</a:t>
            </a:r>
          </a:p>
          <a:p>
            <a:pPr algn="l"/>
            <a:r>
              <a:rPr lang="en-US" sz="2800" b="1" dirty="0" smtClean="0"/>
              <a:t>previously. He was given a drug that sedated him, and he fell asleep. The drug that was used to counter this</a:t>
            </a:r>
          </a:p>
          <a:p>
            <a:pPr algn="l"/>
            <a:r>
              <a:rPr lang="en-US" sz="2800" b="1" dirty="0" smtClean="0"/>
              <a:t>patient's apparent cocaine </a:t>
            </a:r>
            <a:r>
              <a:rPr lang="en-US" sz="2800" b="1" dirty="0" err="1" smtClean="0"/>
              <a:t>wihdrawal</a:t>
            </a:r>
            <a:r>
              <a:rPr lang="en-US" sz="2800" b="1" dirty="0" smtClean="0"/>
              <a:t> was very likely:</a:t>
            </a:r>
          </a:p>
          <a:p>
            <a:pPr algn="l"/>
            <a:r>
              <a:rPr lang="en-US" sz="2800" dirty="0" smtClean="0"/>
              <a:t>A. Phenobarbital.</a:t>
            </a:r>
          </a:p>
          <a:p>
            <a:pPr algn="l"/>
            <a:r>
              <a:rPr lang="en-US" sz="2800" dirty="0" smtClean="0"/>
              <a:t>B. </a:t>
            </a:r>
            <a:r>
              <a:rPr lang="en-US" sz="2800" dirty="0" err="1" smtClean="0"/>
              <a:t>Lorazepam</a:t>
            </a:r>
            <a:r>
              <a:rPr lang="en-US" sz="2800" dirty="0" smtClean="0"/>
              <a:t>.</a:t>
            </a:r>
          </a:p>
          <a:p>
            <a:pPr algn="l"/>
            <a:r>
              <a:rPr lang="en-US" sz="2800" dirty="0" smtClean="0"/>
              <a:t>C. Cocaine.</a:t>
            </a:r>
          </a:p>
          <a:p>
            <a:pPr algn="l"/>
            <a:r>
              <a:rPr lang="en-US" sz="2800" dirty="0" smtClean="0"/>
              <a:t>D. </a:t>
            </a:r>
            <a:r>
              <a:rPr lang="en-US" sz="2800" dirty="0" err="1" smtClean="0"/>
              <a:t>Hydroxyzine</a:t>
            </a:r>
            <a:r>
              <a:rPr lang="en-US" sz="2800" dirty="0" smtClean="0"/>
              <a:t>.</a:t>
            </a:r>
          </a:p>
          <a:p>
            <a:pPr algn="l"/>
            <a:r>
              <a:rPr lang="en-US" sz="2800" dirty="0" smtClean="0"/>
              <a:t>E. </a:t>
            </a:r>
            <a:r>
              <a:rPr lang="en-US" sz="2800" dirty="0" err="1" smtClean="0"/>
              <a:t>Fluoxetine</a:t>
            </a:r>
            <a:r>
              <a:rPr lang="en-US" sz="2800" dirty="0" smtClean="0"/>
              <a:t>.</a:t>
            </a:r>
            <a:endParaRPr lang="ar-IQ"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990600"/>
            <a:ext cx="8229600" cy="5135563"/>
          </a:xfrm>
        </p:spPr>
        <p:txBody>
          <a:bodyPr>
            <a:normAutofit fontScale="25000" lnSpcReduction="20000"/>
          </a:bodyPr>
          <a:lstStyle/>
          <a:p>
            <a:pPr algn="ctr"/>
            <a:r>
              <a:rPr lang="en-US" sz="5500" b="1" dirty="0" smtClean="0"/>
              <a:t>High-Yield Terms to Learn</a:t>
            </a:r>
          </a:p>
          <a:p>
            <a:pPr algn="l"/>
            <a:r>
              <a:rPr lang="en-US" sz="5500" b="1" dirty="0" smtClean="0"/>
              <a:t>Abstinence syndrome</a:t>
            </a:r>
            <a:r>
              <a:rPr lang="en-US" sz="5500" dirty="0" smtClean="0"/>
              <a:t>  A term used to describe the signs and symptoms that occur on withdrawal </a:t>
            </a:r>
            <a:r>
              <a:rPr lang="ar-IQ" sz="5500" dirty="0" smtClean="0"/>
              <a:t> </a:t>
            </a:r>
            <a:r>
              <a:rPr lang="en-US" sz="5500" dirty="0" smtClean="0"/>
              <a:t>  </a:t>
            </a:r>
            <a:r>
              <a:rPr lang="ar-IQ" sz="5500" dirty="0" smtClean="0"/>
              <a:t>                                                                                               </a:t>
            </a:r>
            <a:r>
              <a:rPr lang="en-US" sz="5500" dirty="0" smtClean="0"/>
              <a:t>    of a drug in a dependent person</a:t>
            </a:r>
          </a:p>
          <a:p>
            <a:pPr algn="l">
              <a:buNone/>
            </a:pPr>
            <a:endParaRPr lang="en-US" sz="5500" b="1" dirty="0" smtClean="0"/>
          </a:p>
          <a:p>
            <a:pPr algn="l">
              <a:buNone/>
            </a:pPr>
            <a:r>
              <a:rPr lang="en-US" sz="5500" b="1" dirty="0" smtClean="0"/>
              <a:t>Addiction</a:t>
            </a:r>
            <a:r>
              <a:rPr lang="en-US" sz="5500" dirty="0" smtClean="0"/>
              <a:t>  Compulsive drug-using behavior in which the person uses the drug for personal satisfaction, often in the face of known risks to health; formerly termed psychological dependence </a:t>
            </a:r>
          </a:p>
          <a:p>
            <a:pPr algn="l"/>
            <a:endParaRPr lang="en-US" sz="5500" b="1" dirty="0" smtClean="0"/>
          </a:p>
          <a:p>
            <a:pPr algn="l">
              <a:buNone/>
            </a:pPr>
            <a:r>
              <a:rPr lang="en-US" sz="5500" b="1" dirty="0" smtClean="0"/>
              <a:t>Controlled substance</a:t>
            </a:r>
            <a:r>
              <a:rPr lang="en-US" sz="5500" dirty="0" smtClean="0"/>
              <a:t>  A drug deemed to have abuse liability that is listed on governmental Schedules of Controlled </a:t>
            </a:r>
            <a:r>
              <a:rPr lang="en-US" sz="5500" dirty="0" err="1" smtClean="0"/>
              <a:t>Substances.</a:t>
            </a:r>
            <a:r>
              <a:rPr lang="en-US" sz="5500" baseline="30000" dirty="0" err="1" smtClean="0"/>
              <a:t>a</a:t>
            </a:r>
            <a:r>
              <a:rPr lang="en-US" sz="5500" dirty="0" smtClean="0"/>
              <a:t> Such schedules categorize illicit drugs, control prescribing practices, and mandate penalties for illegal possession, manufacture, and sale of listed drugs. Controlled substance schedules are presumed to reflect current attitudes toward substance abuse; therefore, which drugs are regulated depends on a social judgment</a:t>
            </a:r>
            <a:br>
              <a:rPr lang="en-US" sz="5500" dirty="0" smtClean="0"/>
            </a:br>
            <a:r>
              <a:rPr lang="en-US" sz="5500" dirty="0" smtClean="0"/>
              <a:t>  </a:t>
            </a:r>
          </a:p>
          <a:p>
            <a:pPr algn="l"/>
            <a:r>
              <a:rPr lang="en-US" sz="5500" b="1" dirty="0" smtClean="0"/>
              <a:t>Dependence</a:t>
            </a:r>
            <a:r>
              <a:rPr lang="en-US" sz="5500" dirty="0" smtClean="0"/>
              <a:t>  A state characterized by signs and symptoms, frequently the opposite of those </a:t>
            </a:r>
            <a:r>
              <a:rPr lang="en-US" sz="5500" i="1" dirty="0" smtClean="0"/>
              <a:t>caused</a:t>
            </a:r>
            <a:r>
              <a:rPr lang="en-US" sz="5500" dirty="0" smtClean="0"/>
              <a:t> by a drug, when it is withdrawn from chronic use or when the dose is abruptly lowered; formerly termed physical or physiologic dependence  </a:t>
            </a:r>
          </a:p>
          <a:p>
            <a:pPr algn="l">
              <a:buNone/>
            </a:pPr>
            <a:endParaRPr lang="en-US" sz="5500" b="1" dirty="0" smtClean="0"/>
          </a:p>
          <a:p>
            <a:pPr algn="l">
              <a:buNone/>
            </a:pPr>
            <a:r>
              <a:rPr lang="en-US" sz="5500" b="1" dirty="0" smtClean="0"/>
              <a:t>Designer drug</a:t>
            </a:r>
            <a:r>
              <a:rPr lang="en-US" sz="5500" dirty="0" smtClean="0"/>
              <a:t>  A synthetic derivative of a drug, with slightly modified structure but no major change in </a:t>
            </a:r>
            <a:r>
              <a:rPr lang="en-US" sz="5500" dirty="0" err="1" smtClean="0"/>
              <a:t>pharmacodynamic</a:t>
            </a:r>
            <a:r>
              <a:rPr lang="en-US" sz="5500" dirty="0" smtClean="0"/>
              <a:t> action. Circumvention of the Schedules of Controlled Drugs is a motivation for the illicit synthesis of designer drugs </a:t>
            </a:r>
          </a:p>
          <a:p>
            <a:pPr algn="l"/>
            <a:endParaRPr lang="en-US" sz="5500" b="1" dirty="0" smtClean="0"/>
          </a:p>
          <a:p>
            <a:pPr algn="l"/>
            <a:r>
              <a:rPr lang="en-US" sz="5500" b="1" dirty="0" smtClean="0"/>
              <a:t>Tolerance</a:t>
            </a:r>
            <a:r>
              <a:rPr lang="en-US" sz="5500" dirty="0" smtClean="0"/>
              <a:t>  A decreased response to a drug, necessitating larger doses to achieve the same effect. This can result from increased disposition of the drug (metabolic tolerance), an ability to compensate for the effects of a drug (behavioral tolerance), or changes in receptor or </a:t>
            </a:r>
            <a:r>
              <a:rPr lang="en-US" sz="5500" dirty="0" err="1" smtClean="0"/>
              <a:t>effector</a:t>
            </a:r>
            <a:r>
              <a:rPr lang="en-US" sz="5500" dirty="0" smtClean="0"/>
              <a:t> systems involved in drug actions (functional tolerance</a:t>
            </a:r>
            <a:r>
              <a:rPr lang="en-US" dirty="0" smtClean="0"/>
              <a:t>)</a:t>
            </a:r>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62500" lnSpcReduction="20000"/>
          </a:bodyPr>
          <a:lstStyle/>
          <a:p>
            <a:pPr algn="ctr"/>
            <a:r>
              <a:rPr lang="en-US" b="1" dirty="0" smtClean="0">
                <a:solidFill>
                  <a:srgbClr val="00B050"/>
                </a:solidFill>
              </a:rPr>
              <a:t>Schedules</a:t>
            </a:r>
            <a:r>
              <a:rPr lang="en-US" dirty="0" smtClean="0">
                <a:solidFill>
                  <a:srgbClr val="00B050"/>
                </a:solidFill>
              </a:rPr>
              <a:t> </a:t>
            </a:r>
            <a:r>
              <a:rPr lang="en-US" b="1" dirty="0" smtClean="0">
                <a:solidFill>
                  <a:srgbClr val="00B050"/>
                </a:solidFill>
              </a:rPr>
              <a:t>of controlled </a:t>
            </a:r>
            <a:r>
              <a:rPr lang="en-US" b="1" dirty="0" err="1" smtClean="0">
                <a:solidFill>
                  <a:srgbClr val="00B050"/>
                </a:solidFill>
              </a:rPr>
              <a:t>drugs.</a:t>
            </a:r>
            <a:r>
              <a:rPr lang="en-US" b="1" baseline="30000" dirty="0" err="1" smtClean="0">
                <a:solidFill>
                  <a:srgbClr val="00B050"/>
                </a:solidFill>
              </a:rPr>
              <a:t>a</a:t>
            </a:r>
            <a:endParaRPr lang="en-US" b="1" dirty="0" smtClean="0">
              <a:solidFill>
                <a:srgbClr val="00B050"/>
              </a:solidFill>
            </a:endParaRPr>
          </a:p>
          <a:p>
            <a:r>
              <a:rPr lang="en-US" dirty="0" smtClean="0"/>
              <a:t/>
            </a:r>
            <a:br>
              <a:rPr lang="en-US" dirty="0" smtClean="0"/>
            </a:br>
            <a:r>
              <a:rPr lang="en-US" dirty="0" smtClean="0"/>
              <a:t>  </a:t>
            </a:r>
          </a:p>
          <a:p>
            <a:pPr algn="l"/>
            <a:r>
              <a:rPr lang="en-US" dirty="0" smtClean="0">
                <a:solidFill>
                  <a:srgbClr val="FF0000"/>
                </a:solidFill>
              </a:rPr>
              <a:t>I :No medical use; </a:t>
            </a:r>
            <a:r>
              <a:rPr lang="en-US" dirty="0" smtClean="0"/>
              <a:t>high addiction potential, </a:t>
            </a:r>
            <a:r>
              <a:rPr lang="en-US" dirty="0" err="1" smtClean="0"/>
              <a:t>Flunitrazepam</a:t>
            </a:r>
            <a:r>
              <a:rPr lang="en-US" dirty="0" smtClean="0"/>
              <a:t>, heroin, LSD, mescaline, PCP, MDA, MDMA, STP </a:t>
            </a:r>
          </a:p>
          <a:p>
            <a:endParaRPr lang="en-US" dirty="0" smtClean="0"/>
          </a:p>
          <a:p>
            <a:pPr algn="l"/>
            <a:r>
              <a:rPr lang="en-US" dirty="0" smtClean="0">
                <a:solidFill>
                  <a:srgbClr val="FF0000"/>
                </a:solidFill>
              </a:rPr>
              <a:t>II: Medical use; </a:t>
            </a:r>
            <a:r>
              <a:rPr lang="en-US" dirty="0" smtClean="0"/>
              <a:t>high addiction potential, barbiturates, strong </a:t>
            </a:r>
            <a:r>
              <a:rPr lang="en-US" dirty="0" err="1" smtClean="0"/>
              <a:t>opioids</a:t>
            </a:r>
            <a:r>
              <a:rPr lang="en-US" dirty="0" smtClean="0"/>
              <a:t> Amphetamines, cocaine, methylphenidate, short acting</a:t>
            </a:r>
          </a:p>
          <a:p>
            <a:r>
              <a:rPr lang="en-US" dirty="0" smtClean="0"/>
              <a:t> </a:t>
            </a:r>
          </a:p>
          <a:p>
            <a:pPr algn="l"/>
            <a:r>
              <a:rPr lang="en-US" dirty="0" smtClean="0">
                <a:solidFill>
                  <a:srgbClr val="FF0000"/>
                </a:solidFill>
              </a:rPr>
              <a:t>III: Medical use; </a:t>
            </a:r>
            <a:r>
              <a:rPr lang="en-US" dirty="0" smtClean="0"/>
              <a:t>moderate abuse potential moderate, </a:t>
            </a:r>
            <a:r>
              <a:rPr lang="en-US" dirty="0" err="1" smtClean="0"/>
              <a:t>opioid</a:t>
            </a:r>
            <a:r>
              <a:rPr lang="en-US" dirty="0" smtClean="0"/>
              <a:t> agonists Anabolic steroids, barbiturates, </a:t>
            </a:r>
            <a:r>
              <a:rPr lang="en-US" dirty="0" err="1" smtClean="0"/>
              <a:t>dronabinol</a:t>
            </a:r>
            <a:r>
              <a:rPr lang="en-US" dirty="0" smtClean="0"/>
              <a:t>, </a:t>
            </a:r>
            <a:r>
              <a:rPr lang="en-US" dirty="0" err="1" smtClean="0"/>
              <a:t>ketamine</a:t>
            </a:r>
            <a:r>
              <a:rPr lang="en-US" dirty="0" smtClean="0"/>
              <a:t> </a:t>
            </a:r>
          </a:p>
          <a:p>
            <a:endParaRPr lang="en-US" dirty="0" smtClean="0"/>
          </a:p>
          <a:p>
            <a:pPr algn="l"/>
            <a:r>
              <a:rPr lang="en-US" dirty="0" smtClean="0">
                <a:solidFill>
                  <a:srgbClr val="FF0000"/>
                </a:solidFill>
              </a:rPr>
              <a:t>IV :Medical use; </a:t>
            </a:r>
            <a:r>
              <a:rPr lang="en-US" dirty="0" smtClean="0"/>
              <a:t>low abuse potential, Benzodiazepines, chloral hydrate, mild stimulants (</a:t>
            </a:r>
            <a:r>
              <a:rPr lang="en-US" dirty="0" err="1" smtClean="0"/>
              <a:t>eg</a:t>
            </a:r>
            <a:r>
              <a:rPr lang="en-US" dirty="0" smtClean="0"/>
              <a:t>, </a:t>
            </a:r>
            <a:r>
              <a:rPr lang="en-US" dirty="0" err="1" smtClean="0"/>
              <a:t>phentermine</a:t>
            </a:r>
            <a:r>
              <a:rPr lang="en-US" dirty="0" smtClean="0"/>
              <a:t>, </a:t>
            </a:r>
            <a:r>
              <a:rPr lang="en-US" dirty="0" err="1" smtClean="0"/>
              <a:t>sibutramine</a:t>
            </a:r>
            <a:r>
              <a:rPr lang="en-US" dirty="0" smtClean="0"/>
              <a:t>), most hypnotics (</a:t>
            </a:r>
            <a:r>
              <a:rPr lang="en-US" dirty="0" err="1" smtClean="0"/>
              <a:t>eg</a:t>
            </a:r>
            <a:r>
              <a:rPr lang="en-US" dirty="0" smtClean="0"/>
              <a:t>, </a:t>
            </a:r>
            <a:r>
              <a:rPr lang="en-US" dirty="0" err="1" smtClean="0"/>
              <a:t>zaleplon</a:t>
            </a:r>
            <a:r>
              <a:rPr lang="en-US" dirty="0" smtClean="0"/>
              <a:t>, </a:t>
            </a:r>
            <a:r>
              <a:rPr lang="en-US" dirty="0" err="1" smtClean="0"/>
              <a:t>zolpidem</a:t>
            </a:r>
            <a:r>
              <a:rPr lang="en-US" dirty="0" smtClean="0"/>
              <a:t>), weak </a:t>
            </a:r>
            <a:r>
              <a:rPr lang="en-US" dirty="0" err="1" smtClean="0"/>
              <a:t>opioids</a:t>
            </a: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914400"/>
            <a:ext cx="8229600" cy="5211763"/>
          </a:xfrm>
        </p:spPr>
        <p:txBody>
          <a:bodyPr>
            <a:normAutofit fontScale="55000" lnSpcReduction="20000"/>
          </a:bodyPr>
          <a:lstStyle/>
          <a:p>
            <a:r>
              <a:rPr lang="en-US" b="1" dirty="0" smtClean="0"/>
              <a:t>Signs and symptoms of overdose and withdrawal from selected drugs of abuse.</a:t>
            </a:r>
          </a:p>
          <a:p>
            <a:endParaRPr lang="en-US" dirty="0" smtClean="0"/>
          </a:p>
          <a:p>
            <a:pPr algn="l"/>
            <a:r>
              <a:rPr lang="en-US" b="1" dirty="0" smtClean="0"/>
              <a:t>Amphetamines, methylphenidate, </a:t>
            </a:r>
            <a:r>
              <a:rPr lang="en-US" b="1" dirty="0" err="1" smtClean="0"/>
              <a:t>cocaine</a:t>
            </a:r>
            <a:r>
              <a:rPr lang="en-US" b="1" baseline="30000" dirty="0" err="1" smtClean="0"/>
              <a:t>a</a:t>
            </a:r>
            <a:r>
              <a:rPr lang="en-US" b="1" dirty="0" smtClean="0"/>
              <a:t> </a:t>
            </a:r>
            <a:r>
              <a:rPr lang="en-US" dirty="0" smtClean="0"/>
              <a:t/>
            </a:r>
            <a:br>
              <a:rPr lang="en-US" dirty="0" smtClean="0"/>
            </a:br>
            <a:r>
              <a:rPr lang="en-US" dirty="0" smtClean="0"/>
              <a:t>  Agitation, hypertension, tachycardia, delusions, hallucinations, hyperthermia, seizures, death Apathy, irritability, increased sleep time, disorientation, depression </a:t>
            </a:r>
          </a:p>
          <a:p>
            <a:endParaRPr lang="en-US" dirty="0" smtClean="0"/>
          </a:p>
          <a:p>
            <a:endParaRPr lang="en-US" dirty="0" smtClean="0"/>
          </a:p>
          <a:p>
            <a:pPr algn="l"/>
            <a:r>
              <a:rPr lang="en-US" b="1" dirty="0" smtClean="0"/>
              <a:t>Barbiturates</a:t>
            </a:r>
            <a:r>
              <a:rPr lang="en-US" dirty="0" smtClean="0"/>
              <a:t>, </a:t>
            </a:r>
            <a:r>
              <a:rPr lang="en-US" b="1" dirty="0" smtClean="0"/>
              <a:t>benzodiazepines, </a:t>
            </a:r>
          </a:p>
          <a:p>
            <a:pPr algn="l"/>
            <a:r>
              <a:rPr lang="en-US" b="1" dirty="0" err="1" smtClean="0"/>
              <a:t>ethanol</a:t>
            </a:r>
            <a:r>
              <a:rPr lang="en-US" b="1" baseline="30000" dirty="0" err="1" smtClean="0"/>
              <a:t>b</a:t>
            </a:r>
            <a:r>
              <a:rPr lang="en-US" dirty="0" smtClean="0"/>
              <a:t> </a:t>
            </a:r>
            <a:br>
              <a:rPr lang="en-US" dirty="0" smtClean="0"/>
            </a:br>
            <a:r>
              <a:rPr lang="en-US" dirty="0" smtClean="0"/>
              <a:t>  Slurred speech, "drunken" behavior, dilated pupils, weak and rapid pulse, clammy skin, shallow respiration, coma, death Anxiety, insomnia, delirium, tremors, seizures, death </a:t>
            </a:r>
          </a:p>
          <a:p>
            <a:endParaRPr lang="en-US" dirty="0" smtClean="0"/>
          </a:p>
          <a:p>
            <a:pPr algn="l"/>
            <a:r>
              <a:rPr lang="en-US" b="1" dirty="0" smtClean="0"/>
              <a:t>Heroin, other strong </a:t>
            </a:r>
            <a:r>
              <a:rPr lang="en-US" b="1" dirty="0" err="1" smtClean="0"/>
              <a:t>opioids</a:t>
            </a:r>
            <a:r>
              <a:rPr lang="en-US" b="1" dirty="0" smtClean="0"/>
              <a:t> </a:t>
            </a:r>
          </a:p>
          <a:p>
            <a:pPr algn="l"/>
            <a:r>
              <a:rPr lang="en-US" dirty="0" smtClean="0"/>
              <a:t>Constricted pupils, clammy skin, nausea, drowsiness, respiratory depression, coma, death Nausea, chills, cramps, </a:t>
            </a:r>
            <a:r>
              <a:rPr lang="en-US" dirty="0" err="1" smtClean="0"/>
              <a:t>lacrimation</a:t>
            </a:r>
            <a:r>
              <a:rPr lang="en-US" dirty="0" smtClean="0"/>
              <a:t>, </a:t>
            </a:r>
            <a:r>
              <a:rPr lang="en-US" dirty="0" err="1" smtClean="0"/>
              <a:t>rhinorrhea</a:t>
            </a:r>
            <a:r>
              <a:rPr lang="en-US" dirty="0" smtClean="0"/>
              <a:t>, yawning, </a:t>
            </a:r>
            <a:r>
              <a:rPr lang="en-US" dirty="0" err="1" smtClean="0"/>
              <a:t>hyperpnea</a:t>
            </a:r>
            <a:r>
              <a:rPr lang="en-US" dirty="0" smtClean="0"/>
              <a:t>, tremor </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536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cstate="print"/>
          <a:srcRect/>
          <a:stretch>
            <a:fillRect/>
          </a:stretch>
        </p:blipFill>
        <p:spPr bwMode="auto">
          <a:xfrm>
            <a:off x="990600" y="457200"/>
            <a:ext cx="70104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2050" name="Picture 2" descr="Image result for methylxanthines"/>
          <p:cNvPicPr>
            <a:picLocks noChangeAspect="1" noChangeArrowheads="1"/>
          </p:cNvPicPr>
          <p:nvPr/>
        </p:nvPicPr>
        <p:blipFill>
          <a:blip r:embed="rId2" cstate="print"/>
          <a:srcRect/>
          <a:stretch>
            <a:fillRect/>
          </a:stretch>
        </p:blipFill>
        <p:spPr bwMode="auto">
          <a:xfrm>
            <a:off x="380999" y="457168"/>
            <a:ext cx="8412480" cy="559811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38914" name="Picture 2"/>
          <p:cNvPicPr>
            <a:picLocks noChangeAspect="1" noChangeArrowheads="1"/>
          </p:cNvPicPr>
          <p:nvPr/>
        </p:nvPicPr>
        <p:blipFill>
          <a:blip r:embed="rId2" cstate="print"/>
          <a:srcRect/>
          <a:stretch>
            <a:fillRect/>
          </a:stretch>
        </p:blipFill>
        <p:spPr bwMode="auto">
          <a:xfrm>
            <a:off x="838199" y="609569"/>
            <a:ext cx="8138160" cy="541556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131</Words>
  <Application>Microsoft Office PowerPoint</Application>
  <PresentationFormat>On-screen Show (4:3)</PresentationFormat>
  <Paragraphs>45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26</cp:revision>
  <dcterms:created xsi:type="dcterms:W3CDTF">2012-10-02T06:26:46Z</dcterms:created>
  <dcterms:modified xsi:type="dcterms:W3CDTF">2019-04-08T22:19:12Z</dcterms:modified>
</cp:coreProperties>
</file>