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73" r:id="rId3"/>
    <p:sldId id="266" r:id="rId4"/>
    <p:sldId id="267" r:id="rId5"/>
    <p:sldId id="268" r:id="rId6"/>
    <p:sldId id="281" r:id="rId7"/>
    <p:sldId id="257" r:id="rId8"/>
    <p:sldId id="270" r:id="rId9"/>
    <p:sldId id="269" r:id="rId10"/>
    <p:sldId id="285" r:id="rId11"/>
    <p:sldId id="260" r:id="rId12"/>
    <p:sldId id="279" r:id="rId13"/>
    <p:sldId id="276" r:id="rId14"/>
    <p:sldId id="283" r:id="rId15"/>
    <p:sldId id="274" r:id="rId16"/>
    <p:sldId id="277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5878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1D485-B4FA-4C17-A38F-F8ADF66680B4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3502"/>
            <a:ext cx="3657600" cy="67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19175"/>
            <a:ext cx="7620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05543"/>
            <a:ext cx="8416636" cy="52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65" y="1447800"/>
            <a:ext cx="9020420" cy="44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88" y="304801"/>
            <a:ext cx="9000312" cy="634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686800" cy="5943600"/>
          </a:xfrm>
        </p:spPr>
        <p:txBody>
          <a:bodyPr>
            <a:normAutofit fontScale="400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5500" dirty="0" smtClean="0"/>
              <a:t>Checklist</a:t>
            </a:r>
          </a:p>
          <a:p>
            <a:pPr algn="l" rtl="0">
              <a:lnSpc>
                <a:spcPct val="170000"/>
              </a:lnSpc>
            </a:pPr>
            <a:r>
              <a:rPr lang="en-US" sz="4200" i="1" dirty="0" smtClean="0"/>
              <a:t>When you complete this chapter, you should be able to:</a:t>
            </a:r>
            <a:r>
              <a:rPr lang="en-US" sz="4200" dirty="0" smtClean="0"/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Describe the </a:t>
            </a:r>
            <a:r>
              <a:rPr lang="en-US" sz="4200" dirty="0" err="1" smtClean="0"/>
              <a:t>pathophysiology</a:t>
            </a:r>
            <a:r>
              <a:rPr lang="en-US" sz="4200" dirty="0" smtClean="0"/>
              <a:t> of effort angina and </a:t>
            </a:r>
            <a:r>
              <a:rPr lang="en-US" sz="4200" dirty="0" err="1" smtClean="0"/>
              <a:t>vasospastic</a:t>
            </a:r>
            <a:r>
              <a:rPr lang="en-US" sz="4200" dirty="0" smtClean="0"/>
              <a:t> angina.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List the major determinants of cardiac oxygen consumption.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List the strategies and drug targets for relief of </a:t>
            </a:r>
            <a:r>
              <a:rPr lang="en-US" sz="4200" dirty="0" err="1" smtClean="0"/>
              <a:t>anginal</a:t>
            </a:r>
            <a:r>
              <a:rPr lang="en-US" sz="4200" dirty="0" smtClean="0"/>
              <a:t> pain.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Contrast the therapeutic and adverse effects of nitrates, blockers, and calcium channel blockers when used for angina.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Explain why the combination of a nitrate with a blocker or a calcium channel blocker may be more effective than either alone.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Explain why the combination of a nitrate and </a:t>
            </a:r>
            <a:r>
              <a:rPr lang="en-US" sz="4200" dirty="0" err="1" smtClean="0"/>
              <a:t>sildenafil</a:t>
            </a:r>
            <a:r>
              <a:rPr lang="en-US" sz="4200" dirty="0" smtClean="0"/>
              <a:t> is potentially dangerous.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Contrast the effects of medical therapy and surgical therapy of angina.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A 68-year-old man has been successfully treated for exercise-induced angina for several years. He</a:t>
            </a:r>
          </a:p>
          <a:p>
            <a:pPr algn="l"/>
            <a:r>
              <a:rPr lang="en-US" sz="2400" b="1" dirty="0" smtClean="0"/>
              <a:t>recently has been complaining about being awakened at night with chest pain. Which of the following drugs</a:t>
            </a:r>
          </a:p>
          <a:p>
            <a:pPr algn="l"/>
            <a:r>
              <a:rPr lang="en-US" sz="2400" b="1" dirty="0" smtClean="0"/>
              <a:t>would be useful in preventing this patient's nocturnal angina?</a:t>
            </a:r>
          </a:p>
          <a:p>
            <a:pPr algn="l"/>
            <a:r>
              <a:rPr lang="en-US" sz="2400" dirty="0" smtClean="0"/>
              <a:t>A. Amyl nitrite.</a:t>
            </a:r>
          </a:p>
          <a:p>
            <a:pPr algn="l"/>
            <a:r>
              <a:rPr lang="en-US" sz="2400" dirty="0" smtClean="0"/>
              <a:t>B. Nitroglycerin (sublingual).</a:t>
            </a:r>
          </a:p>
          <a:p>
            <a:pPr algn="l"/>
            <a:r>
              <a:rPr lang="en-US" sz="2400" dirty="0" smtClean="0"/>
              <a:t>C. Nitroglycerin (</a:t>
            </a:r>
            <a:r>
              <a:rPr lang="en-US" sz="2400" dirty="0" err="1" smtClean="0"/>
              <a:t>transdermal</a:t>
            </a:r>
            <a:r>
              <a:rPr lang="en-US" sz="2400" dirty="0" smtClean="0"/>
              <a:t>).</a:t>
            </a:r>
          </a:p>
          <a:p>
            <a:pPr algn="l"/>
            <a:r>
              <a:rPr lang="en-US" sz="2400" dirty="0" smtClean="0"/>
              <a:t>D. </a:t>
            </a:r>
            <a:r>
              <a:rPr lang="en-US" sz="2400" dirty="0" err="1" smtClean="0"/>
              <a:t>Esmolol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E. </a:t>
            </a:r>
            <a:r>
              <a:rPr lang="en-US" sz="2400" dirty="0" err="1" smtClean="0"/>
              <a:t>Hydralazine</a:t>
            </a:r>
            <a:r>
              <a:rPr lang="en-US" sz="2400" dirty="0" smtClean="0"/>
              <a:t>.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34950"/>
            <a:ext cx="2971800" cy="614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65" y="1295400"/>
            <a:ext cx="76686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170" name="AutoShape 2" descr="mk:@MSITStore:C:\Users\hp\Documents\pharmacology%20textbooks\A_101223_MedEn_KTPEaBR.CHM::/III.%20Cardiovascular%20Drugs/12.%20Drugs%20Used%20in%20the%20Treatment%20of%20Angina%20Pectoris_files/loadBinary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7172" name="AutoShape 4" descr="mk:@MSITStore:C:\Users\hp\Documents\pharmacology%20textbooks\A_101223_MedEn_KTPEaBR.CHM::/III.%20Cardiovascular%20Drugs/12.%20Drugs%20Used%20in%20the%20Treatment%20of%20Angina%20Pectoris_files/loadBinary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3832"/>
            <a:ext cx="9144000" cy="49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26004"/>
            <a:ext cx="7696199" cy="63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62767"/>
            <a:ext cx="2286000" cy="632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9598"/>
            <a:ext cx="2895600" cy="657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0742"/>
            <a:ext cx="8077200" cy="606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650" name="AutoShape 2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7652" name="AutoShape 4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7654" name="AutoShape 6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7656" name="AutoShape 8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20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180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21</cp:revision>
  <dcterms:created xsi:type="dcterms:W3CDTF">2013-02-04T06:54:27Z</dcterms:created>
  <dcterms:modified xsi:type="dcterms:W3CDTF">2019-04-08T22:17:39Z</dcterms:modified>
</cp:coreProperties>
</file>