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78" r:id="rId2"/>
    <p:sldId id="280" r:id="rId3"/>
    <p:sldId id="270" r:id="rId4"/>
    <p:sldId id="275" r:id="rId5"/>
    <p:sldId id="277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2" r:id="rId20"/>
    <p:sldId id="274" r:id="rId21"/>
    <p:sldId id="281" r:id="rId22"/>
    <p:sldId id="283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42C3-7056-4CB7-BDBC-8BE289A1053D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966E-3E9B-4D1D-91D2-CDAE2D7E1C2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461"/>
            <a:ext cx="6947995" cy="64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54" y="1194828"/>
            <a:ext cx="8959645" cy="398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314" y="57150"/>
            <a:ext cx="3756186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882" y="45720"/>
            <a:ext cx="3835743" cy="68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73" y="-4000"/>
            <a:ext cx="8356164" cy="6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76" y="685800"/>
            <a:ext cx="490257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93" y="1408580"/>
            <a:ext cx="8967107" cy="36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046"/>
            <a:ext cx="9144000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810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61913"/>
            <a:ext cx="48196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4174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Checklist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When you complete this chapter, you should be able to:</a:t>
            </a:r>
            <a:endParaRPr kumimoji="0" lang="ar-IQ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Describe the proposed role of lipoproteins in the formation of atherosclerotic plaques.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Describe the dietary management of hyperlipidemia.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List the 5 main classes of drugs used to treat hyperlipidemia. For each, describe the mechanism of action, effects on serum lipid concentrations, and adverse effects.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On the basis of a set of baseline serum lipid values, propose a rational drug treatment regimen.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     Argue the merits of combined drug therapy for some diseases, and list 3 rational drug combinations.</a:t>
            </a:r>
          </a:p>
        </p:txBody>
      </p:sp>
      <p:sp>
        <p:nvSpPr>
          <p:cNvPr id="1026" name="AutoShape 2" descr="mk:@MSITStore:C:\Users\hp\Documents\pharmacology%20textbooks\A_101223_MedEn_KTPEaBR.CHM::/VI.%20Drugs%20with%20Important%20Actions%20on%20Blood,%20Inflammation,%20and%20Gout/35.%20Drugs%20Used%20in%20the%20Treatment%20of%20Hyperlipidemias_files/check.gif"/>
          <p:cNvSpPr>
            <a:spLocks noChangeAspect="1" noChangeArrowheads="1"/>
          </p:cNvSpPr>
          <p:nvPr/>
        </p:nvSpPr>
        <p:spPr bwMode="auto">
          <a:xfrm>
            <a:off x="63500" y="-219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7" name="AutoShape 3" descr="mk:@MSITStore:C:\Users\hp\Documents\pharmacology%20textbooks\A_101223_MedEn_KTPEaBR.CHM::/VI.%20Drugs%20with%20Important%20Actions%20on%20Blood,%20Inflammation,%20and%20Gout/35.%20Drugs%20Used%20in%20the%20Treatment%20of%20Hyperlipidemias_files/check.gif"/>
          <p:cNvSpPr>
            <a:spLocks noChangeAspect="1" noChangeArrowheads="1"/>
          </p:cNvSpPr>
          <p:nvPr/>
        </p:nvSpPr>
        <p:spPr bwMode="auto">
          <a:xfrm>
            <a:off x="63500" y="69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8" name="AutoShape 4" descr="mk:@MSITStore:C:\Users\hp\Documents\pharmacology%20textbooks\A_101223_MedEn_KTPEaBR.CHM::/VI.%20Drugs%20with%20Important%20Actions%20on%20Blood,%20Inflammation,%20and%20Gout/35.%20Drugs%20Used%20in%20the%20Treatment%20of%20Hyperlipidemias_files/check.gif"/>
          <p:cNvSpPr>
            <a:spLocks noChangeAspect="1" noChangeArrowheads="1"/>
          </p:cNvSpPr>
          <p:nvPr/>
        </p:nvSpPr>
        <p:spPr bwMode="auto">
          <a:xfrm>
            <a:off x="63500" y="358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9" name="AutoShape 5" descr="mk:@MSITStore:C:\Users\hp\Documents\pharmacology%20textbooks\A_101223_MedEn_KTPEaBR.CHM::/VI.%20Drugs%20with%20Important%20Actions%20on%20Blood,%20Inflammation,%20and%20Gout/35.%20Drugs%20Used%20in%20the%20Treatment%20of%20Hyperlipidemias_files/check.gif"/>
          <p:cNvSpPr>
            <a:spLocks noChangeAspect="1" noChangeArrowheads="1"/>
          </p:cNvSpPr>
          <p:nvPr/>
        </p:nvSpPr>
        <p:spPr bwMode="auto">
          <a:xfrm>
            <a:off x="63500" y="647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mk:@MSITStore:C:\Users\hp\Documents\pharmacology%20textbooks\A_101223_MedEn_KTPEaBR.CHM::/VI.%20Drugs%20with%20Important%20Actions%20on%20Blood,%20Inflammation,%20and%20Gout/35.%20Drugs%20Used%20in%20the%20Treatment%20of%20Hyperlipidemias_files/check.gif"/>
          <p:cNvSpPr>
            <a:spLocks noChangeAspect="1" noChangeArrowheads="1"/>
          </p:cNvSpPr>
          <p:nvPr/>
        </p:nvSpPr>
        <p:spPr bwMode="auto">
          <a:xfrm>
            <a:off x="63500" y="936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Which one of the following drugs causes a decrease in liver </a:t>
            </a:r>
            <a:r>
              <a:rPr lang="en-US" sz="2800" b="1" dirty="0" err="1" smtClean="0"/>
              <a:t>triacylglycerol</a:t>
            </a:r>
            <a:r>
              <a:rPr lang="en-US" sz="2800" b="1" dirty="0" smtClean="0"/>
              <a:t> synthesis by limiting available</a:t>
            </a:r>
          </a:p>
          <a:p>
            <a:pPr algn="l"/>
            <a:r>
              <a:rPr lang="en-US" sz="2800" b="1" dirty="0" smtClean="0"/>
              <a:t>free fatty acids needed as building blocks for this pathway?</a:t>
            </a:r>
          </a:p>
          <a:p>
            <a:pPr algn="l"/>
            <a:r>
              <a:rPr lang="en-US" sz="2800" dirty="0" smtClean="0"/>
              <a:t>A. Niacin.</a:t>
            </a:r>
          </a:p>
          <a:p>
            <a:pPr algn="l"/>
            <a:r>
              <a:rPr lang="en-US" sz="2800" dirty="0" smtClean="0"/>
              <a:t>B. </a:t>
            </a:r>
            <a:r>
              <a:rPr lang="en-US" sz="2800" dirty="0" err="1" smtClean="0"/>
              <a:t>Fenofibrate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C. </a:t>
            </a:r>
            <a:r>
              <a:rPr lang="en-US" sz="2800" dirty="0" err="1" smtClean="0"/>
              <a:t>Cholestyramine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D. </a:t>
            </a:r>
            <a:r>
              <a:rPr lang="en-US" sz="2800" dirty="0" err="1" smtClean="0"/>
              <a:t>Gemfibrozil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E. </a:t>
            </a:r>
            <a:r>
              <a:rPr lang="en-US" sz="2800" dirty="0" err="1" smtClean="0"/>
              <a:t>Lovastatin</a:t>
            </a:r>
            <a:r>
              <a:rPr lang="en-US" sz="2800" dirty="0" smtClean="0"/>
              <a:t>.</a:t>
            </a:r>
            <a:endParaRPr lang="ar-IQ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/>
              <a:t>Lipoproteins</a:t>
            </a:r>
            <a:r>
              <a:rPr lang="en-US" dirty="0" smtClean="0"/>
              <a:t>   Macromolecular complexes in the blood that transport lipids </a:t>
            </a:r>
          </a:p>
          <a:p>
            <a:endParaRPr lang="en-US" b="1" dirty="0" smtClean="0"/>
          </a:p>
          <a:p>
            <a:r>
              <a:rPr lang="en-US" b="1" dirty="0" err="1" smtClean="0"/>
              <a:t>Apolipoproteins</a:t>
            </a:r>
            <a:r>
              <a:rPr lang="en-US" dirty="0" smtClean="0"/>
              <a:t>   Proteins on the surface of lipoproteins; they play critical roles in the regulation of lipoprotein metabolism and uptake into cells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Low-density lipoprotein (LDL)</a:t>
            </a:r>
            <a:r>
              <a:rPr lang="en-US" dirty="0" smtClean="0"/>
              <a:t>   Cholesterol-rich lipoprotein whose regulated uptake by </a:t>
            </a:r>
            <a:r>
              <a:rPr lang="en-US" dirty="0" err="1" smtClean="0"/>
              <a:t>hepatocytes</a:t>
            </a:r>
            <a:r>
              <a:rPr lang="en-US" dirty="0" smtClean="0"/>
              <a:t> and other cells requires functional LDL receptors; an elevated LDL concentration is associated with atherosclerosis </a:t>
            </a:r>
          </a:p>
          <a:p>
            <a:endParaRPr lang="en-US" b="1" dirty="0" smtClean="0"/>
          </a:p>
          <a:p>
            <a:r>
              <a:rPr lang="en-US" b="1" dirty="0" smtClean="0"/>
              <a:t>High-density lipoprotein (HDL)</a:t>
            </a:r>
            <a:r>
              <a:rPr lang="en-US" dirty="0" smtClean="0"/>
              <a:t>   Cholesterol-rich lipoprotein that transports cholesterol from the tissues to the liver; a low concentration is associated with atherosclerosis </a:t>
            </a:r>
          </a:p>
          <a:p>
            <a:endParaRPr lang="ar-IQ" b="1" dirty="0" smtClean="0"/>
          </a:p>
          <a:p>
            <a:r>
              <a:rPr lang="en-US" b="1" dirty="0" smtClean="0"/>
              <a:t>Very-low-density lipoprotein (VLDL)</a:t>
            </a:r>
            <a:r>
              <a:rPr lang="en-US" dirty="0" smtClean="0"/>
              <a:t>   Triglyceride- and cholesterol-rich lipoprotein secreted by the liver that transports triglycerides to the periphery; precursor of LDL </a:t>
            </a:r>
          </a:p>
          <a:p>
            <a:endParaRPr lang="ar-IQ" b="1" dirty="0" smtClean="0"/>
          </a:p>
          <a:p>
            <a:r>
              <a:rPr lang="en-US" b="1" dirty="0" smtClean="0"/>
              <a:t>HMG-</a:t>
            </a:r>
            <a:r>
              <a:rPr lang="en-US" b="1" dirty="0" err="1" smtClean="0"/>
              <a:t>CoA</a:t>
            </a:r>
            <a:r>
              <a:rPr lang="en-US" b="1" dirty="0" smtClean="0"/>
              <a:t> </a:t>
            </a:r>
            <a:r>
              <a:rPr lang="en-US" b="1" dirty="0" err="1" smtClean="0"/>
              <a:t>reductase</a:t>
            </a:r>
            <a:r>
              <a:rPr lang="en-US" dirty="0" smtClean="0"/>
              <a:t>   3-Hydroxy-3-methylglutaryl-coenzyme A </a:t>
            </a:r>
            <a:r>
              <a:rPr lang="en-US" dirty="0" err="1" smtClean="0"/>
              <a:t>reductase</a:t>
            </a:r>
            <a:r>
              <a:rPr lang="en-US" dirty="0" smtClean="0"/>
              <a:t>; the enzyme that catalyzes the rate-limiting step in cholesterol biosynthesis </a:t>
            </a:r>
          </a:p>
          <a:p>
            <a:endParaRPr lang="en-US" b="1" dirty="0" smtClean="0"/>
          </a:p>
          <a:p>
            <a:r>
              <a:rPr lang="en-US" b="1" dirty="0" smtClean="0"/>
              <a:t>Lipoprotein lipase (LPL)</a:t>
            </a:r>
            <a:r>
              <a:rPr lang="en-US" dirty="0" smtClean="0"/>
              <a:t>   An enzyme found primarily on the surface of endothelial cells that releases free fatty acids from triglycerides in lipoproteins; the free fatty acids are taken up into cells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err="1" smtClean="0"/>
              <a:t>Proliferator</a:t>
            </a:r>
            <a:r>
              <a:rPr lang="en-US" b="1" dirty="0" smtClean="0"/>
              <a:t>-activated receptor-alpha (PPAR-)</a:t>
            </a:r>
            <a:r>
              <a:rPr lang="en-US" dirty="0" smtClean="0"/>
              <a:t>   Member of a family of nuclear transcription regulators that participate in the regulation of metabolic processes; target of the </a:t>
            </a:r>
            <a:r>
              <a:rPr lang="en-US" dirty="0" err="1" smtClean="0"/>
              <a:t>fibrate</a:t>
            </a:r>
            <a:r>
              <a:rPr lang="en-US" dirty="0" smtClean="0"/>
              <a:t> drugs </a:t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724400" cy="131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95250"/>
            <a:ext cx="70770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6781800"/>
            <a:ext cx="3733800" cy="136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4267"/>
            <a:ext cx="4873769" cy="68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310" y="858132"/>
            <a:ext cx="9235309" cy="47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15" y="762000"/>
            <a:ext cx="9029485" cy="54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</cp:revision>
  <dcterms:created xsi:type="dcterms:W3CDTF">2012-12-22T18:46:32Z</dcterms:created>
  <dcterms:modified xsi:type="dcterms:W3CDTF">2019-04-08T22:20:39Z</dcterms:modified>
</cp:coreProperties>
</file>