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648" r:id="rId1"/>
  </p:sldMasterIdLst>
  <p:sldIdLst>
    <p:sldId id="274" r:id="rId2"/>
    <p:sldId id="276" r:id="rId3"/>
    <p:sldId id="267" r:id="rId4"/>
    <p:sldId id="272" r:id="rId5"/>
    <p:sldId id="278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73" r:id="rId14"/>
    <p:sldId id="264" r:id="rId15"/>
    <p:sldId id="265" r:id="rId16"/>
    <p:sldId id="266" r:id="rId17"/>
    <p:sldId id="282" r:id="rId18"/>
    <p:sldId id="283" r:id="rId19"/>
    <p:sldId id="270" r:id="rId20"/>
    <p:sldId id="271" r:id="rId21"/>
    <p:sldId id="277" r:id="rId22"/>
    <p:sldId id="280" r:id="rId2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50" d="100"/>
          <a:sy n="50" d="100"/>
        </p:scale>
        <p:origin x="-195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B92E-CBA0-4CC7-8AB8-96859F33FC5F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D17C-0995-48C5-8915-D0BC42249CB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B92E-CBA0-4CC7-8AB8-96859F33FC5F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D17C-0995-48C5-8915-D0BC42249CB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B92E-CBA0-4CC7-8AB8-96859F33FC5F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D17C-0995-48C5-8915-D0BC42249CB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B92E-CBA0-4CC7-8AB8-96859F33FC5F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D17C-0995-48C5-8915-D0BC42249CB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B92E-CBA0-4CC7-8AB8-96859F33FC5F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D17C-0995-48C5-8915-D0BC42249CB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B92E-CBA0-4CC7-8AB8-96859F33FC5F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D17C-0995-48C5-8915-D0BC42249CB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B92E-CBA0-4CC7-8AB8-96859F33FC5F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D17C-0995-48C5-8915-D0BC42249CB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B92E-CBA0-4CC7-8AB8-96859F33FC5F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D17C-0995-48C5-8915-D0BC42249CB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B92E-CBA0-4CC7-8AB8-96859F33FC5F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D17C-0995-48C5-8915-D0BC42249CB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B92E-CBA0-4CC7-8AB8-96859F33FC5F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D17C-0995-48C5-8915-D0BC42249CB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B92E-CBA0-4CC7-8AB8-96859F33FC5F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D17C-0995-48C5-8915-D0BC42249CB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CB92E-CBA0-4CC7-8AB8-96859F33FC5F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4D17C-0995-48C5-8915-D0BC42249CBF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304800"/>
            <a:ext cx="8356600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-171450"/>
            <a:ext cx="93726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8896" y="1066800"/>
            <a:ext cx="62438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90500"/>
            <a:ext cx="4419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"/>
            <a:ext cx="441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57263"/>
            <a:ext cx="76200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04800"/>
            <a:ext cx="4648200" cy="635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520904"/>
            <a:ext cx="4648200" cy="611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90525"/>
            <a:ext cx="43434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043"/>
            <a:ext cx="7329166" cy="684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9995"/>
            <a:ext cx="3886200" cy="689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87583"/>
            <a:ext cx="6796859" cy="61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0"/>
            <a:ext cx="4648200" cy="668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7391399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73337"/>
            <a:ext cx="914400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Checklist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When you complete this chapter, you should be able to:</a:t>
            </a:r>
            <a:r>
              <a:rPr kumimoji="0" lang="ar-IQ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     Identify 5 different groups of drugs used in peptic ulcer disease.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     Describe the mechanism of action of omeprazole and related drugs.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     List 7 different drugs used in the prevention of chemotherapy- or radiation-induced emesis and identify the receptors with which they interact.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     Describe the mechanism of action, clinical uses, and adverse effects of metoclopramide.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     Identify 2 drugs commonly used as antidiarrheal agents and 4 drugs with different mechanisms that are used as laxatives.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     Identify drugs used in the management of inflammatory bowel disease and irritable bowel syndrome.</a:t>
            </a:r>
          </a:p>
        </p:txBody>
      </p:sp>
      <p:sp>
        <p:nvSpPr>
          <p:cNvPr id="1026" name="AutoShape 2" descr="mk:@MSITStore:C:\Users\hp\Documents\pharmacology%20textbooks\A_101223_MedEn_KTPEaBR.CHM::/X.%20Special%20Topics/59.%20Drugs%20Used%20in%20Gastrointestinal%20Disorders_files/check.gif"/>
          <p:cNvSpPr>
            <a:spLocks noChangeAspect="1" noChangeArrowheads="1"/>
          </p:cNvSpPr>
          <p:nvPr/>
        </p:nvSpPr>
        <p:spPr bwMode="auto">
          <a:xfrm>
            <a:off x="63500" y="-3635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1027" name="AutoShape 3" descr="mk:@MSITStore:C:\Users\hp\Documents\pharmacology%20textbooks\A_101223_MedEn_KTPEaBR.CHM::/X.%20Special%20Topics/59.%20Drugs%20Used%20in%20Gastrointestinal%20Disorders_files/check.gif"/>
          <p:cNvSpPr>
            <a:spLocks noChangeAspect="1" noChangeArrowheads="1"/>
          </p:cNvSpPr>
          <p:nvPr/>
        </p:nvSpPr>
        <p:spPr bwMode="auto">
          <a:xfrm>
            <a:off x="63500" y="-7461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1028" name="AutoShape 4" descr="mk:@MSITStore:C:\Users\hp\Documents\pharmacology%20textbooks\A_101223_MedEn_KTPEaBR.CHM::/X.%20Special%20Topics/59.%20Drugs%20Used%20in%20Gastrointestinal%20Disorders_files/check.gif"/>
          <p:cNvSpPr>
            <a:spLocks noChangeAspect="1" noChangeArrowheads="1"/>
          </p:cNvSpPr>
          <p:nvPr/>
        </p:nvSpPr>
        <p:spPr bwMode="auto">
          <a:xfrm>
            <a:off x="63500" y="21431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1029" name="AutoShape 5" descr="mk:@MSITStore:C:\Users\hp\Documents\pharmacology%20textbooks\A_101223_MedEn_KTPEaBR.CHM::/X.%20Special%20Topics/59.%20Drugs%20Used%20in%20Gastrointestinal%20Disorders_files/check.gif"/>
          <p:cNvSpPr>
            <a:spLocks noChangeAspect="1" noChangeArrowheads="1"/>
          </p:cNvSpPr>
          <p:nvPr/>
        </p:nvSpPr>
        <p:spPr bwMode="auto">
          <a:xfrm>
            <a:off x="63500" y="5032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1030" name="AutoShape 6" descr="mk:@MSITStore:C:\Users\hp\Documents\pharmacology%20textbooks\A_101223_MedEn_KTPEaBR.CHM::/X.%20Special%20Topics/59.%20Drugs%20Used%20in%20Gastrointestinal%20Disorders_files/check.gif"/>
          <p:cNvSpPr>
            <a:spLocks noChangeAspect="1" noChangeArrowheads="1"/>
          </p:cNvSpPr>
          <p:nvPr/>
        </p:nvSpPr>
        <p:spPr bwMode="auto">
          <a:xfrm>
            <a:off x="63500" y="79216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1031" name="AutoShape 7" descr="mk:@MSITStore:C:\Users\hp\Documents\pharmacology%20textbooks\A_101223_MedEn_KTPEaBR.CHM::/X.%20Special%20Topics/59.%20Drugs%20Used%20in%20Gastrointestinal%20Disorders_files/check.gif"/>
          <p:cNvSpPr>
            <a:spLocks noChangeAspect="1" noChangeArrowheads="1"/>
          </p:cNvSpPr>
          <p:nvPr/>
        </p:nvSpPr>
        <p:spPr bwMode="auto">
          <a:xfrm>
            <a:off x="63500" y="108108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685801"/>
            <a:ext cx="457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A couple celebrating their fortieth wedding anniversary</a:t>
            </a:r>
          </a:p>
          <a:p>
            <a:pPr algn="l"/>
            <a:r>
              <a:rPr lang="en-US" sz="2400" dirty="0" smtClean="0"/>
              <a:t>is given a trip to Peru to visit Machu Picchu. Due</a:t>
            </a:r>
          </a:p>
          <a:p>
            <a:pPr algn="l"/>
            <a:r>
              <a:rPr lang="en-US" sz="2400" dirty="0" smtClean="0"/>
              <a:t>to past experiences while traveling, they ask their</a:t>
            </a:r>
          </a:p>
          <a:p>
            <a:pPr algn="l"/>
            <a:r>
              <a:rPr lang="en-US" sz="2400" dirty="0" smtClean="0"/>
              <a:t>doctor to prescribe an agent for diarrhea. Which of</a:t>
            </a:r>
          </a:p>
          <a:p>
            <a:pPr algn="l"/>
            <a:r>
              <a:rPr lang="en-US" sz="2400" dirty="0" smtClean="0"/>
              <a:t>the following would be effective?</a:t>
            </a:r>
          </a:p>
          <a:p>
            <a:pPr algn="l"/>
            <a:r>
              <a:rPr lang="en-US" sz="2400" dirty="0" smtClean="0"/>
              <a:t>A. </a:t>
            </a:r>
            <a:r>
              <a:rPr lang="en-US" sz="2400" dirty="0" err="1" smtClean="0"/>
              <a:t>Omeprazole</a:t>
            </a:r>
            <a:r>
              <a:rPr lang="en-US" sz="2400" dirty="0" smtClean="0"/>
              <a:t>.</a:t>
            </a:r>
          </a:p>
          <a:p>
            <a:pPr algn="l"/>
            <a:r>
              <a:rPr lang="en-US" sz="2400" dirty="0" smtClean="0"/>
              <a:t>B. </a:t>
            </a:r>
            <a:r>
              <a:rPr lang="en-US" sz="2400" dirty="0" err="1" smtClean="0"/>
              <a:t>Loperamide</a:t>
            </a:r>
            <a:r>
              <a:rPr lang="en-US" sz="2400" dirty="0" smtClean="0"/>
              <a:t>.</a:t>
            </a:r>
          </a:p>
          <a:p>
            <a:pPr algn="l"/>
            <a:r>
              <a:rPr lang="en-US" sz="2400" dirty="0" smtClean="0"/>
              <a:t>C. </a:t>
            </a:r>
            <a:r>
              <a:rPr lang="en-US" sz="2400" dirty="0" err="1" smtClean="0"/>
              <a:t>Famotidine</a:t>
            </a:r>
            <a:r>
              <a:rPr lang="en-US" sz="2400" dirty="0" smtClean="0"/>
              <a:t>.</a:t>
            </a:r>
          </a:p>
          <a:p>
            <a:pPr algn="l"/>
            <a:r>
              <a:rPr lang="en-US" sz="2400" dirty="0" smtClean="0"/>
              <a:t>D. </a:t>
            </a:r>
            <a:r>
              <a:rPr lang="en-US" sz="2400" dirty="0" err="1" smtClean="0"/>
              <a:t>Lorazepam</a:t>
            </a:r>
            <a:r>
              <a:rPr lang="en-US" dirty="0" smtClean="0"/>
              <a:t>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7620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n-US" b="1" dirty="0" smtClean="0"/>
              <a:t>Acid-peptic disease</a:t>
            </a:r>
            <a:r>
              <a:rPr lang="en-US" dirty="0" smtClean="0"/>
              <a:t>   A group of disorders involving erosion or ulceration of the mucosal lining of the gastrointestinal tract; includes GERD, gastric and duodenal ulcers, </a:t>
            </a:r>
            <a:r>
              <a:rPr lang="en-US" dirty="0" err="1" smtClean="0"/>
              <a:t>nonulcer</a:t>
            </a:r>
            <a:r>
              <a:rPr lang="en-US" dirty="0" smtClean="0"/>
              <a:t> dyspepsia, and stress-related gastritis </a:t>
            </a:r>
          </a:p>
          <a:p>
            <a:pPr algn="l"/>
            <a:endParaRPr lang="en-US" b="1" dirty="0"/>
          </a:p>
          <a:p>
            <a:pPr algn="l"/>
            <a:r>
              <a:rPr lang="en-US" b="1" dirty="0" smtClean="0"/>
              <a:t>Antiemetic </a:t>
            </a:r>
            <a:r>
              <a:rPr lang="en-US" dirty="0" smtClean="0"/>
              <a:t>  A drug that reduces nausea and vomiting </a:t>
            </a:r>
          </a:p>
          <a:p>
            <a:pPr algn="l"/>
            <a:endParaRPr lang="en-US" b="1" dirty="0"/>
          </a:p>
          <a:p>
            <a:pPr algn="l"/>
            <a:r>
              <a:rPr lang="en-US" b="1" dirty="0" err="1" smtClean="0"/>
              <a:t>Gastroesophageal</a:t>
            </a:r>
            <a:r>
              <a:rPr lang="en-US" b="1" dirty="0" smtClean="0"/>
              <a:t> reflux disease (GERD) </a:t>
            </a:r>
            <a:r>
              <a:rPr lang="en-US" dirty="0" smtClean="0"/>
              <a:t>  Esophageal irritation or inflammation due to reflux of stomach acid; also known as heartburn </a:t>
            </a:r>
          </a:p>
          <a:p>
            <a:pPr algn="l"/>
            <a:endParaRPr lang="en-US" b="1" dirty="0"/>
          </a:p>
          <a:p>
            <a:pPr algn="l"/>
            <a:r>
              <a:rPr lang="en-US" b="1" dirty="0" err="1" smtClean="0"/>
              <a:t>Gastroparesis</a:t>
            </a:r>
            <a:r>
              <a:rPr lang="en-US" dirty="0" smtClean="0"/>
              <a:t>   Paralysis of the muscles of the stomach and possibly other parts of the gastrointestinal tract due to damage to gastrointestinal nerves or muscle; common in advanced diabetes and advanced Parkinson disease </a:t>
            </a:r>
          </a:p>
          <a:p>
            <a:pPr algn="l"/>
            <a:endParaRPr lang="en-US" b="1" dirty="0"/>
          </a:p>
          <a:p>
            <a:pPr algn="l"/>
            <a:r>
              <a:rPr lang="en-US" b="1" dirty="0" smtClean="0"/>
              <a:t>Inflammatory bowel disease (IBD)</a:t>
            </a:r>
            <a:r>
              <a:rPr lang="en-US" dirty="0" smtClean="0"/>
              <a:t>   Inflammatory disorder involving irritation and ulceration of the colon and rectum (ulcerative colitis) or the colon plus more proximal parts of the gastrointestinal tract (</a:t>
            </a:r>
            <a:r>
              <a:rPr lang="en-US" dirty="0" err="1" smtClean="0"/>
              <a:t>Crohn's</a:t>
            </a:r>
            <a:r>
              <a:rPr lang="en-US" dirty="0" smtClean="0"/>
              <a:t> disease) </a:t>
            </a:r>
          </a:p>
          <a:p>
            <a:pPr algn="l"/>
            <a:endParaRPr lang="en-US" b="1" dirty="0"/>
          </a:p>
          <a:p>
            <a:pPr algn="l"/>
            <a:r>
              <a:rPr lang="en-US" b="1" dirty="0" smtClean="0"/>
              <a:t>Irritable bowel syndrome (IBS)</a:t>
            </a:r>
            <a:r>
              <a:rPr lang="en-US" dirty="0" smtClean="0"/>
              <a:t>   Disease of unknown origin characterized by episodes of abdominal discomfort and abnormal bowel function (diarrhea, constipation, or both) </a:t>
            </a:r>
          </a:p>
          <a:p>
            <a:pPr algn="l"/>
            <a:endParaRPr lang="en-US" b="1" dirty="0" smtClean="0"/>
          </a:p>
          <a:p>
            <a:pPr algn="l"/>
            <a:endParaRPr lang="en-US" b="1" dirty="0"/>
          </a:p>
          <a:p>
            <a:pPr algn="l"/>
            <a:r>
              <a:rPr lang="en-US" b="1" dirty="0" err="1" smtClean="0"/>
              <a:t>Prokinetic</a:t>
            </a:r>
            <a:r>
              <a:rPr lang="en-US" dirty="0" smtClean="0"/>
              <a:t>   A drug that promotes gastrointestinal motility </a:t>
            </a:r>
          </a:p>
          <a:p>
            <a:pPr algn="l"/>
            <a:endParaRPr lang="en-US" b="1" dirty="0"/>
          </a:p>
          <a:p>
            <a:pPr algn="l"/>
            <a:r>
              <a:rPr lang="en-US" b="1" dirty="0" smtClean="0"/>
              <a:t>Proton pump</a:t>
            </a:r>
            <a:r>
              <a:rPr lang="en-US" dirty="0" smtClean="0"/>
              <a:t>   The parietal cell H</a:t>
            </a:r>
            <a:r>
              <a:rPr lang="en-US" baseline="30000" dirty="0" smtClean="0"/>
              <a:t>+</a:t>
            </a:r>
            <a:r>
              <a:rPr lang="en-US" dirty="0" smtClean="0"/>
              <a:t>/K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 err="1" smtClean="0"/>
              <a:t>ATPase</a:t>
            </a:r>
            <a:r>
              <a:rPr lang="en-US" dirty="0" smtClean="0"/>
              <a:t> that uses the energy of ATP to secrete protons into the stomach (Figure 59–1); final common target of drugs that suppress acid secretion</a:t>
            </a:r>
            <a:br>
              <a:rPr lang="en-US" dirty="0" smtClean="0"/>
            </a:br>
            <a:r>
              <a:rPr lang="en-US" dirty="0" smtClean="0"/>
              <a:t> 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69705"/>
            <a:ext cx="3200400" cy="678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88371"/>
            <a:ext cx="5638800" cy="622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33400"/>
            <a:ext cx="708659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577385"/>
            <a:ext cx="4038600" cy="57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902462"/>
            <a:ext cx="4648200" cy="531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76</Words>
  <Application>Microsoft Office PowerPoint</Application>
  <PresentationFormat>On-screen Show (4:3)</PresentationFormat>
  <Paragraphs>33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17</cp:revision>
  <dcterms:created xsi:type="dcterms:W3CDTF">2012-11-12T06:17:21Z</dcterms:created>
  <dcterms:modified xsi:type="dcterms:W3CDTF">2019-04-08T22:20:19Z</dcterms:modified>
</cp:coreProperties>
</file>