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EC94-2502-4E3E-8A5E-E1843E48843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4462-80D7-4498-A92F-C6EE6E97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EC94-2502-4E3E-8A5E-E1843E48843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4462-80D7-4498-A92F-C6EE6E97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EC94-2502-4E3E-8A5E-E1843E48843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4462-80D7-4498-A92F-C6EE6E97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4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EC94-2502-4E3E-8A5E-E1843E48843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4462-80D7-4498-A92F-C6EE6E97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EC94-2502-4E3E-8A5E-E1843E48843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4462-80D7-4498-A92F-C6EE6E97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8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EC94-2502-4E3E-8A5E-E1843E48843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4462-80D7-4498-A92F-C6EE6E97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2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EC94-2502-4E3E-8A5E-E1843E48843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4462-80D7-4498-A92F-C6EE6E97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EC94-2502-4E3E-8A5E-E1843E48843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4462-80D7-4498-A92F-C6EE6E97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0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EC94-2502-4E3E-8A5E-E1843E48843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4462-80D7-4498-A92F-C6EE6E97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EC94-2502-4E3E-8A5E-E1843E48843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4462-80D7-4498-A92F-C6EE6E97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9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9EC94-2502-4E3E-8A5E-E1843E48843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4462-80D7-4498-A92F-C6EE6E97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8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9EC94-2502-4E3E-8A5E-E1843E48843D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44462-80D7-4498-A92F-C6EE6E97A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984738"/>
            <a:ext cx="8763000" cy="5638800"/>
          </a:xfrm>
        </p:spPr>
        <p:txBody>
          <a:bodyPr>
            <a:normAutofit lnSpcReduction="10000"/>
          </a:bodyPr>
          <a:lstStyle/>
          <a:p>
            <a:pPr algn="l"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Protozoan and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Helminth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Diseases</a:t>
            </a:r>
          </a:p>
          <a:p>
            <a:pPr algn="l"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A. Protozoan Diseases</a:t>
            </a:r>
          </a:p>
          <a:p>
            <a:pPr algn="l"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Amebiasis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a. Caused by </a:t>
            </a:r>
            <a:r>
              <a:rPr lang="en-US" sz="2000" i="1" dirty="0" err="1">
                <a:solidFill>
                  <a:srgbClr val="0070C0"/>
                </a:solidFill>
                <a:latin typeface="+mj-lt"/>
              </a:rPr>
              <a:t>Entamoeba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+mj-lt"/>
              </a:rPr>
              <a:t>histolytica</a:t>
            </a:r>
            <a:r>
              <a:rPr lang="en-US" sz="2000" dirty="0">
                <a:latin typeface="+mj-lt"/>
              </a:rPr>
              <a:t>, amoeba: </a:t>
            </a:r>
            <a:r>
              <a:rPr lang="en-US" sz="2000" dirty="0" err="1">
                <a:latin typeface="+mj-lt"/>
              </a:rPr>
              <a:t>Sarcodina</a:t>
            </a:r>
            <a:r>
              <a:rPr lang="en-US" sz="2000" dirty="0">
                <a:latin typeface="+mj-lt"/>
              </a:rPr>
              <a:t>, has two forms: </a:t>
            </a:r>
            <a:r>
              <a:rPr lang="en-US" sz="2000" dirty="0" err="1">
                <a:solidFill>
                  <a:srgbClr val="0070C0"/>
                </a:solidFill>
                <a:latin typeface="+mj-lt"/>
              </a:rPr>
              <a:t>trophozoite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and cyst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b. Transmitted by ingesting cysts from contaminated water or food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c. Type of disease: Causes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dysentery</a:t>
            </a:r>
            <a:r>
              <a:rPr lang="en-US" sz="2000" dirty="0">
                <a:latin typeface="+mj-lt"/>
              </a:rPr>
              <a:t>, abdominal pain, fever, and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    diarrhea. </a:t>
            </a:r>
            <a:r>
              <a:rPr lang="en-US" sz="2000" dirty="0" err="1">
                <a:latin typeface="+mj-lt"/>
              </a:rPr>
              <a:t>Trophozoites</a:t>
            </a:r>
            <a:r>
              <a:rPr lang="en-US" sz="2000" dirty="0">
                <a:latin typeface="+mj-lt"/>
              </a:rPr>
              <a:t> attach to walls of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large intestine</a:t>
            </a:r>
            <a:r>
              <a:rPr lang="en-US" sz="2000" dirty="0">
                <a:latin typeface="+mj-lt"/>
              </a:rPr>
              <a:t>. In some cases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    can also invade other tissues, especially the liver and lungs. (Travels to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    these sites by way of peritoneum and diaphragm.)</a:t>
            </a:r>
          </a:p>
          <a:p>
            <a:pPr algn="l" eaLnBrk="1" hangingPunct="1">
              <a:defRPr/>
            </a:pPr>
            <a:r>
              <a:rPr lang="en-US" sz="2000" dirty="0"/>
              <a:t>    d. Diagnosed by presence of cysts in feces. Some serological tests also</a:t>
            </a:r>
          </a:p>
          <a:p>
            <a:pPr algn="l" eaLnBrk="1" hangingPunct="1">
              <a:defRPr/>
            </a:pPr>
            <a:r>
              <a:rPr lang="en-US" sz="2000" dirty="0"/>
              <a:t>        available.</a:t>
            </a:r>
          </a:p>
          <a:p>
            <a:pPr algn="l" eaLnBrk="1" hangingPunct="1">
              <a:defRPr/>
            </a:pPr>
            <a:r>
              <a:rPr lang="en-US" sz="2000" dirty="0"/>
              <a:t>    e. Treated with drugs such as </a:t>
            </a:r>
            <a:r>
              <a:rPr lang="en-US" sz="2000" dirty="0" err="1"/>
              <a:t>iodoquinol</a:t>
            </a:r>
            <a:r>
              <a:rPr lang="en-US" sz="2000" dirty="0"/>
              <a:t> and metronidazole.</a:t>
            </a:r>
          </a:p>
          <a:p>
            <a:pPr algn="l" eaLnBrk="1" hangingPunct="1">
              <a:defRPr/>
            </a:pPr>
            <a:r>
              <a:rPr lang="en-US" sz="2000" dirty="0"/>
              <a:t>    f. Prevented by proper sanitation, safe drinking water, adequate cooking</a:t>
            </a:r>
          </a:p>
          <a:p>
            <a:pPr algn="l" eaLnBrk="1" hangingPunct="1">
              <a:defRPr/>
            </a:pPr>
            <a:r>
              <a:rPr lang="en-US" sz="2000" dirty="0"/>
              <a:t>       of food.</a:t>
            </a:r>
          </a:p>
          <a:p>
            <a:pPr algn="l" eaLnBrk="1" hangingPunct="1"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2076" y="196334"/>
            <a:ext cx="5384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Gastrointestinal Tract Diseases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852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w95289_22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4" y="1066801"/>
            <a:ext cx="6835775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87362"/>
          </a:xfrm>
          <a:noFill/>
        </p:spPr>
        <p:txBody>
          <a:bodyPr/>
          <a:lstStyle/>
          <a:p>
            <a:pPr algn="l" eaLnBrk="1" hangingPunct="1"/>
            <a:r>
              <a:rPr lang="en-US" sz="2000" u="sng"/>
              <a:t>Entamoeba histolytica</a:t>
            </a:r>
            <a:r>
              <a:rPr lang="en-US" sz="2000"/>
              <a:t> life cycle</a:t>
            </a:r>
          </a:p>
        </p:txBody>
      </p:sp>
    </p:spTree>
    <p:extLst>
      <p:ext uri="{BB962C8B-B14F-4D97-AF65-F5344CB8AC3E}">
        <p14:creationId xmlns:p14="http://schemas.microsoft.com/office/powerpoint/2010/main" val="21939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128588"/>
            <a:ext cx="8839200" cy="2767012"/>
          </a:xfrm>
        </p:spPr>
        <p:txBody>
          <a:bodyPr>
            <a:normAutofit fontScale="70000" lnSpcReduction="20000"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2. Giardiasis: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a. Caused by </a:t>
            </a:r>
            <a:r>
              <a:rPr lang="en-US" sz="2000" u="sng" dirty="0">
                <a:solidFill>
                  <a:srgbClr val="0070C0"/>
                </a:solidFill>
                <a:latin typeface="+mj-lt"/>
              </a:rPr>
              <a:t>Giardia </a:t>
            </a:r>
            <a:r>
              <a:rPr lang="en-US" sz="2000" u="sng" dirty="0" err="1">
                <a:solidFill>
                  <a:srgbClr val="0070C0"/>
                </a:solidFill>
                <a:latin typeface="+mj-lt"/>
              </a:rPr>
              <a:t>lamblia</a:t>
            </a:r>
            <a:r>
              <a:rPr lang="en-US" sz="2000" dirty="0">
                <a:latin typeface="+mj-lt"/>
              </a:rPr>
              <a:t>, a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flagellated protozoan</a:t>
            </a:r>
            <a:r>
              <a:rPr lang="en-US" sz="2000" dirty="0">
                <a:latin typeface="+mj-lt"/>
              </a:rPr>
              <a:t>. (both amoebas and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    Giardia have cyst and </a:t>
            </a:r>
            <a:r>
              <a:rPr lang="en-US" sz="2000" dirty="0" err="1">
                <a:latin typeface="+mj-lt"/>
              </a:rPr>
              <a:t>trophozoite</a:t>
            </a:r>
            <a:r>
              <a:rPr lang="en-US" sz="2000" dirty="0">
                <a:latin typeface="+mj-lt"/>
              </a:rPr>
              <a:t> forms in life cycle)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b. Infects the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small intestine</a:t>
            </a:r>
            <a:r>
              <a:rPr lang="en-US" sz="2000" dirty="0">
                <a:latin typeface="+mj-lt"/>
              </a:rPr>
              <a:t>. Causes diarrhea, abdominal pain, flatulence,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    and muscular weakness.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c. Transmitted by oral/fecal route. By contaminated food or water, by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    fomites, close contact. Wide host range will contaminate streams and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    rivers. Sometimes called “hikers disease.” . cysts are </a:t>
            </a:r>
            <a:r>
              <a:rPr lang="en-US" sz="2000" dirty="0" err="1">
                <a:latin typeface="+mj-lt"/>
              </a:rPr>
              <a:t>ingested,excysted</a:t>
            </a:r>
            <a:r>
              <a:rPr lang="en-US" sz="2000" dirty="0">
                <a:latin typeface="+mj-lt"/>
              </a:rPr>
              <a:t>,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    </a:t>
            </a:r>
            <a:r>
              <a:rPr lang="en-US" sz="2000" dirty="0" err="1">
                <a:latin typeface="+mj-lt"/>
              </a:rPr>
              <a:t>trophozoites</a:t>
            </a:r>
            <a:r>
              <a:rPr lang="en-US" sz="2000" dirty="0">
                <a:latin typeface="+mj-lt"/>
              </a:rPr>
              <a:t> formed.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d. Treated with metronidazole. Prevention: same</a:t>
            </a:r>
          </a:p>
        </p:txBody>
      </p:sp>
      <p:pic>
        <p:nvPicPr>
          <p:cNvPr id="17411" name="Picture 2" descr="cow95289_22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76200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5067300" y="3587750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Giardia - flagellate</a:t>
            </a:r>
          </a:p>
        </p:txBody>
      </p:sp>
    </p:spTree>
    <p:extLst>
      <p:ext uri="{BB962C8B-B14F-4D97-AF65-F5344CB8AC3E}">
        <p14:creationId xmlns:p14="http://schemas.microsoft.com/office/powerpoint/2010/main" val="20094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44650"/>
            <a:ext cx="79248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228601"/>
            <a:ext cx="86868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B. Helminthes:</a:t>
            </a:r>
          </a:p>
          <a:p>
            <a:pPr>
              <a:defRPr/>
            </a:pPr>
            <a:r>
              <a:rPr lang="en-US" sz="2000" dirty="0">
                <a:latin typeface="+mj-lt"/>
              </a:rPr>
              <a:t>Many important helminthes are transmitted through the gastro-intestinal tract and the infections they give rise to can be classified as in the following table: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94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676400" y="117476"/>
            <a:ext cx="9067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FF0000"/>
                </a:solidFill>
              </a:rPr>
              <a:t>1. Pin worm: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    a. Caused by </a:t>
            </a:r>
            <a:r>
              <a:rPr lang="en-US" sz="2000" i="1"/>
              <a:t>Enterobius vermicularis</a:t>
            </a:r>
            <a:r>
              <a:rPr lang="en-US" sz="2000"/>
              <a:t>, a round worm. (Nematode)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    b. Common childhood infestation – “a family affair” Causes itching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         irritation.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    c. Spread by eggs (ova). Female lays eggs outside the anus. Itching results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        in scratching: eggs deposited anywhere hands touch. Ova are ingested;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        develop into adult male and female worms in intestines.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    d. Treated with anti-helminthic drugs. Caused by close contact, poor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/>
              <a:t>        hygiene. </a:t>
            </a: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1"/>
            <a:ext cx="48006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76201"/>
            <a:ext cx="8763000" cy="3300413"/>
          </a:xfrm>
        </p:spPr>
        <p:txBody>
          <a:bodyPr>
            <a:normAutofit fontScale="92500" lnSpcReduction="20000"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0000"/>
                </a:solidFill>
              </a:rPr>
              <a:t>2.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Trichinosis: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 a. Caused by </a:t>
            </a:r>
            <a:r>
              <a:rPr lang="en-US" sz="2000" i="1" dirty="0" err="1">
                <a:latin typeface="+mj-lt"/>
              </a:rPr>
              <a:t>Trichinella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i="1" dirty="0" err="1">
                <a:latin typeface="+mj-lt"/>
              </a:rPr>
              <a:t>spiralis</a:t>
            </a:r>
            <a:r>
              <a:rPr lang="en-US" sz="2000" dirty="0">
                <a:latin typeface="+mj-lt"/>
              </a:rPr>
              <a:t>, a roundworm.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 b.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Transmission</a:t>
            </a:r>
            <a:r>
              <a:rPr lang="en-US" sz="2000" dirty="0">
                <a:latin typeface="+mj-lt"/>
              </a:rPr>
              <a:t>: transmitted by eating meat infected with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encysted larva</a:t>
            </a:r>
            <a:r>
              <a:rPr lang="en-US" sz="2000" dirty="0">
                <a:latin typeface="+mj-lt"/>
              </a:rPr>
              <a:t>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     Takes two hosts: Humans are usually infected by eating pork (or bear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     meat) that has encysted larval forms in muscle tissue. When cyst was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     eaten, it 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develops into larvae and adults</a:t>
            </a:r>
            <a:r>
              <a:rPr lang="en-US" sz="2000" dirty="0">
                <a:latin typeface="+mj-lt"/>
              </a:rPr>
              <a:t>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 c. Type of infection: The adults produce live larvae that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migrate in blood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    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to organs and become encapsulated</a:t>
            </a:r>
            <a:r>
              <a:rPr lang="en-US" sz="2000" dirty="0">
                <a:latin typeface="+mj-lt"/>
              </a:rPr>
              <a:t>. Damage depends on the tissue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     affected.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dirty="0">
                <a:latin typeface="+mj-lt"/>
              </a:rPr>
              <a:t>     d. Prevented by eating non-infected meat, and by proper cooking of meat.</a:t>
            </a:r>
          </a:p>
        </p:txBody>
      </p:sp>
      <p:pic>
        <p:nvPicPr>
          <p:cNvPr id="20483" name="Picture 7" descr="Trichin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3733801"/>
            <a:ext cx="41433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1"/>
            <a:ext cx="35052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5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28600"/>
            <a:ext cx="8839200" cy="3657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>
                <a:solidFill>
                  <a:srgbClr val="FF0000"/>
                </a:solidFill>
              </a:rPr>
              <a:t>3.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Hookworm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 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a.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Necator</a:t>
            </a:r>
            <a:r>
              <a:rPr lang="en-US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+mj-lt"/>
              </a:rPr>
              <a:t>americanus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000" dirty="0">
                <a:latin typeface="+mj-lt"/>
              </a:rPr>
              <a:t>another round worm.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  b. Human is the host.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Causes damage to the walls of the intestines</a:t>
            </a:r>
            <a:r>
              <a:rPr lang="en-US" sz="2000" dirty="0">
                <a:latin typeface="+mj-lt"/>
              </a:rPr>
              <a:t>,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      where adult worms hook on and feed on blood supply. Can cause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      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anemia</a:t>
            </a:r>
            <a:r>
              <a:rPr lang="en-US" sz="2000" dirty="0">
                <a:latin typeface="+mj-lt"/>
              </a:rPr>
              <a:t>. Severe intestinal distress.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  c. Transmitted by live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larvae in soil</a:t>
            </a:r>
            <a:r>
              <a:rPr lang="en-US" sz="2000" dirty="0">
                <a:latin typeface="+mj-lt"/>
              </a:rPr>
              <a:t>: Life cycle: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Ova </a:t>
            </a:r>
            <a:r>
              <a:rPr lang="en-US" sz="2000" dirty="0">
                <a:latin typeface="+mj-lt"/>
              </a:rPr>
              <a:t>are transmitted through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feces</a:t>
            </a:r>
            <a:r>
              <a:rPr lang="en-US" sz="2000" dirty="0">
                <a:latin typeface="+mj-lt"/>
              </a:rPr>
              <a:t>. Ova will develop into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larvae</a:t>
            </a:r>
            <a:r>
              <a:rPr lang="en-US" sz="2000" dirty="0">
                <a:latin typeface="+mj-lt"/>
              </a:rPr>
              <a:t> in the damp warm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soil</a:t>
            </a:r>
            <a:r>
              <a:rPr lang="en-US" sz="2000" dirty="0">
                <a:latin typeface="+mj-lt"/>
              </a:rPr>
              <a:t>. The larvae will burrow into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skin of human </a:t>
            </a:r>
            <a:r>
              <a:rPr lang="en-US" sz="2000" dirty="0">
                <a:latin typeface="+mj-lt"/>
              </a:rPr>
              <a:t>(usually skin between toes, if barefoot), migrate through the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circulatory system</a:t>
            </a:r>
            <a:r>
              <a:rPr lang="en-US" sz="2000" dirty="0">
                <a:latin typeface="+mj-lt"/>
              </a:rPr>
              <a:t>, eventually coming back to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intestines</a:t>
            </a:r>
            <a:r>
              <a:rPr lang="en-US" sz="2000" dirty="0">
                <a:latin typeface="+mj-lt"/>
              </a:rPr>
              <a:t>.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 d. Can be prevented by proper sanitation and protective clothing.</a:t>
            </a:r>
          </a:p>
        </p:txBody>
      </p:sp>
      <p:pic>
        <p:nvPicPr>
          <p:cNvPr id="21507" name="Picture 7" descr="Hookworm_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1"/>
            <a:ext cx="50292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786189"/>
            <a:ext cx="20193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1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28600"/>
            <a:ext cx="8839200" cy="3581400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</a:rPr>
              <a:t>4. Tapeworm: </a:t>
            </a:r>
            <a:r>
              <a:rPr lang="en-US" sz="2000" dirty="0">
                <a:latin typeface="+mj-lt"/>
              </a:rPr>
              <a:t>Have both beef and pork tapeworms.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a. Beef</a:t>
            </a:r>
            <a:r>
              <a:rPr lang="en-US" sz="2000" i="1" dirty="0">
                <a:latin typeface="+mj-lt"/>
              </a:rPr>
              <a:t>: </a:t>
            </a:r>
            <a:r>
              <a:rPr lang="en-US" sz="2000" i="1" dirty="0">
                <a:solidFill>
                  <a:srgbClr val="FF0000"/>
                </a:solidFill>
                <a:latin typeface="+mj-lt"/>
              </a:rPr>
              <a:t>Taenia </a:t>
            </a:r>
            <a:r>
              <a:rPr lang="en-US" sz="2000" i="1" dirty="0" err="1">
                <a:solidFill>
                  <a:srgbClr val="FF0000"/>
                </a:solidFill>
                <a:latin typeface="+mj-lt"/>
              </a:rPr>
              <a:t>saginata</a:t>
            </a:r>
            <a:r>
              <a:rPr lang="en-US" sz="2000" i="1" dirty="0">
                <a:latin typeface="+mj-lt"/>
              </a:rPr>
              <a:t>, </a:t>
            </a:r>
            <a:r>
              <a:rPr lang="en-US" sz="2000" dirty="0">
                <a:latin typeface="+mj-lt"/>
              </a:rPr>
              <a:t>Pork: </a:t>
            </a:r>
            <a:r>
              <a:rPr lang="en-US" sz="2000" i="1" dirty="0" err="1">
                <a:solidFill>
                  <a:srgbClr val="FF0000"/>
                </a:solidFill>
                <a:latin typeface="+mj-lt"/>
              </a:rPr>
              <a:t>taenia</a:t>
            </a:r>
            <a:r>
              <a:rPr lang="en-US" sz="20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+mj-lt"/>
              </a:rPr>
              <a:t>solium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b. Transmitted by eating encysted form (called </a:t>
            </a:r>
            <a:r>
              <a:rPr lang="en-US" sz="2000" dirty="0" err="1">
                <a:solidFill>
                  <a:srgbClr val="0070C0"/>
                </a:solidFill>
                <a:latin typeface="+mj-lt"/>
              </a:rPr>
              <a:t>cysticercus</a:t>
            </a:r>
            <a:r>
              <a:rPr lang="en-US" sz="2000" dirty="0">
                <a:latin typeface="+mj-lt"/>
              </a:rPr>
              <a:t>) in improperly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    cooked meat. Need two hosts: the beef or pigs eat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the cysts </a:t>
            </a:r>
            <a:r>
              <a:rPr lang="en-US" sz="2000" dirty="0">
                <a:latin typeface="+mj-lt"/>
              </a:rPr>
              <a:t>deposited 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    by from feces of humans. Cysts develop into larvae which encyst in 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    muscle tissue. Humans eat infected meat: cysts develop into larvae and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    adults. Ova deposited in feces, thus a </a:t>
            </a:r>
            <a:r>
              <a:rPr lang="en-US" sz="2000" dirty="0" err="1">
                <a:latin typeface="+mj-lt"/>
              </a:rPr>
              <a:t>cylce</a:t>
            </a:r>
            <a:r>
              <a:rPr lang="en-US" sz="2000" dirty="0">
                <a:latin typeface="+mj-lt"/>
              </a:rPr>
              <a:t>.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c. Cause disease by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draining nutrients</a:t>
            </a:r>
            <a:r>
              <a:rPr lang="en-US" sz="2000" dirty="0">
                <a:latin typeface="+mj-lt"/>
              </a:rPr>
              <a:t>; can cause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intestinal blockage </a:t>
            </a:r>
            <a:r>
              <a:rPr lang="en-US" sz="2000" dirty="0">
                <a:latin typeface="+mj-lt"/>
              </a:rPr>
              <a:t>if in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   large numbers. In case of </a:t>
            </a:r>
            <a:r>
              <a:rPr lang="en-US" sz="2000" dirty="0">
                <a:solidFill>
                  <a:srgbClr val="00B0F0"/>
                </a:solidFill>
                <a:latin typeface="+mj-lt"/>
              </a:rPr>
              <a:t>pork tapeworm</a:t>
            </a:r>
            <a:r>
              <a:rPr lang="en-US" sz="2000" dirty="0">
                <a:latin typeface="+mj-lt"/>
              </a:rPr>
              <a:t>, humans can also be infected </a:t>
            </a:r>
          </a:p>
          <a:p>
            <a:pPr algn="l" eaLnBrk="1" hangingPunct="1">
              <a:defRPr/>
            </a:pPr>
            <a:r>
              <a:rPr lang="en-US" sz="2000" dirty="0">
                <a:latin typeface="+mj-lt"/>
              </a:rPr>
              <a:t>       by ova: causes </a:t>
            </a:r>
            <a:r>
              <a:rPr lang="en-US" sz="2000" dirty="0" err="1">
                <a:solidFill>
                  <a:srgbClr val="00B0F0"/>
                </a:solidFill>
                <a:latin typeface="+mj-lt"/>
              </a:rPr>
              <a:t>cystircercus</a:t>
            </a:r>
            <a:r>
              <a:rPr lang="en-US" sz="2000" dirty="0">
                <a:solidFill>
                  <a:srgbClr val="00B0F0"/>
                </a:solidFill>
                <a:latin typeface="+mj-lt"/>
              </a:rPr>
              <a:t> in human tissues.</a:t>
            </a: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71914"/>
            <a:ext cx="52578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1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w95289_22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4" y="25401"/>
            <a:ext cx="352107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7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764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Entamoeba histolytica life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suzan</dc:creator>
  <cp:lastModifiedBy>Dr suzan</cp:lastModifiedBy>
  <cp:revision>1</cp:revision>
  <dcterms:created xsi:type="dcterms:W3CDTF">2018-12-15T17:47:00Z</dcterms:created>
  <dcterms:modified xsi:type="dcterms:W3CDTF">2018-12-15T17:48:56Z</dcterms:modified>
</cp:coreProperties>
</file>