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9" r:id="rId22"/>
    <p:sldId id="280" r:id="rId23"/>
    <p:sldId id="281" r:id="rId24"/>
    <p:sldId id="28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2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5368C6-8B43-4896-A006-DA62C05BA722}" type="datetimeFigureOut">
              <a:rPr lang="en-US" smtClean="0"/>
              <a:t>12/15/2018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54EC8-33BF-4375-9935-0BB935E5FD81}" type="slidenum">
              <a:rPr lang="en-US" smtClean="0"/>
              <a:t>‹#›</a:t>
            </a:fld>
            <a:endParaRPr lang="en-US"/>
          </a:p>
        </p:txBody>
      </p:sp>
    </p:spTree>
    <p:extLst>
      <p:ext uri="{BB962C8B-B14F-4D97-AF65-F5344CB8AC3E}">
        <p14:creationId xmlns:p14="http://schemas.microsoft.com/office/powerpoint/2010/main" val="1566212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a:lstStyle/>
          <a:p>
            <a:pPr eaLnBrk="1" hangingPunct="1">
              <a:spcBef>
                <a:spcPct val="0"/>
              </a:spcBef>
            </a:pPr>
            <a:endParaRPr lang="ar-IQ"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D7AB82-518A-481A-A87D-ECDFE0EB805D}" type="slidenum">
              <a:rPr lang="ar-IQ" smtClean="0">
                <a:latin typeface="Arial" charset="0"/>
              </a:rPr>
              <a:pPr/>
              <a:t>2</a:t>
            </a:fld>
            <a:endParaRPr lang="ar-IQ" smtClean="0">
              <a:latin typeface="Arial" charset="0"/>
            </a:endParaRPr>
          </a:p>
        </p:txBody>
      </p:sp>
    </p:spTree>
    <p:extLst>
      <p:ext uri="{BB962C8B-B14F-4D97-AF65-F5344CB8AC3E}">
        <p14:creationId xmlns:p14="http://schemas.microsoft.com/office/powerpoint/2010/main" val="2843030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690E24-7646-411A-943C-6DE0047B9C31}" type="datetimeFigureOut">
              <a:rPr lang="en-US" smtClean="0"/>
              <a:t>12/15/2018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270756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690E24-7646-411A-943C-6DE0047B9C31}" type="datetimeFigureOut">
              <a:rPr lang="en-US" smtClean="0"/>
              <a:t>12/15/2018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127260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690E24-7646-411A-943C-6DE0047B9C31}" type="datetimeFigureOut">
              <a:rPr lang="en-US" smtClean="0"/>
              <a:t>12/15/2018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280976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690E24-7646-411A-943C-6DE0047B9C31}" type="datetimeFigureOut">
              <a:rPr lang="en-US" smtClean="0"/>
              <a:t>12/15/2018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228076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690E24-7646-411A-943C-6DE0047B9C31}" type="datetimeFigureOut">
              <a:rPr lang="en-US" smtClean="0"/>
              <a:t>12/15/2018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1001995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690E24-7646-411A-943C-6DE0047B9C31}" type="datetimeFigureOut">
              <a:rPr lang="en-US" smtClean="0"/>
              <a:t>12/15/2018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147241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690E24-7646-411A-943C-6DE0047B9C31}" type="datetimeFigureOut">
              <a:rPr lang="en-US" smtClean="0"/>
              <a:t>12/15/2018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77981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690E24-7646-411A-943C-6DE0047B9C31}" type="datetimeFigureOut">
              <a:rPr lang="en-US" smtClean="0"/>
              <a:t>12/15/2018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2836522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690E24-7646-411A-943C-6DE0047B9C31}" type="datetimeFigureOut">
              <a:rPr lang="en-US" smtClean="0"/>
              <a:t>12/15/2018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2508552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690E24-7646-411A-943C-6DE0047B9C31}" type="datetimeFigureOut">
              <a:rPr lang="en-US" smtClean="0"/>
              <a:t>12/15/2018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2881847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690E24-7646-411A-943C-6DE0047B9C31}" type="datetimeFigureOut">
              <a:rPr lang="en-US" smtClean="0"/>
              <a:t>12/15/2018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96D00-4A4B-47AB-8E60-6874DE1E0626}" type="slidenum">
              <a:rPr lang="en-US" smtClean="0"/>
              <a:t>‹#›</a:t>
            </a:fld>
            <a:endParaRPr lang="en-US"/>
          </a:p>
        </p:txBody>
      </p:sp>
    </p:spTree>
    <p:extLst>
      <p:ext uri="{BB962C8B-B14F-4D97-AF65-F5344CB8AC3E}">
        <p14:creationId xmlns:p14="http://schemas.microsoft.com/office/powerpoint/2010/main" val="1974500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90E24-7646-411A-943C-6DE0047B9C31}" type="datetimeFigureOut">
              <a:rPr lang="en-US" smtClean="0"/>
              <a:t>12/15/2018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96D00-4A4B-47AB-8E60-6874DE1E0626}" type="slidenum">
              <a:rPr lang="en-US" smtClean="0"/>
              <a:t>‹#›</a:t>
            </a:fld>
            <a:endParaRPr lang="en-US"/>
          </a:p>
        </p:txBody>
      </p:sp>
    </p:spTree>
    <p:extLst>
      <p:ext uri="{BB962C8B-B14F-4D97-AF65-F5344CB8AC3E}">
        <p14:creationId xmlns:p14="http://schemas.microsoft.com/office/powerpoint/2010/main" val="2010441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en.wikipedia.org/wiki/Image:Antibody.sv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76400" y="152400"/>
            <a:ext cx="8763000" cy="1981200"/>
          </a:xfrm>
        </p:spPr>
        <p:txBody>
          <a:bodyPr/>
          <a:lstStyle/>
          <a:p>
            <a:pPr eaLnBrk="1" hangingPunct="1"/>
            <a:r>
              <a:rPr lang="en-US" sz="5000" b="1" dirty="0">
                <a:solidFill>
                  <a:schemeClr val="accent1"/>
                </a:solidFill>
                <a:latin typeface="+mn-lt"/>
              </a:rPr>
              <a:t>Antigen and Antibody</a:t>
            </a:r>
          </a:p>
        </p:txBody>
      </p:sp>
      <p:sp>
        <p:nvSpPr>
          <p:cNvPr id="2051" name="Rectangle 3"/>
          <p:cNvSpPr>
            <a:spLocks noGrp="1" noChangeArrowheads="1"/>
          </p:cNvSpPr>
          <p:nvPr>
            <p:ph type="subTitle" idx="1"/>
          </p:nvPr>
        </p:nvSpPr>
        <p:spPr>
          <a:xfrm>
            <a:off x="3733800" y="5334000"/>
            <a:ext cx="4572000" cy="609600"/>
          </a:xfrm>
        </p:spPr>
        <p:txBody>
          <a:bodyPr/>
          <a:lstStyle/>
          <a:p>
            <a:pPr eaLnBrk="1" hangingPunct="1">
              <a:lnSpc>
                <a:spcPct val="90000"/>
              </a:lnSpc>
            </a:pPr>
            <a:r>
              <a:rPr lang="en-US" sz="3000" dirty="0">
                <a:solidFill>
                  <a:schemeClr val="accent1"/>
                </a:solidFill>
              </a:rPr>
              <a:t>By: </a:t>
            </a:r>
            <a:r>
              <a:rPr lang="en-US" sz="3000" b="1" dirty="0">
                <a:solidFill>
                  <a:schemeClr val="accent1"/>
                </a:solidFill>
              </a:rPr>
              <a:t>Dr. Suzan Y.</a:t>
            </a:r>
          </a:p>
        </p:txBody>
      </p:sp>
      <p:pic>
        <p:nvPicPr>
          <p:cNvPr id="2052" name="Picture 4"/>
          <p:cNvPicPr>
            <a:picLocks noChangeAspect="1" noChangeArrowheads="1"/>
          </p:cNvPicPr>
          <p:nvPr/>
        </p:nvPicPr>
        <p:blipFill>
          <a:blip r:embed="rId2" cstate="print"/>
          <a:srcRect/>
          <a:stretch>
            <a:fillRect/>
          </a:stretch>
        </p:blipFill>
        <p:spPr bwMode="auto">
          <a:xfrm>
            <a:off x="3100754" y="2133600"/>
            <a:ext cx="6096000" cy="2879725"/>
          </a:xfrm>
          <a:prstGeom prst="rect">
            <a:avLst/>
          </a:prstGeom>
          <a:noFill/>
          <a:ln w="9525">
            <a:noFill/>
            <a:miter lim="800000"/>
            <a:headEnd/>
            <a:tailEnd/>
          </a:ln>
        </p:spPr>
      </p:pic>
    </p:spTree>
    <p:extLst>
      <p:ext uri="{BB962C8B-B14F-4D97-AF65-F5344CB8AC3E}">
        <p14:creationId xmlns:p14="http://schemas.microsoft.com/office/powerpoint/2010/main" val="2208487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2"/>
          <p:cNvSpPr>
            <a:spLocks noGrp="1" noChangeArrowheads="1"/>
          </p:cNvSpPr>
          <p:nvPr>
            <p:ph type="body" idx="1"/>
          </p:nvPr>
        </p:nvSpPr>
        <p:spPr>
          <a:xfrm>
            <a:off x="1905000" y="228600"/>
            <a:ext cx="8229600" cy="762000"/>
          </a:xfrm>
          <a:noFill/>
        </p:spPr>
        <p:txBody>
          <a:bodyPr/>
          <a:lstStyle/>
          <a:p>
            <a:pPr algn="ctr" eaLnBrk="1" hangingPunct="1">
              <a:buFontTx/>
              <a:buNone/>
            </a:pPr>
            <a:r>
              <a:rPr lang="en-US" b="1" smtClean="0">
                <a:solidFill>
                  <a:srgbClr val="0070C0"/>
                </a:solidFill>
              </a:rPr>
              <a:t>Y-shaped molecule</a:t>
            </a:r>
          </a:p>
        </p:txBody>
      </p:sp>
      <p:pic>
        <p:nvPicPr>
          <p:cNvPr id="11267" name="Picture 13"/>
          <p:cNvPicPr>
            <a:picLocks noChangeAspect="1" noChangeArrowheads="1"/>
          </p:cNvPicPr>
          <p:nvPr/>
        </p:nvPicPr>
        <p:blipFill>
          <a:blip r:embed="rId2" cstate="print"/>
          <a:srcRect/>
          <a:stretch>
            <a:fillRect/>
          </a:stretch>
        </p:blipFill>
        <p:spPr bwMode="auto">
          <a:xfrm>
            <a:off x="5029200" y="1295400"/>
            <a:ext cx="5181600" cy="5029200"/>
          </a:xfrm>
          <a:prstGeom prst="rect">
            <a:avLst/>
          </a:prstGeom>
          <a:noFill/>
          <a:ln w="9525">
            <a:noFill/>
            <a:miter lim="800000"/>
            <a:headEnd/>
            <a:tailEnd/>
          </a:ln>
        </p:spPr>
      </p:pic>
      <p:sp>
        <p:nvSpPr>
          <p:cNvPr id="11268" name="Text Box 14"/>
          <p:cNvSpPr txBox="1">
            <a:spLocks noChangeArrowheads="1"/>
          </p:cNvSpPr>
          <p:nvPr/>
        </p:nvSpPr>
        <p:spPr bwMode="auto">
          <a:xfrm>
            <a:off x="1828800" y="1295400"/>
            <a:ext cx="3200400" cy="3970318"/>
          </a:xfrm>
          <a:prstGeom prst="rect">
            <a:avLst/>
          </a:prstGeom>
          <a:noFill/>
          <a:ln w="9525">
            <a:noFill/>
            <a:miter lim="800000"/>
            <a:headEnd/>
            <a:tailEnd/>
          </a:ln>
        </p:spPr>
        <p:txBody>
          <a:bodyPr wrap="square">
            <a:spAutoFit/>
          </a:bodyPr>
          <a:lstStyle/>
          <a:p>
            <a:pPr>
              <a:spcBef>
                <a:spcPct val="50000"/>
              </a:spcBef>
            </a:pPr>
            <a:r>
              <a:rPr lang="en-US" sz="2800" dirty="0"/>
              <a:t>Each antibody consists of </a:t>
            </a:r>
            <a:r>
              <a:rPr lang="en-US" sz="2800" dirty="0">
                <a:solidFill>
                  <a:srgbClr val="0070C0"/>
                </a:solidFill>
              </a:rPr>
              <a:t>four polypeptides - two heavy chains and two light chains </a:t>
            </a:r>
            <a:r>
              <a:rPr lang="en-US" sz="2800" dirty="0"/>
              <a:t>connected by disulfide bonds, joined to form a "Y" shaped molecule.</a:t>
            </a:r>
          </a:p>
        </p:txBody>
      </p:sp>
    </p:spTree>
    <p:extLst>
      <p:ext uri="{BB962C8B-B14F-4D97-AF65-F5344CB8AC3E}">
        <p14:creationId xmlns:p14="http://schemas.microsoft.com/office/powerpoint/2010/main" val="4176249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1981200" y="838201"/>
            <a:ext cx="8229600" cy="5440363"/>
          </a:xfrm>
        </p:spPr>
        <p:txBody>
          <a:bodyPr>
            <a:normAutofit/>
          </a:bodyPr>
          <a:lstStyle/>
          <a:p>
            <a:pPr eaLnBrk="1" hangingPunct="1"/>
            <a:r>
              <a:rPr lang="en-US" smtClean="0"/>
              <a:t>Each heavy chain has two regions, the </a:t>
            </a:r>
            <a:r>
              <a:rPr lang="en-US" i="1" smtClean="0"/>
              <a:t>constant region</a:t>
            </a:r>
            <a:r>
              <a:rPr lang="en-US" smtClean="0"/>
              <a:t> and the </a:t>
            </a:r>
            <a:r>
              <a:rPr lang="en-US" i="1" smtClean="0"/>
              <a:t>variable region</a:t>
            </a:r>
            <a:endParaRPr lang="en-US" smtClean="0"/>
          </a:p>
          <a:p>
            <a:pPr eaLnBrk="1" hangingPunct="1"/>
            <a:r>
              <a:rPr lang="en-US" smtClean="0"/>
              <a:t>The constant region is identical in all antibodies of the same isotype, but differs in antibodies of different isotypes.</a:t>
            </a:r>
          </a:p>
          <a:p>
            <a:pPr eaLnBrk="1" hangingPunct="1"/>
            <a:r>
              <a:rPr lang="en-US" sz="4000" b="1" u="sng">
                <a:solidFill>
                  <a:srgbClr val="0070C0"/>
                </a:solidFill>
              </a:rPr>
              <a:t>Light</a:t>
            </a:r>
            <a:r>
              <a:rPr lang="en-US" b="1" u="sng" smtClean="0">
                <a:solidFill>
                  <a:srgbClr val="0070C0"/>
                </a:solidFill>
              </a:rPr>
              <a:t> </a:t>
            </a:r>
            <a:r>
              <a:rPr lang="en-US" sz="4000" b="1" u="sng">
                <a:solidFill>
                  <a:srgbClr val="0070C0"/>
                </a:solidFill>
              </a:rPr>
              <a:t>Chain</a:t>
            </a:r>
          </a:p>
          <a:p>
            <a:pPr eaLnBrk="1" hangingPunct="1"/>
            <a:r>
              <a:rPr lang="en-US" smtClean="0"/>
              <a:t>A light chain has two domains one constant domain and one variable domain</a:t>
            </a:r>
          </a:p>
          <a:p>
            <a:pPr eaLnBrk="1" hangingPunct="1"/>
            <a:r>
              <a:rPr lang="en-US" smtClean="0"/>
              <a:t>Each antibody contains two light chains that are always identical </a:t>
            </a:r>
          </a:p>
          <a:p>
            <a:pPr eaLnBrk="1" hangingPunct="1"/>
            <a:endParaRPr lang="en-US" smtClean="0"/>
          </a:p>
          <a:p>
            <a:pPr eaLnBrk="1" hangingPunct="1"/>
            <a:endParaRPr lang="en-US" smtClean="0"/>
          </a:p>
        </p:txBody>
      </p:sp>
      <p:sp>
        <p:nvSpPr>
          <p:cNvPr id="12291" name="Rectangle 4"/>
          <p:cNvSpPr>
            <a:spLocks noChangeArrowheads="1"/>
          </p:cNvSpPr>
          <p:nvPr/>
        </p:nvSpPr>
        <p:spPr bwMode="auto">
          <a:xfrm>
            <a:off x="1981200" y="274638"/>
            <a:ext cx="8229600" cy="563562"/>
          </a:xfrm>
          <a:prstGeom prst="rect">
            <a:avLst/>
          </a:prstGeom>
          <a:noFill/>
          <a:ln w="9525">
            <a:noFill/>
            <a:miter lim="800000"/>
            <a:headEnd/>
            <a:tailEnd/>
          </a:ln>
        </p:spPr>
        <p:txBody>
          <a:bodyPr anchor="ctr"/>
          <a:lstStyle/>
          <a:p>
            <a:r>
              <a:rPr lang="en-US" sz="4000" b="1" u="sng">
                <a:solidFill>
                  <a:srgbClr val="0070C0"/>
                </a:solidFill>
              </a:rPr>
              <a:t>Heavy Chain</a:t>
            </a:r>
          </a:p>
        </p:txBody>
      </p:sp>
    </p:spTree>
    <p:extLst>
      <p:ext uri="{BB962C8B-B14F-4D97-AF65-F5344CB8AC3E}">
        <p14:creationId xmlns:p14="http://schemas.microsoft.com/office/powerpoint/2010/main" val="694417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1828800" y="762000"/>
            <a:ext cx="8534400" cy="5562600"/>
          </a:xfrm>
        </p:spPr>
        <p:txBody>
          <a:bodyPr>
            <a:noAutofit/>
          </a:bodyPr>
          <a:lstStyle/>
          <a:p>
            <a:pPr eaLnBrk="1" hangingPunct="1">
              <a:lnSpc>
                <a:spcPct val="80000"/>
              </a:lnSpc>
            </a:pPr>
            <a:r>
              <a:rPr lang="en-US" dirty="0"/>
              <a:t>Some parts of an antibody have unique functions. The tips of the Y contain the site that bind antigen and, therefore. This region of the antibody is called the </a:t>
            </a:r>
            <a:r>
              <a:rPr lang="en-US" b="1" dirty="0" err="1">
                <a:solidFill>
                  <a:srgbClr val="0070C0"/>
                </a:solidFill>
              </a:rPr>
              <a:t>Fab</a:t>
            </a:r>
            <a:r>
              <a:rPr lang="en-US" b="1" dirty="0">
                <a:solidFill>
                  <a:srgbClr val="0070C0"/>
                </a:solidFill>
              </a:rPr>
              <a:t> (fragment, antigen binding).</a:t>
            </a:r>
          </a:p>
          <a:p>
            <a:pPr eaLnBrk="1" hangingPunct="1">
              <a:lnSpc>
                <a:spcPct val="80000"/>
              </a:lnSpc>
              <a:buFontTx/>
              <a:buNone/>
            </a:pPr>
            <a:r>
              <a:rPr lang="en-US" dirty="0"/>
              <a:t> </a:t>
            </a:r>
          </a:p>
          <a:p>
            <a:pPr eaLnBrk="1" hangingPunct="1">
              <a:lnSpc>
                <a:spcPct val="80000"/>
              </a:lnSpc>
            </a:pPr>
            <a:r>
              <a:rPr lang="en-US" dirty="0"/>
              <a:t>The base of the Y plays a role in modulating immune cell activity. This region is called the </a:t>
            </a:r>
            <a:r>
              <a:rPr lang="en-US" b="1" dirty="0" err="1">
                <a:solidFill>
                  <a:srgbClr val="0070C0"/>
                </a:solidFill>
              </a:rPr>
              <a:t>Fc</a:t>
            </a:r>
            <a:r>
              <a:rPr lang="en-US" b="1" dirty="0">
                <a:solidFill>
                  <a:srgbClr val="0070C0"/>
                </a:solidFill>
              </a:rPr>
              <a:t> (Fragment, </a:t>
            </a:r>
            <a:r>
              <a:rPr lang="en-US" b="1" dirty="0" err="1">
                <a:solidFill>
                  <a:srgbClr val="0070C0"/>
                </a:solidFill>
              </a:rPr>
              <a:t>crystallizable</a:t>
            </a:r>
            <a:r>
              <a:rPr lang="en-US" b="1" dirty="0">
                <a:solidFill>
                  <a:srgbClr val="0070C0"/>
                </a:solidFill>
              </a:rPr>
              <a:t>) region</a:t>
            </a:r>
            <a:r>
              <a:rPr lang="en-US" dirty="0"/>
              <a:t>, and is composed of two heavy chains. </a:t>
            </a:r>
          </a:p>
          <a:p>
            <a:pPr eaLnBrk="1" hangingPunct="1">
              <a:lnSpc>
                <a:spcPct val="80000"/>
              </a:lnSpc>
            </a:pPr>
            <a:r>
              <a:rPr lang="en-US" dirty="0" err="1"/>
              <a:t>Fc</a:t>
            </a:r>
            <a:r>
              <a:rPr lang="en-US" dirty="0"/>
              <a:t> regions contain amino acid sequences that anchor the immunoglobulin to the </a:t>
            </a:r>
            <a:r>
              <a:rPr lang="en-US" dirty="0" err="1"/>
              <a:t>cytoplasmic</a:t>
            </a:r>
            <a:r>
              <a:rPr lang="en-US" dirty="0"/>
              <a:t> membranes of cells by binds to various cell receptors.</a:t>
            </a:r>
          </a:p>
          <a:p>
            <a:pPr eaLnBrk="1" hangingPunct="1">
              <a:lnSpc>
                <a:spcPct val="80000"/>
              </a:lnSpc>
            </a:pPr>
            <a:endParaRPr lang="en-US" dirty="0"/>
          </a:p>
          <a:p>
            <a:pPr eaLnBrk="1" hangingPunct="1">
              <a:lnSpc>
                <a:spcPct val="80000"/>
              </a:lnSpc>
            </a:pPr>
            <a:r>
              <a:rPr lang="en-US" dirty="0"/>
              <a:t>By binding to specific proteins the </a:t>
            </a:r>
            <a:r>
              <a:rPr lang="en-US" dirty="0" err="1"/>
              <a:t>Fc</a:t>
            </a:r>
            <a:r>
              <a:rPr lang="en-US" dirty="0"/>
              <a:t> region ensures that each antibody generates an appropriate immune response for a given antigen.</a:t>
            </a:r>
          </a:p>
          <a:p>
            <a:pPr eaLnBrk="1" hangingPunct="1">
              <a:lnSpc>
                <a:spcPct val="80000"/>
              </a:lnSpc>
              <a:buFontTx/>
              <a:buNone/>
            </a:pPr>
            <a:endParaRPr lang="en-US" dirty="0"/>
          </a:p>
        </p:txBody>
      </p:sp>
      <p:sp>
        <p:nvSpPr>
          <p:cNvPr id="13315" name="Rectangle 5"/>
          <p:cNvSpPr>
            <a:spLocks noChangeArrowheads="1"/>
          </p:cNvSpPr>
          <p:nvPr/>
        </p:nvSpPr>
        <p:spPr bwMode="auto">
          <a:xfrm>
            <a:off x="1905000" y="304801"/>
            <a:ext cx="8229600" cy="563563"/>
          </a:xfrm>
          <a:prstGeom prst="rect">
            <a:avLst/>
          </a:prstGeom>
          <a:noFill/>
          <a:ln w="9525">
            <a:noFill/>
            <a:miter lim="800000"/>
            <a:headEnd/>
            <a:tailEnd/>
          </a:ln>
        </p:spPr>
        <p:txBody>
          <a:bodyPr anchor="ctr"/>
          <a:lstStyle/>
          <a:p>
            <a:r>
              <a:rPr lang="en-US" sz="4000" u="sng" dirty="0">
                <a:solidFill>
                  <a:srgbClr val="0070C0"/>
                </a:solidFill>
              </a:rPr>
              <a:t> </a:t>
            </a:r>
            <a:r>
              <a:rPr lang="en-US" sz="4000" b="1" u="sng" dirty="0" err="1">
                <a:solidFill>
                  <a:srgbClr val="0070C0"/>
                </a:solidFill>
              </a:rPr>
              <a:t>Fab</a:t>
            </a:r>
            <a:r>
              <a:rPr lang="en-US" sz="4000" b="1" u="sng" dirty="0">
                <a:solidFill>
                  <a:srgbClr val="0070C0"/>
                </a:solidFill>
              </a:rPr>
              <a:t> and </a:t>
            </a:r>
            <a:r>
              <a:rPr lang="en-US" sz="4000" b="1" u="sng" dirty="0" err="1">
                <a:solidFill>
                  <a:srgbClr val="0070C0"/>
                </a:solidFill>
              </a:rPr>
              <a:t>Fc</a:t>
            </a:r>
            <a:r>
              <a:rPr lang="en-US" sz="4000" b="1" u="sng" dirty="0">
                <a:solidFill>
                  <a:srgbClr val="0070C0"/>
                </a:solidFill>
              </a:rPr>
              <a:t> Regions</a:t>
            </a:r>
          </a:p>
          <a:p>
            <a:endParaRPr lang="en-US" sz="4000" u="sng" dirty="0">
              <a:solidFill>
                <a:srgbClr val="0070C0"/>
              </a:solidFill>
            </a:endParaRPr>
          </a:p>
        </p:txBody>
      </p:sp>
    </p:spTree>
    <p:extLst>
      <p:ext uri="{BB962C8B-B14F-4D97-AF65-F5344CB8AC3E}">
        <p14:creationId xmlns:p14="http://schemas.microsoft.com/office/powerpoint/2010/main" val="936741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1905000" y="457201"/>
            <a:ext cx="8534400" cy="5668963"/>
          </a:xfrm>
        </p:spPr>
        <p:txBody>
          <a:bodyPr>
            <a:normAutofit/>
          </a:bodyPr>
          <a:lstStyle/>
          <a:p>
            <a:pPr eaLnBrk="1" hangingPunct="1"/>
            <a:r>
              <a:rPr lang="en-US" dirty="0"/>
              <a:t>Although the general structure of all antibodies is very similar, a small region at the tip of the “Y” varies greatly among different antibodies</a:t>
            </a:r>
          </a:p>
          <a:p>
            <a:pPr eaLnBrk="1" hangingPunct="1"/>
            <a:r>
              <a:rPr lang="en-US" dirty="0"/>
              <a:t>This variable region, composed of 110-130 amino acids, allowing millions of antibodies with slightly different tip structures, or antigen binding sites</a:t>
            </a:r>
          </a:p>
          <a:p>
            <a:pPr eaLnBrk="1" hangingPunct="1"/>
            <a:r>
              <a:rPr lang="en-US" dirty="0"/>
              <a:t>The variable region includes the ends of the light and heavy chains. </a:t>
            </a:r>
          </a:p>
          <a:p>
            <a:r>
              <a:rPr lang="en-US" altLang="ja-JP" dirty="0">
                <a:ea typeface="MS PGothic" pitchFamily="34" charset="-128"/>
              </a:rPr>
              <a:t>Each antibody binds to a specific antigen; an interaction similar to a lock and key</a:t>
            </a:r>
            <a:endParaRPr lang="en-US" dirty="0"/>
          </a:p>
          <a:p>
            <a:pPr eaLnBrk="1" hangingPunct="1"/>
            <a:endParaRPr lang="en-US" dirty="0" smtClean="0"/>
          </a:p>
          <a:p>
            <a:pPr eaLnBrk="1" hangingPunct="1"/>
            <a:endParaRPr lang="en-US" dirty="0" smtClean="0"/>
          </a:p>
        </p:txBody>
      </p:sp>
      <p:pic>
        <p:nvPicPr>
          <p:cNvPr id="4" name="Picture 4" descr="Each antibody binds to a specific antigen; an interaction similar to a lock and key.">
            <a:hlinkClick r:id="rId2" tooltip="&quot;Each antibody binds to a specific antigen; an interaction similar to a lock and key.&quot;"/>
          </p:cNvPr>
          <p:cNvPicPr>
            <a:picLocks noChangeAspect="1" noChangeArrowheads="1"/>
          </p:cNvPicPr>
          <p:nvPr/>
        </p:nvPicPr>
        <p:blipFill>
          <a:blip r:embed="rId3" cstate="print"/>
          <a:srcRect/>
          <a:stretch>
            <a:fillRect/>
          </a:stretch>
        </p:blipFill>
        <p:spPr bwMode="auto">
          <a:xfrm>
            <a:off x="8458200" y="3657601"/>
            <a:ext cx="1828800" cy="2957513"/>
          </a:xfrm>
          <a:prstGeom prst="rect">
            <a:avLst/>
          </a:prstGeom>
          <a:noFill/>
          <a:ln w="9525">
            <a:noFill/>
            <a:miter lim="800000"/>
            <a:headEnd/>
            <a:tailEnd/>
          </a:ln>
        </p:spPr>
      </p:pic>
    </p:spTree>
    <p:extLst>
      <p:ext uri="{BB962C8B-B14F-4D97-AF65-F5344CB8AC3E}">
        <p14:creationId xmlns:p14="http://schemas.microsoft.com/office/powerpoint/2010/main" val="116145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abguide_structure"/>
          <p:cNvPicPr>
            <a:picLocks noChangeAspect="1" noChangeArrowheads="1"/>
          </p:cNvPicPr>
          <p:nvPr/>
        </p:nvPicPr>
        <p:blipFill>
          <a:blip r:embed="rId2" cstate="print"/>
          <a:srcRect/>
          <a:stretch>
            <a:fillRect/>
          </a:stretch>
        </p:blipFill>
        <p:spPr bwMode="auto">
          <a:xfrm>
            <a:off x="2133600" y="914400"/>
            <a:ext cx="8077200" cy="5334000"/>
          </a:xfrm>
          <a:prstGeom prst="rect">
            <a:avLst/>
          </a:prstGeom>
          <a:noFill/>
          <a:ln w="9525">
            <a:noFill/>
            <a:miter lim="800000"/>
            <a:headEnd/>
            <a:tailEnd/>
          </a:ln>
        </p:spPr>
      </p:pic>
    </p:spTree>
    <p:extLst>
      <p:ext uri="{BB962C8B-B14F-4D97-AF65-F5344CB8AC3E}">
        <p14:creationId xmlns:p14="http://schemas.microsoft.com/office/powerpoint/2010/main" val="2364672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89"/>
          <p:cNvGraphicFramePr>
            <a:graphicFrameLocks/>
          </p:cNvGraphicFramePr>
          <p:nvPr/>
        </p:nvGraphicFramePr>
        <p:xfrm>
          <a:off x="1828801" y="914400"/>
          <a:ext cx="8458201" cy="5791202"/>
        </p:xfrm>
        <a:graphic>
          <a:graphicData uri="http://schemas.openxmlformats.org/drawingml/2006/table">
            <a:tbl>
              <a:tblPr/>
              <a:tblGrid>
                <a:gridCol w="1230551"/>
                <a:gridCol w="1342152"/>
                <a:gridCol w="5885498"/>
              </a:tblGrid>
              <a:tr h="3295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Name</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Types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Description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920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IgA</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Found in mucosal areas, such as the gut, respiratory tract and urogenital tract, and prevents colonization by pathogens. Also found in saliva, tears, and breast milk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11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IgD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Functions mainly as an antigen receptor on B cells that have not been exposed to antigens. Its function is less defined than other isotopes.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11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charset="0"/>
                        </a:rPr>
                        <a:t>IgE</a:t>
                      </a:r>
                      <a:endParaRPr kumimoji="0" lang="en-US" sz="1400" b="0" i="0" u="none" strike="noStrike" cap="none" normalizeH="0" baseline="0" dirty="0" smtClean="0">
                        <a:ln>
                          <a:noFill/>
                        </a:ln>
                        <a:solidFill>
                          <a:schemeClr val="tx1"/>
                        </a:solidFill>
                        <a:effectLst/>
                        <a:latin typeface="Arial" charset="0"/>
                      </a:endParaRP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Binds to allergens and triggers histamine release from mast cells and basophile, and is involved in allergy. Also protects against parasitic worms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929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IgG</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In its four forms, provides the majority of antibody-based immunity against invading pathogens. The only antibody capable of crossing the placenta to give passive immunity to fetus.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943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IgM</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Expressed on the surface of B cells and in a secreted form with very high avidity. Eliminates pathogens in the early stages of B cell mediated (</a:t>
                      </a:r>
                      <a:r>
                        <a:rPr kumimoji="0" lang="en-US" sz="1400" b="0" i="0" u="none" strike="noStrike" cap="none" normalizeH="0" baseline="0" dirty="0" err="1" smtClean="0">
                          <a:ln>
                            <a:noFill/>
                          </a:ln>
                          <a:solidFill>
                            <a:schemeClr val="tx1"/>
                          </a:solidFill>
                          <a:effectLst/>
                          <a:latin typeface="Arial" charset="0"/>
                        </a:rPr>
                        <a:t>humoral</a:t>
                      </a:r>
                      <a:r>
                        <a:rPr kumimoji="0" lang="en-US" sz="1400" b="0" i="0" u="none" strike="noStrike" cap="none" normalizeH="0" baseline="0" dirty="0" smtClean="0">
                          <a:ln>
                            <a:noFill/>
                          </a:ln>
                          <a:solidFill>
                            <a:schemeClr val="tx1"/>
                          </a:solidFill>
                          <a:effectLst/>
                          <a:latin typeface="Arial" charset="0"/>
                        </a:rPr>
                        <a:t>) immunity before there is sufficient </a:t>
                      </a:r>
                      <a:r>
                        <a:rPr kumimoji="0" lang="en-US" sz="1400" b="0" i="0" u="none" strike="noStrike" cap="none" normalizeH="0" baseline="0" dirty="0" err="1" smtClean="0">
                          <a:ln>
                            <a:noFill/>
                          </a:ln>
                          <a:solidFill>
                            <a:schemeClr val="tx1"/>
                          </a:solidFill>
                          <a:effectLst/>
                          <a:latin typeface="Arial" charset="0"/>
                        </a:rPr>
                        <a:t>IgG</a:t>
                      </a:r>
                      <a:r>
                        <a:rPr kumimoji="0" lang="en-US" sz="1400" b="0" i="0" u="none" strike="noStrike" cap="none" normalizeH="0" baseline="0" dirty="0" smtClean="0">
                          <a:ln>
                            <a:noFill/>
                          </a:ln>
                          <a:solidFill>
                            <a:schemeClr val="tx1"/>
                          </a:solidFill>
                          <a:effectLst/>
                          <a:latin typeface="Arial" charset="0"/>
                        </a:rPr>
                        <a:t>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64" name="Rectangle 7"/>
          <p:cNvSpPr>
            <a:spLocks noChangeArrowheads="1"/>
          </p:cNvSpPr>
          <p:nvPr/>
        </p:nvSpPr>
        <p:spPr bwMode="auto">
          <a:xfrm>
            <a:off x="4495800" y="228600"/>
            <a:ext cx="2875980" cy="523220"/>
          </a:xfrm>
          <a:prstGeom prst="rect">
            <a:avLst/>
          </a:prstGeom>
          <a:noFill/>
          <a:ln w="9525">
            <a:noFill/>
            <a:miter lim="800000"/>
            <a:headEnd/>
            <a:tailEnd/>
          </a:ln>
        </p:spPr>
        <p:txBody>
          <a:bodyPr wrap="none">
            <a:spAutoFit/>
          </a:bodyPr>
          <a:lstStyle/>
          <a:p>
            <a:r>
              <a:rPr lang="en-US" sz="2800" b="1">
                <a:solidFill>
                  <a:srgbClr val="0070C0"/>
                </a:solidFill>
              </a:rPr>
              <a:t>Antibody Isotypes</a:t>
            </a:r>
          </a:p>
        </p:txBody>
      </p:sp>
    </p:spTree>
    <p:extLst>
      <p:ext uri="{BB962C8B-B14F-4D97-AF65-F5344CB8AC3E}">
        <p14:creationId xmlns:p14="http://schemas.microsoft.com/office/powerpoint/2010/main" val="14608757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descr="http://mol-biol4masters.masters.grkraj.org/html/Cell_And_Molecular_Immunology3-Antigens_Antibodies_And_Its_Related_Proteins_files/image037.jpg"/>
          <p:cNvPicPr>
            <a:picLocks noChangeAspect="1" noChangeArrowheads="1"/>
          </p:cNvPicPr>
          <p:nvPr/>
        </p:nvPicPr>
        <p:blipFill>
          <a:blip r:embed="rId2" cstate="print"/>
          <a:srcRect/>
          <a:stretch>
            <a:fillRect/>
          </a:stretch>
        </p:blipFill>
        <p:spPr bwMode="auto">
          <a:xfrm>
            <a:off x="3657600" y="990600"/>
            <a:ext cx="5105400" cy="2057400"/>
          </a:xfrm>
          <a:prstGeom prst="rect">
            <a:avLst/>
          </a:prstGeom>
          <a:noFill/>
          <a:ln w="9525">
            <a:noFill/>
            <a:miter lim="800000"/>
            <a:headEnd/>
            <a:tailEnd/>
          </a:ln>
        </p:spPr>
      </p:pic>
      <p:pic>
        <p:nvPicPr>
          <p:cNvPr id="19459" name="Picture 6" descr="http://mol-biol4masters.masters.grkraj.org/html/Cell_And_Molecular_Immunology3-Antigens_Antibodies_And_Its_Related_Proteins_files/image038.jpg"/>
          <p:cNvPicPr>
            <a:picLocks noChangeAspect="1" noChangeArrowheads="1"/>
          </p:cNvPicPr>
          <p:nvPr/>
        </p:nvPicPr>
        <p:blipFill>
          <a:blip r:embed="rId3" cstate="print"/>
          <a:srcRect/>
          <a:stretch>
            <a:fillRect/>
          </a:stretch>
        </p:blipFill>
        <p:spPr bwMode="auto">
          <a:xfrm>
            <a:off x="3733800" y="3048000"/>
            <a:ext cx="5029200" cy="2057400"/>
          </a:xfrm>
          <a:prstGeom prst="rect">
            <a:avLst/>
          </a:prstGeom>
          <a:noFill/>
          <a:ln w="9525">
            <a:noFill/>
            <a:miter lim="800000"/>
            <a:headEnd/>
            <a:tailEnd/>
          </a:ln>
        </p:spPr>
      </p:pic>
      <p:pic>
        <p:nvPicPr>
          <p:cNvPr id="19460" name="Picture 8" descr="http://mol-biol4masters.masters.grkraj.org/html/Cell_And_Molecular_Immunology3-Antigens_Antibodies_And_Its_Related_Proteins_files/image039.jpg"/>
          <p:cNvPicPr>
            <a:picLocks noChangeAspect="1" noChangeArrowheads="1"/>
          </p:cNvPicPr>
          <p:nvPr/>
        </p:nvPicPr>
        <p:blipFill>
          <a:blip r:embed="rId4" cstate="print"/>
          <a:srcRect/>
          <a:stretch>
            <a:fillRect/>
          </a:stretch>
        </p:blipFill>
        <p:spPr bwMode="auto">
          <a:xfrm>
            <a:off x="3733800" y="4876800"/>
            <a:ext cx="5029200" cy="1981200"/>
          </a:xfrm>
          <a:prstGeom prst="rect">
            <a:avLst/>
          </a:prstGeom>
          <a:noFill/>
          <a:ln w="9525">
            <a:noFill/>
            <a:miter lim="800000"/>
            <a:headEnd/>
            <a:tailEnd/>
          </a:ln>
        </p:spPr>
      </p:pic>
      <p:sp>
        <p:nvSpPr>
          <p:cNvPr id="19461" name="Title 6"/>
          <p:cNvSpPr>
            <a:spLocks noGrp="1"/>
          </p:cNvSpPr>
          <p:nvPr>
            <p:ph type="title"/>
          </p:nvPr>
        </p:nvSpPr>
        <p:spPr>
          <a:xfrm>
            <a:off x="1981200" y="-152400"/>
            <a:ext cx="8229600" cy="1143000"/>
          </a:xfrm>
        </p:spPr>
        <p:txBody>
          <a:bodyPr/>
          <a:lstStyle/>
          <a:p>
            <a:r>
              <a:rPr lang="en-US" b="1" smtClean="0">
                <a:solidFill>
                  <a:srgbClr val="0070C0"/>
                </a:solidFill>
              </a:rPr>
              <a:t>Immunoglobulin structure</a:t>
            </a:r>
          </a:p>
        </p:txBody>
      </p:sp>
    </p:spTree>
    <p:extLst>
      <p:ext uri="{BB962C8B-B14F-4D97-AF65-F5344CB8AC3E}">
        <p14:creationId xmlns:p14="http://schemas.microsoft.com/office/powerpoint/2010/main" val="1342716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0" descr="http://mol-biol4masters.masters.grkraj.org/html/Cell_And_Molecular_Immunology3-Antigens_Antibodies_And_Its_Related_Proteins_files/image034.jpg"/>
          <p:cNvPicPr>
            <a:picLocks noChangeAspect="1" noChangeArrowheads="1"/>
          </p:cNvPicPr>
          <p:nvPr/>
        </p:nvPicPr>
        <p:blipFill>
          <a:blip r:embed="rId2" cstate="print"/>
          <a:srcRect/>
          <a:stretch>
            <a:fillRect/>
          </a:stretch>
        </p:blipFill>
        <p:spPr bwMode="auto">
          <a:xfrm>
            <a:off x="3733800" y="762000"/>
            <a:ext cx="4953000" cy="2667000"/>
          </a:xfrm>
          <a:prstGeom prst="rect">
            <a:avLst/>
          </a:prstGeom>
          <a:noFill/>
          <a:ln w="9525">
            <a:noFill/>
            <a:miter lim="800000"/>
            <a:headEnd/>
            <a:tailEnd/>
          </a:ln>
        </p:spPr>
      </p:pic>
      <p:pic>
        <p:nvPicPr>
          <p:cNvPr id="20483" name="Picture 2" descr="http://mol-biol4masters.masters.grkraj.org/html/Cell_And_Molecular_Immunology3-Antigens_Antibodies_And_Its_Related_Proteins_files/image036.jpg"/>
          <p:cNvPicPr>
            <a:picLocks noChangeAspect="1" noChangeArrowheads="1"/>
          </p:cNvPicPr>
          <p:nvPr/>
        </p:nvPicPr>
        <p:blipFill>
          <a:blip r:embed="rId3" cstate="print"/>
          <a:srcRect/>
          <a:stretch>
            <a:fillRect/>
          </a:stretch>
        </p:blipFill>
        <p:spPr bwMode="auto">
          <a:xfrm>
            <a:off x="3733800" y="3429000"/>
            <a:ext cx="4953000" cy="2971800"/>
          </a:xfrm>
          <a:prstGeom prst="rect">
            <a:avLst/>
          </a:prstGeom>
          <a:noFill/>
          <a:ln w="9525">
            <a:noFill/>
            <a:miter lim="800000"/>
            <a:headEnd/>
            <a:tailEnd/>
          </a:ln>
        </p:spPr>
      </p:pic>
    </p:spTree>
    <p:extLst>
      <p:ext uri="{BB962C8B-B14F-4D97-AF65-F5344CB8AC3E}">
        <p14:creationId xmlns:p14="http://schemas.microsoft.com/office/powerpoint/2010/main" val="32293357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 Biologic properties of major immunoglobulin (Ig) classes in the human. (* Dimer in external secretion carries secretory piece; IgA dimer and IgM contain J chains.)"/>
          <p:cNvPicPr>
            <a:picLocks noChangeAspect="1" noChangeArrowheads="1"/>
          </p:cNvPicPr>
          <p:nvPr/>
        </p:nvPicPr>
        <p:blipFill>
          <a:blip r:embed="rId2" cstate="print"/>
          <a:srcRect/>
          <a:stretch>
            <a:fillRect/>
          </a:stretch>
        </p:blipFill>
        <p:spPr bwMode="auto">
          <a:xfrm>
            <a:off x="1828800" y="304800"/>
            <a:ext cx="8534400" cy="6781800"/>
          </a:xfrm>
          <a:prstGeom prst="rect">
            <a:avLst/>
          </a:prstGeom>
          <a:noFill/>
          <a:ln w="9525">
            <a:noFill/>
            <a:miter lim="800000"/>
            <a:headEnd/>
            <a:tailEnd/>
          </a:ln>
        </p:spPr>
      </p:pic>
    </p:spTree>
    <p:extLst>
      <p:ext uri="{BB962C8B-B14F-4D97-AF65-F5344CB8AC3E}">
        <p14:creationId xmlns:p14="http://schemas.microsoft.com/office/powerpoint/2010/main" val="5271540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cstate="print"/>
          <a:srcRect/>
          <a:stretch>
            <a:fillRect/>
          </a:stretch>
        </p:blipFill>
        <p:spPr bwMode="auto">
          <a:xfrm>
            <a:off x="1524000" y="838200"/>
            <a:ext cx="9144000" cy="11277600"/>
          </a:xfrm>
          <a:prstGeom prst="rect">
            <a:avLst/>
          </a:prstGeom>
          <a:noFill/>
          <a:ln w="9525">
            <a:noFill/>
            <a:miter lim="800000"/>
            <a:headEnd/>
            <a:tailEnd/>
          </a:ln>
        </p:spPr>
      </p:pic>
      <p:sp>
        <p:nvSpPr>
          <p:cNvPr id="23555" name="Title 3"/>
          <p:cNvSpPr>
            <a:spLocks noGrp="1"/>
          </p:cNvSpPr>
          <p:nvPr>
            <p:ph type="title"/>
          </p:nvPr>
        </p:nvSpPr>
        <p:spPr>
          <a:xfrm>
            <a:off x="1905000" y="-152400"/>
            <a:ext cx="8229600" cy="1143000"/>
          </a:xfrm>
        </p:spPr>
        <p:txBody>
          <a:bodyPr/>
          <a:lstStyle/>
          <a:p>
            <a:r>
              <a:rPr lang="en-US" b="1" smtClean="0">
                <a:solidFill>
                  <a:srgbClr val="0070C0"/>
                </a:solidFill>
              </a:rPr>
              <a:t>Immunoglobulin fragments</a:t>
            </a:r>
          </a:p>
        </p:txBody>
      </p:sp>
    </p:spTree>
    <p:extLst>
      <p:ext uri="{BB962C8B-B14F-4D97-AF65-F5344CB8AC3E}">
        <p14:creationId xmlns:p14="http://schemas.microsoft.com/office/powerpoint/2010/main" val="2981838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905000" y="0"/>
            <a:ext cx="8229600" cy="1143000"/>
          </a:xfrm>
        </p:spPr>
        <p:txBody>
          <a:bodyPr/>
          <a:lstStyle/>
          <a:p>
            <a:pPr algn="l" eaLnBrk="1" hangingPunct="1"/>
            <a:r>
              <a:rPr lang="en-US" sz="4000" b="1" dirty="0">
                <a:solidFill>
                  <a:srgbClr val="0070C0"/>
                </a:solidFill>
              </a:rPr>
              <a:t>Antigen</a:t>
            </a:r>
            <a:r>
              <a:rPr lang="en-US" sz="4000" dirty="0"/>
              <a:t>:</a:t>
            </a:r>
          </a:p>
        </p:txBody>
      </p:sp>
      <p:sp>
        <p:nvSpPr>
          <p:cNvPr id="3075" name="Content Placeholder 2"/>
          <p:cNvSpPr>
            <a:spLocks noGrp="1"/>
          </p:cNvSpPr>
          <p:nvPr>
            <p:ph idx="1"/>
          </p:nvPr>
        </p:nvSpPr>
        <p:spPr>
          <a:xfrm>
            <a:off x="1828800" y="914400"/>
            <a:ext cx="6019800" cy="5715000"/>
          </a:xfrm>
        </p:spPr>
        <p:txBody>
          <a:bodyPr>
            <a:normAutofit/>
          </a:bodyPr>
          <a:lstStyle/>
          <a:p>
            <a:pPr algn="just"/>
            <a:r>
              <a:rPr lang="en-US" dirty="0"/>
              <a:t>It s a substance that may be specifically bound by an antibody (</a:t>
            </a:r>
            <a:r>
              <a:rPr lang="en-US" dirty="0" err="1"/>
              <a:t>Ab</a:t>
            </a:r>
            <a:r>
              <a:rPr lang="en-US" dirty="0"/>
              <a:t>) molecule or T cell receptors (TCR). When this binding lead to the activation of B cells or T cells ,this substance is known as </a:t>
            </a:r>
            <a:r>
              <a:rPr lang="en-US" dirty="0" err="1">
                <a:solidFill>
                  <a:srgbClr val="0070C0"/>
                </a:solidFill>
              </a:rPr>
              <a:t>immunogen</a:t>
            </a:r>
            <a:r>
              <a:rPr lang="en-US" dirty="0"/>
              <a:t>. There are some Ag do not induce immune response. So all </a:t>
            </a:r>
            <a:r>
              <a:rPr lang="en-US" dirty="0" err="1"/>
              <a:t>immunogens</a:t>
            </a:r>
            <a:r>
              <a:rPr lang="en-US" dirty="0"/>
              <a:t> are antigens, but not all antigens are </a:t>
            </a:r>
            <a:r>
              <a:rPr lang="en-US" dirty="0" err="1"/>
              <a:t>immunogen</a:t>
            </a:r>
            <a:r>
              <a:rPr lang="en-US" dirty="0"/>
              <a:t> .</a:t>
            </a:r>
          </a:p>
          <a:p>
            <a:pPr algn="just"/>
            <a:r>
              <a:rPr lang="en-US" dirty="0"/>
              <a:t> Antigens can be proteins, polysaccharides, conjugates of lipids with : proteins (lipoproteins) and polysaccharides (</a:t>
            </a:r>
            <a:r>
              <a:rPr lang="en-US" dirty="0" err="1"/>
              <a:t>glycolipids</a:t>
            </a:r>
            <a:r>
              <a:rPr lang="en-US" dirty="0"/>
              <a:t>)</a:t>
            </a:r>
          </a:p>
          <a:p>
            <a:pPr algn="just" eaLnBrk="1" hangingPunct="1">
              <a:buFontTx/>
              <a:buNone/>
            </a:pPr>
            <a:endParaRPr lang="en-US" sz="2400" dirty="0"/>
          </a:p>
        </p:txBody>
      </p:sp>
      <p:pic>
        <p:nvPicPr>
          <p:cNvPr id="3076" name="Picture 3" descr="C:\Documents and Settings\Dici_Unlimited\My Documents\Smstr 7\Immunology\Persentasi\Antigen_files\255px-Antibody.png"/>
          <p:cNvPicPr>
            <a:picLocks noChangeAspect="1" noChangeArrowheads="1"/>
          </p:cNvPicPr>
          <p:nvPr/>
        </p:nvPicPr>
        <p:blipFill>
          <a:blip r:embed="rId3" cstate="print"/>
          <a:srcRect/>
          <a:stretch>
            <a:fillRect/>
          </a:stretch>
        </p:blipFill>
        <p:spPr bwMode="auto">
          <a:xfrm>
            <a:off x="7924801" y="1676401"/>
            <a:ext cx="2505075" cy="3859213"/>
          </a:xfrm>
          <a:prstGeom prst="rect">
            <a:avLst/>
          </a:prstGeom>
          <a:noFill/>
          <a:ln w="9525">
            <a:noFill/>
            <a:miter lim="800000"/>
            <a:headEnd/>
            <a:tailEnd/>
          </a:ln>
        </p:spPr>
      </p:pic>
    </p:spTree>
    <p:extLst>
      <p:ext uri="{BB962C8B-B14F-4D97-AF65-F5344CB8AC3E}">
        <p14:creationId xmlns:p14="http://schemas.microsoft.com/office/powerpoint/2010/main" val="30133479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676400" y="1066800"/>
            <a:ext cx="8839200" cy="1143000"/>
          </a:xfrm>
        </p:spPr>
        <p:txBody>
          <a:bodyPr>
            <a:normAutofit fontScale="90000"/>
          </a:bodyPr>
          <a:lstStyle/>
          <a:p>
            <a:pPr algn="l"/>
            <a:r>
              <a:rPr lang="en-US" sz="2800"/>
              <a:t>In the cours of B-cell maturation, IgD, IgM, disappear from the cell surface and instead IgM, IgG, IgE, or IgA is secreted by the cell.</a:t>
            </a:r>
            <a:br>
              <a:rPr lang="en-US" sz="2800"/>
            </a:br>
            <a:r>
              <a:rPr lang="en-US" sz="2800"/>
              <a:t>The process by which the function variable region appears in association with different heavy chain constant region is called heavy chain </a:t>
            </a:r>
            <a:r>
              <a:rPr lang="en-US" sz="2800" b="1"/>
              <a:t>class switching</a:t>
            </a:r>
          </a:p>
        </p:txBody>
      </p:sp>
      <p:pic>
        <p:nvPicPr>
          <p:cNvPr id="24579" name="Picture 39" descr="https://d26zfesik67yjk.cloudfront.net/3da3d279e1a442d4b64ae5d32c0ec5e2/023058d302954724b9dc47de57bc2d7e/03c3a7df9d7f4d3d9cd8ca796de2cf83/5e8b3c60af7b4a659a19b2cac56d2ce3.jpg?Policy=eyJTdGF0ZW1lbnQiOiBbeyJSZXNvdXJjZSI6ICJodHRwczovL2QyNnpmZXNpazY3eWprLmNsb3VkZnJvbnQubmV0LzNkYTNkMjc5ZTFhNDQyZDRiNjRhZTVkMzJjMGVjNWUyLzAyMzA1OGQzMDI5NTQ3MjRiOWRjNDdkZTU3YmMyZDdlLyoiLCAiQ29uZGl0aW9uIjogeyJEYXRlTGVzc1RoYW4iOiB7IkFXUzpFcG9jaFRpbWUiOiAxNTc3ODY1NjAwfX19XX0_&amp;Signature=Yr4Dw6ruVb-bfu3ppyrpjljBJh~7eGKV4Aug3d02xwlWUH8Gw0-q5ZRIXRcnTaDGnRH65jLPRP5M~xjnXJ2TrJ7dZNbdsEBU25JFsqqhco0brr1E0oHXqTwVYsisi-84UpV1pP9PzoNWmDfwdYFxnmuol6KEvm6JW-Pk9cWcumU1k0Ef5Qiuy5H8a0qFiFuC2rNGBza2wFk4yx1QehE7TVzw1bCEPBmz5e9Ojuu5ky3~a5nC9Tw7sl18Z~DJdL0FLfllpAaBXr4Tg-XAJp6eyTyxDy0JrutAm0d1IJPsayorQZ7fW27gYzIEmMavXJSKmLVPWrUXmWcuD0o-8i9AKA__&amp;Key-Pair-Id=APKAJY4Y3HIBJJ7SJ76A"/>
          <p:cNvPicPr>
            <a:picLocks noChangeAspect="1" noChangeArrowheads="1"/>
          </p:cNvPicPr>
          <p:nvPr/>
        </p:nvPicPr>
        <p:blipFill>
          <a:blip r:embed="rId2" cstate="print"/>
          <a:srcRect/>
          <a:stretch>
            <a:fillRect/>
          </a:stretch>
        </p:blipFill>
        <p:spPr bwMode="auto">
          <a:xfrm>
            <a:off x="1524000" y="3200400"/>
            <a:ext cx="9144000" cy="3657600"/>
          </a:xfrm>
          <a:prstGeom prst="rect">
            <a:avLst/>
          </a:prstGeom>
          <a:noFill/>
          <a:ln w="9525">
            <a:noFill/>
            <a:miter lim="800000"/>
            <a:headEnd/>
            <a:tailEnd/>
          </a:ln>
        </p:spPr>
      </p:pic>
    </p:spTree>
    <p:extLst>
      <p:ext uri="{BB962C8B-B14F-4D97-AF65-F5344CB8AC3E}">
        <p14:creationId xmlns:p14="http://schemas.microsoft.com/office/powerpoint/2010/main" val="254614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1752600" y="1066801"/>
            <a:ext cx="8915400" cy="5059363"/>
          </a:xfrm>
        </p:spPr>
        <p:txBody>
          <a:bodyPr/>
          <a:lstStyle/>
          <a:p>
            <a:pPr eaLnBrk="1" hangingPunct="1"/>
            <a:r>
              <a:rPr lang="en-US" smtClean="0"/>
              <a:t>Antibodies contribute to immunity in three ways: </a:t>
            </a:r>
          </a:p>
          <a:p>
            <a:pPr lvl="1" eaLnBrk="1" hangingPunct="1"/>
            <a:r>
              <a:rPr lang="en-US" smtClean="0"/>
              <a:t>they prevent pathogens from entering or damaging cells by binding to them </a:t>
            </a:r>
          </a:p>
          <a:p>
            <a:pPr lvl="1" eaLnBrk="1" hangingPunct="1"/>
            <a:r>
              <a:rPr lang="en-US" smtClean="0"/>
              <a:t>they stimulate removal of pathogens by macrophages and other cells by coating the pathogen</a:t>
            </a:r>
          </a:p>
          <a:p>
            <a:pPr lvl="1" eaLnBrk="1" hangingPunct="1"/>
            <a:r>
              <a:rPr lang="en-US" smtClean="0"/>
              <a:t>they trigger destruction of pathogens by stimulating other immune responses such as the complement pathway </a:t>
            </a:r>
          </a:p>
        </p:txBody>
      </p:sp>
      <p:sp>
        <p:nvSpPr>
          <p:cNvPr id="28675" name="Rectangle 5"/>
          <p:cNvSpPr>
            <a:spLocks noChangeArrowheads="1"/>
          </p:cNvSpPr>
          <p:nvPr/>
        </p:nvSpPr>
        <p:spPr bwMode="auto">
          <a:xfrm>
            <a:off x="1981200" y="274638"/>
            <a:ext cx="8229600" cy="563562"/>
          </a:xfrm>
          <a:prstGeom prst="rect">
            <a:avLst/>
          </a:prstGeom>
          <a:noFill/>
          <a:ln w="9525">
            <a:noFill/>
            <a:miter lim="800000"/>
            <a:headEnd/>
            <a:tailEnd/>
          </a:ln>
        </p:spPr>
        <p:txBody>
          <a:bodyPr anchor="ctr"/>
          <a:lstStyle/>
          <a:p>
            <a:r>
              <a:rPr lang="en-US" sz="4000" b="1" u="sng">
                <a:solidFill>
                  <a:srgbClr val="0070C0"/>
                </a:solidFill>
              </a:rPr>
              <a:t>Function</a:t>
            </a:r>
          </a:p>
        </p:txBody>
      </p:sp>
    </p:spTree>
    <p:extLst>
      <p:ext uri="{BB962C8B-B14F-4D97-AF65-F5344CB8AC3E}">
        <p14:creationId xmlns:p14="http://schemas.microsoft.com/office/powerpoint/2010/main" val="42744396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09800" y="609600"/>
            <a:ext cx="7772400" cy="723900"/>
          </a:xfrm>
        </p:spPr>
        <p:txBody>
          <a:bodyPr>
            <a:normAutofit fontScale="90000"/>
          </a:bodyPr>
          <a:lstStyle/>
          <a:p>
            <a:r>
              <a:rPr lang="en-US" altLang="en-US" b="1" smtClean="0">
                <a:solidFill>
                  <a:srgbClr val="0070C0"/>
                </a:solidFill>
                <a:latin typeface="Tahoma" pitchFamily="34" charset="0"/>
              </a:rPr>
              <a:t>Mechanisms of Antibody Action</a:t>
            </a:r>
          </a:p>
        </p:txBody>
      </p:sp>
      <p:sp>
        <p:nvSpPr>
          <p:cNvPr id="29699" name="Text Box 3"/>
          <p:cNvSpPr txBox="1">
            <a:spLocks noChangeArrowheads="1"/>
          </p:cNvSpPr>
          <p:nvPr/>
        </p:nvSpPr>
        <p:spPr bwMode="auto">
          <a:xfrm>
            <a:off x="1920875" y="2005013"/>
            <a:ext cx="8151270" cy="3231654"/>
          </a:xfrm>
          <a:prstGeom prst="rect">
            <a:avLst/>
          </a:prstGeom>
          <a:noFill/>
          <a:ln w="76200">
            <a:noFill/>
            <a:miter lim="800000"/>
            <a:headEnd/>
            <a:tailEnd/>
          </a:ln>
        </p:spPr>
        <p:txBody>
          <a:bodyPr wrap="none">
            <a:spAutoFit/>
          </a:bodyPr>
          <a:lstStyle/>
          <a:p>
            <a:pPr marL="457200" indent="-457200" eaLnBrk="0" hangingPunct="0">
              <a:buFontTx/>
              <a:buChar char="•"/>
            </a:pPr>
            <a:r>
              <a:rPr lang="en-US" altLang="en-US" sz="3400"/>
              <a:t>Precipitation of soluble antigens</a:t>
            </a:r>
          </a:p>
          <a:p>
            <a:pPr marL="457200" indent="-457200" eaLnBrk="0" hangingPunct="0">
              <a:buFontTx/>
              <a:buChar char="•"/>
            </a:pPr>
            <a:r>
              <a:rPr lang="en-US" altLang="en-US" sz="3400"/>
              <a:t>Agglutination of foreign cells</a:t>
            </a:r>
          </a:p>
          <a:p>
            <a:pPr marL="457200" indent="-457200" eaLnBrk="0" hangingPunct="0">
              <a:buFontTx/>
              <a:buChar char="•"/>
            </a:pPr>
            <a:r>
              <a:rPr lang="en-US" altLang="en-US" sz="3400"/>
              <a:t>Neutralization</a:t>
            </a:r>
          </a:p>
          <a:p>
            <a:pPr marL="457200" indent="-457200" eaLnBrk="0" hangingPunct="0">
              <a:buFontTx/>
              <a:buChar char="•"/>
            </a:pPr>
            <a:r>
              <a:rPr lang="en-US" altLang="en-US" sz="3400"/>
              <a:t>Enhanced phagocytosis</a:t>
            </a:r>
          </a:p>
          <a:p>
            <a:pPr marL="457200" indent="-457200" eaLnBrk="0" hangingPunct="0">
              <a:buFontTx/>
              <a:buChar char="•"/>
            </a:pPr>
            <a:r>
              <a:rPr lang="en-US" altLang="en-US" sz="3400"/>
              <a:t>Complement activation leading to cell lysis</a:t>
            </a:r>
          </a:p>
          <a:p>
            <a:pPr marL="457200" indent="-457200" eaLnBrk="0" hangingPunct="0">
              <a:buFontTx/>
              <a:buChar char="•"/>
            </a:pPr>
            <a:r>
              <a:rPr lang="en-US" altLang="en-US" sz="3400"/>
              <a:t>Stimulates inflammation</a:t>
            </a:r>
          </a:p>
        </p:txBody>
      </p:sp>
    </p:spTree>
    <p:extLst>
      <p:ext uri="{BB962C8B-B14F-4D97-AF65-F5344CB8AC3E}">
        <p14:creationId xmlns:p14="http://schemas.microsoft.com/office/powerpoint/2010/main" val="9776952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1828800" y="228600"/>
            <a:ext cx="8839200" cy="1255728"/>
          </a:xfrm>
          <a:noFill/>
        </p:spPr>
        <p:txBody>
          <a:bodyPr>
            <a:spAutoFit/>
          </a:bodyPr>
          <a:lstStyle/>
          <a:p>
            <a:pPr>
              <a:buClr>
                <a:srgbClr val="339933"/>
              </a:buClr>
              <a:tabLst>
                <a:tab pos="2743200" algn="l"/>
              </a:tabLst>
            </a:pPr>
            <a:r>
              <a:rPr lang="en-US" altLang="en-US" smtClean="0">
                <a:solidFill>
                  <a:srgbClr val="000000"/>
                </a:solidFill>
              </a:rPr>
              <a:t>The binding of antibodies to antigens to form antigen-antibody complexes is the basis of several antigen disposal mechanisms.</a:t>
            </a:r>
          </a:p>
        </p:txBody>
      </p:sp>
      <p:pic>
        <p:nvPicPr>
          <p:cNvPr id="30723" name="Picture 4" descr="43-16-HumoralImmunity-L.gif                                    000053DBKARL's Pocketrans              B81D7FDE:"/>
          <p:cNvPicPr>
            <a:picLocks noChangeAspect="1" noChangeArrowheads="1"/>
          </p:cNvPicPr>
          <p:nvPr/>
        </p:nvPicPr>
        <p:blipFill>
          <a:blip r:embed="rId2" cstate="print"/>
          <a:srcRect b="4662"/>
          <a:stretch>
            <a:fillRect/>
          </a:stretch>
        </p:blipFill>
        <p:spPr bwMode="auto">
          <a:xfrm>
            <a:off x="1524000" y="1828801"/>
            <a:ext cx="9144000" cy="4949825"/>
          </a:xfrm>
          <a:prstGeom prst="rect">
            <a:avLst/>
          </a:prstGeom>
          <a:noFill/>
          <a:ln w="9525">
            <a:noFill/>
            <a:miter lim="800000"/>
            <a:headEnd/>
            <a:tailEnd/>
          </a:ln>
        </p:spPr>
      </p:pic>
    </p:spTree>
    <p:extLst>
      <p:ext uri="{BB962C8B-B14F-4D97-AF65-F5344CB8AC3E}">
        <p14:creationId xmlns:p14="http://schemas.microsoft.com/office/powerpoint/2010/main" val="40243926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676400" y="-152400"/>
            <a:ext cx="8229600" cy="1143000"/>
          </a:xfrm>
        </p:spPr>
        <p:txBody>
          <a:bodyPr/>
          <a:lstStyle/>
          <a:p>
            <a:pPr algn="l"/>
            <a:r>
              <a:rPr lang="en-US" b="1" dirty="0" smtClean="0">
                <a:solidFill>
                  <a:srgbClr val="0070C0"/>
                </a:solidFill>
              </a:rPr>
              <a:t>Monoclonal</a:t>
            </a:r>
            <a:r>
              <a:rPr lang="en-US" b="1" dirty="0" smtClean="0"/>
              <a:t> </a:t>
            </a:r>
            <a:r>
              <a:rPr lang="en-US" b="1" dirty="0" smtClean="0">
                <a:solidFill>
                  <a:srgbClr val="0070C0"/>
                </a:solidFill>
              </a:rPr>
              <a:t>antibodies</a:t>
            </a:r>
            <a:r>
              <a:rPr lang="en-US" dirty="0" smtClean="0"/>
              <a:t/>
            </a:r>
            <a:br>
              <a:rPr lang="en-US" dirty="0" smtClean="0"/>
            </a:br>
            <a:r>
              <a:rPr lang="en-US" sz="2400" dirty="0"/>
              <a:t>(</a:t>
            </a:r>
            <a:r>
              <a:rPr lang="en-US" sz="2400" dirty="0" err="1"/>
              <a:t>antibdy</a:t>
            </a:r>
            <a:r>
              <a:rPr lang="en-US" sz="2400" dirty="0"/>
              <a:t> reacts with single type of antigen)</a:t>
            </a:r>
            <a:endParaRPr lang="ar-IQ" sz="2400" dirty="0"/>
          </a:p>
        </p:txBody>
      </p:sp>
      <p:pic>
        <p:nvPicPr>
          <p:cNvPr id="31747" name="Picture 2" descr="http://classes.midlandstech.edu/carterp/Courses/bio225/chap17/17-11_Monoclonal_1.jpg"/>
          <p:cNvPicPr>
            <a:picLocks noChangeAspect="1" noChangeArrowheads="1"/>
          </p:cNvPicPr>
          <p:nvPr/>
        </p:nvPicPr>
        <p:blipFill>
          <a:blip r:embed="rId2" cstate="print"/>
          <a:srcRect/>
          <a:stretch>
            <a:fillRect/>
          </a:stretch>
        </p:blipFill>
        <p:spPr bwMode="auto">
          <a:xfrm>
            <a:off x="1524000" y="1066800"/>
            <a:ext cx="9144000" cy="5791200"/>
          </a:xfrm>
          <a:prstGeom prst="rect">
            <a:avLst/>
          </a:prstGeom>
          <a:noFill/>
          <a:ln w="9525">
            <a:noFill/>
            <a:miter lim="800000"/>
            <a:headEnd/>
            <a:tailEnd/>
          </a:ln>
        </p:spPr>
      </p:pic>
    </p:spTree>
    <p:extLst>
      <p:ext uri="{BB962C8B-B14F-4D97-AF65-F5344CB8AC3E}">
        <p14:creationId xmlns:p14="http://schemas.microsoft.com/office/powerpoint/2010/main" val="2027930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1905000" y="2743200"/>
            <a:ext cx="8763000" cy="1143000"/>
          </a:xfrm>
        </p:spPr>
        <p:txBody>
          <a:bodyPr>
            <a:noAutofit/>
          </a:bodyPr>
          <a:lstStyle/>
          <a:p>
            <a:pPr algn="l" eaLnBrk="1" hangingPunct="1"/>
            <a:r>
              <a:rPr lang="en-US" sz="2800" dirty="0"/>
              <a:t> - The body recognizes antigens by the three-dimensional shapes or regions called </a:t>
            </a:r>
            <a:r>
              <a:rPr lang="en-US" sz="2800" dirty="0">
                <a:solidFill>
                  <a:srgbClr val="0070C0"/>
                </a:solidFill>
              </a:rPr>
              <a:t>antigenic determinants </a:t>
            </a:r>
            <a:r>
              <a:rPr lang="en-US" sz="2800" dirty="0"/>
              <a:t>or </a:t>
            </a:r>
            <a:r>
              <a:rPr lang="en-US" sz="2800" dirty="0" err="1">
                <a:solidFill>
                  <a:srgbClr val="0070C0"/>
                </a:solidFill>
              </a:rPr>
              <a:t>epitopes</a:t>
            </a:r>
            <a:r>
              <a:rPr lang="en-US" sz="2800" dirty="0"/>
              <a:t>.</a:t>
            </a:r>
            <a:br>
              <a:rPr lang="en-US" sz="2800" dirty="0"/>
            </a:br>
            <a:r>
              <a:rPr lang="en-US" sz="2800" dirty="0"/>
              <a:t>- Antigenic determinants may be </a:t>
            </a:r>
            <a:r>
              <a:rPr lang="en-US" sz="2800" dirty="0" err="1"/>
              <a:t>mutivalent,or</a:t>
            </a:r>
            <a:r>
              <a:rPr lang="en-US" sz="2800" dirty="0"/>
              <a:t> </a:t>
            </a:r>
            <a:r>
              <a:rPr lang="en-US" sz="2800" dirty="0" err="1"/>
              <a:t>monovalent</a:t>
            </a:r>
            <a:r>
              <a:rPr lang="en-US" sz="2800" dirty="0"/>
              <a:t/>
            </a:r>
            <a:br>
              <a:rPr lang="en-US" sz="2800" dirty="0"/>
            </a:br>
            <a:r>
              <a:rPr lang="en-US" sz="2800" dirty="0"/>
              <a:t> - </a:t>
            </a:r>
            <a:r>
              <a:rPr lang="en-US" sz="2800" dirty="0" err="1"/>
              <a:t>Mutivalent</a:t>
            </a:r>
            <a:r>
              <a:rPr lang="en-US" sz="2800" dirty="0"/>
              <a:t> antigens elicit a stronger immune response than </a:t>
            </a:r>
            <a:r>
              <a:rPr lang="en-US" sz="2800" dirty="0" err="1"/>
              <a:t>monovalent</a:t>
            </a:r>
            <a:r>
              <a:rPr lang="en-US" sz="2800" dirty="0"/>
              <a:t> antigens.</a:t>
            </a:r>
            <a:br>
              <a:rPr lang="en-US" sz="2800" dirty="0"/>
            </a:br>
            <a:r>
              <a:rPr lang="en-US" sz="2800" dirty="0"/>
              <a:t>- Multivalent antigen, variously called a </a:t>
            </a:r>
            <a:r>
              <a:rPr lang="en-US" sz="2800" dirty="0" err="1">
                <a:solidFill>
                  <a:srgbClr val="0070C0"/>
                </a:solidFill>
              </a:rPr>
              <a:t>hetrophil</a:t>
            </a:r>
            <a:r>
              <a:rPr lang="en-US" sz="2800" dirty="0"/>
              <a:t> antigen, </a:t>
            </a:r>
            <a:r>
              <a:rPr lang="en-US" sz="2800" dirty="0" err="1">
                <a:solidFill>
                  <a:srgbClr val="0070C0"/>
                </a:solidFill>
              </a:rPr>
              <a:t>hetrologus</a:t>
            </a:r>
            <a:r>
              <a:rPr lang="en-US" sz="2800" dirty="0"/>
              <a:t> antigen, or </a:t>
            </a:r>
            <a:r>
              <a:rPr lang="en-US" sz="2800" dirty="0" err="1">
                <a:solidFill>
                  <a:srgbClr val="0070C0"/>
                </a:solidFill>
              </a:rPr>
              <a:t>forssman</a:t>
            </a:r>
            <a:r>
              <a:rPr lang="en-US" sz="2800" dirty="0">
                <a:solidFill>
                  <a:srgbClr val="0070C0"/>
                </a:solidFill>
              </a:rPr>
              <a:t> </a:t>
            </a:r>
            <a:r>
              <a:rPr lang="en-US" sz="2800" dirty="0"/>
              <a:t>antigen, can react with antibodies produced in response to different antigen</a:t>
            </a:r>
            <a:br>
              <a:rPr lang="en-US" sz="2800" dirty="0"/>
            </a:br>
            <a:r>
              <a:rPr lang="en-US" sz="2800" dirty="0">
                <a:solidFill>
                  <a:srgbClr val="0070C0"/>
                </a:solidFill>
              </a:rPr>
              <a:t/>
            </a:r>
            <a:br>
              <a:rPr lang="en-US" sz="2800" dirty="0">
                <a:solidFill>
                  <a:srgbClr val="0070C0"/>
                </a:solidFill>
              </a:rPr>
            </a:br>
            <a:r>
              <a:rPr lang="en-US" sz="2800" dirty="0">
                <a:solidFill>
                  <a:srgbClr val="0070C0"/>
                </a:solidFill>
              </a:rPr>
              <a:t> </a:t>
            </a:r>
            <a:r>
              <a:rPr lang="en-US" sz="2800" dirty="0"/>
              <a:t/>
            </a:r>
            <a:br>
              <a:rPr lang="en-US" sz="2800" dirty="0"/>
            </a:br>
            <a:r>
              <a:rPr lang="en-US" sz="2800" dirty="0"/>
              <a:t> </a:t>
            </a:r>
          </a:p>
        </p:txBody>
      </p:sp>
    </p:spTree>
    <p:extLst>
      <p:ext uri="{BB962C8B-B14F-4D97-AF65-F5344CB8AC3E}">
        <p14:creationId xmlns:p14="http://schemas.microsoft.com/office/powerpoint/2010/main" val="3222523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4294967295"/>
          </p:nvPr>
        </p:nvSpPr>
        <p:spPr>
          <a:xfrm>
            <a:off x="1828800" y="457200"/>
            <a:ext cx="8839200" cy="6705600"/>
          </a:xfrm>
        </p:spPr>
        <p:txBody>
          <a:bodyPr>
            <a:normAutofit/>
          </a:bodyPr>
          <a:lstStyle/>
          <a:p>
            <a:r>
              <a:rPr lang="en-US" b="1" dirty="0">
                <a:solidFill>
                  <a:srgbClr val="0070C0"/>
                </a:solidFill>
              </a:rPr>
              <a:t>Properties of </a:t>
            </a:r>
            <a:r>
              <a:rPr lang="en-US" b="1" dirty="0" err="1">
                <a:solidFill>
                  <a:srgbClr val="0070C0"/>
                </a:solidFill>
              </a:rPr>
              <a:t>immunogens</a:t>
            </a:r>
            <a:r>
              <a:rPr lang="en-US" b="1" dirty="0">
                <a:solidFill>
                  <a:srgbClr val="0070C0"/>
                </a:solidFill>
              </a:rPr>
              <a:t>:</a:t>
            </a:r>
          </a:p>
          <a:p>
            <a:pPr>
              <a:buFontTx/>
              <a:buNone/>
            </a:pPr>
            <a:r>
              <a:rPr lang="en-US" dirty="0"/>
              <a:t>The ability of a substance to induce immune response is referred to as </a:t>
            </a:r>
            <a:r>
              <a:rPr lang="en-US" dirty="0">
                <a:solidFill>
                  <a:srgbClr val="0070C0"/>
                </a:solidFill>
              </a:rPr>
              <a:t>immunogenicity</a:t>
            </a:r>
            <a:r>
              <a:rPr lang="en-US" dirty="0"/>
              <a:t> ,and the substance which induces the immune response is said to be </a:t>
            </a:r>
            <a:r>
              <a:rPr lang="en-US" dirty="0">
                <a:solidFill>
                  <a:srgbClr val="0070C0"/>
                </a:solidFill>
              </a:rPr>
              <a:t>immunogenic</a:t>
            </a:r>
            <a:r>
              <a:rPr lang="en-US" dirty="0"/>
              <a:t>. the immune responses induced by an </a:t>
            </a:r>
            <a:r>
              <a:rPr lang="en-US" dirty="0" err="1"/>
              <a:t>immunogen</a:t>
            </a:r>
            <a:r>
              <a:rPr lang="en-US" dirty="0"/>
              <a:t> depend on many factors:</a:t>
            </a:r>
          </a:p>
          <a:p>
            <a:pPr>
              <a:buFontTx/>
              <a:buNone/>
            </a:pPr>
            <a:r>
              <a:rPr lang="en-US" dirty="0"/>
              <a:t>1- </a:t>
            </a:r>
            <a:r>
              <a:rPr lang="en-US" dirty="0" err="1"/>
              <a:t>Foreingnness</a:t>
            </a:r>
            <a:endParaRPr lang="en-US" dirty="0"/>
          </a:p>
          <a:p>
            <a:pPr>
              <a:buFontTx/>
              <a:buNone/>
            </a:pPr>
            <a:r>
              <a:rPr lang="en-US" dirty="0"/>
              <a:t>2- Chemical composition</a:t>
            </a:r>
          </a:p>
          <a:p>
            <a:pPr>
              <a:buFontTx/>
              <a:buNone/>
            </a:pPr>
            <a:r>
              <a:rPr lang="en-US" dirty="0"/>
              <a:t>3- Molecular size</a:t>
            </a:r>
          </a:p>
          <a:p>
            <a:pPr>
              <a:buFontTx/>
              <a:buNone/>
            </a:pPr>
            <a:r>
              <a:rPr lang="en-US" dirty="0"/>
              <a:t>4- Chemical complexity</a:t>
            </a:r>
          </a:p>
          <a:p>
            <a:pPr>
              <a:buFontTx/>
              <a:buNone/>
            </a:pPr>
            <a:r>
              <a:rPr lang="en-US" dirty="0"/>
              <a:t>5- Genetic constitutes of the host</a:t>
            </a:r>
          </a:p>
          <a:p>
            <a:pPr>
              <a:buFontTx/>
              <a:buNone/>
            </a:pPr>
            <a:r>
              <a:rPr lang="en-US" dirty="0"/>
              <a:t> 6- Route of entry of </a:t>
            </a:r>
            <a:r>
              <a:rPr lang="en-US" dirty="0" err="1"/>
              <a:t>immunogen</a:t>
            </a:r>
            <a:r>
              <a:rPr lang="en-US" dirty="0"/>
              <a:t> into the host</a:t>
            </a:r>
          </a:p>
          <a:p>
            <a:pPr>
              <a:buFontTx/>
              <a:buNone/>
            </a:pPr>
            <a:endParaRPr lang="en-US" dirty="0"/>
          </a:p>
          <a:p>
            <a:pPr>
              <a:buFontTx/>
              <a:buNone/>
            </a:pPr>
            <a:r>
              <a:rPr lang="en-US" dirty="0"/>
              <a:t> </a:t>
            </a:r>
          </a:p>
        </p:txBody>
      </p:sp>
      <p:sp>
        <p:nvSpPr>
          <p:cNvPr id="5123" name="Rectangle 4"/>
          <p:cNvSpPr>
            <a:spLocks noChangeArrowheads="1"/>
          </p:cNvSpPr>
          <p:nvPr/>
        </p:nvSpPr>
        <p:spPr bwMode="auto">
          <a:xfrm>
            <a:off x="1905000" y="5715000"/>
            <a:ext cx="3506344" cy="523220"/>
          </a:xfrm>
          <a:prstGeom prst="rect">
            <a:avLst/>
          </a:prstGeom>
          <a:noFill/>
          <a:ln w="9525">
            <a:noFill/>
            <a:miter lim="800000"/>
            <a:headEnd/>
            <a:tailEnd/>
          </a:ln>
        </p:spPr>
        <p:txBody>
          <a:bodyPr wrap="none">
            <a:spAutoFit/>
          </a:bodyPr>
          <a:lstStyle/>
          <a:p>
            <a:r>
              <a:rPr lang="en-US" sz="2800" dirty="0"/>
              <a:t>7- Dose of </a:t>
            </a:r>
            <a:r>
              <a:rPr lang="en-US" sz="2800" dirty="0" err="1"/>
              <a:t>immunogen</a:t>
            </a:r>
            <a:endParaRPr lang="ar-IQ" sz="2800" dirty="0"/>
          </a:p>
        </p:txBody>
      </p:sp>
    </p:spTree>
    <p:extLst>
      <p:ext uri="{BB962C8B-B14F-4D97-AF65-F5344CB8AC3E}">
        <p14:creationId xmlns:p14="http://schemas.microsoft.com/office/powerpoint/2010/main" val="1279898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4000" b="1">
                <a:solidFill>
                  <a:srgbClr val="0070C0"/>
                </a:solidFill>
              </a:rPr>
              <a:t>Origin of Antigens</a:t>
            </a:r>
            <a:endParaRPr lang="en-US" sz="4000">
              <a:solidFill>
                <a:srgbClr val="0070C0"/>
              </a:solidFill>
            </a:endParaRPr>
          </a:p>
        </p:txBody>
      </p:sp>
      <p:sp>
        <p:nvSpPr>
          <p:cNvPr id="6147" name="Content Placeholder 2"/>
          <p:cNvSpPr>
            <a:spLocks noGrp="1"/>
          </p:cNvSpPr>
          <p:nvPr>
            <p:ph idx="1"/>
          </p:nvPr>
        </p:nvSpPr>
        <p:spPr>
          <a:xfrm>
            <a:off x="1981200" y="1341438"/>
            <a:ext cx="8229600" cy="4525962"/>
          </a:xfrm>
        </p:spPr>
        <p:txBody>
          <a:bodyPr>
            <a:normAutofit/>
          </a:bodyPr>
          <a:lstStyle/>
          <a:p>
            <a:pPr eaLnBrk="1" hangingPunct="1">
              <a:buFontTx/>
              <a:buNone/>
            </a:pPr>
            <a:r>
              <a:rPr lang="en-US" dirty="0"/>
              <a:t>Antigens can be classified in order of their class</a:t>
            </a:r>
          </a:p>
          <a:p>
            <a:r>
              <a:rPr lang="en-US" b="1" dirty="0">
                <a:solidFill>
                  <a:srgbClr val="0070C0"/>
                </a:solidFill>
              </a:rPr>
              <a:t>Exogenous </a:t>
            </a:r>
            <a:r>
              <a:rPr lang="en-US" sz="2400" b="1" dirty="0">
                <a:solidFill>
                  <a:srgbClr val="0070C0"/>
                </a:solidFill>
              </a:rPr>
              <a:t>antigens</a:t>
            </a:r>
            <a:endParaRPr lang="en-US" dirty="0"/>
          </a:p>
          <a:p>
            <a:pPr>
              <a:buNone/>
            </a:pPr>
            <a:r>
              <a:rPr lang="en-US" dirty="0"/>
              <a:t>    are antigens that have entered the body from the outside , for example by inhalation, ingestion, or injection.</a:t>
            </a:r>
          </a:p>
          <a:p>
            <a:r>
              <a:rPr lang="en-US" b="1" dirty="0">
                <a:solidFill>
                  <a:srgbClr val="0070C0"/>
                </a:solidFill>
              </a:rPr>
              <a:t>Endogenous antigens</a:t>
            </a:r>
          </a:p>
          <a:p>
            <a:pPr algn="just">
              <a:buNone/>
            </a:pPr>
            <a:r>
              <a:rPr lang="en-US" dirty="0"/>
              <a:t> are antigens that have been generated within cells as a result of normal cell metabolism, or because of viral or intracellular bacterial infection.</a:t>
            </a:r>
          </a:p>
          <a:p>
            <a:pPr>
              <a:buNone/>
            </a:pPr>
            <a:endParaRPr lang="en-US" b="1" dirty="0"/>
          </a:p>
          <a:p>
            <a:pPr eaLnBrk="1" hangingPunct="1"/>
            <a:endParaRPr lang="en-US" sz="4400" dirty="0"/>
          </a:p>
        </p:txBody>
      </p:sp>
    </p:spTree>
    <p:extLst>
      <p:ext uri="{BB962C8B-B14F-4D97-AF65-F5344CB8AC3E}">
        <p14:creationId xmlns:p14="http://schemas.microsoft.com/office/powerpoint/2010/main" val="209863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algn="l" eaLnBrk="1" hangingPunct="1">
              <a:buFont typeface="Arial" pitchFamily="34" charset="0"/>
              <a:buChar char="•"/>
            </a:pPr>
            <a:r>
              <a:rPr lang="en-US" sz="2800" b="1" dirty="0">
                <a:solidFill>
                  <a:srgbClr val="0070C0"/>
                </a:solidFill>
              </a:rPr>
              <a:t> </a:t>
            </a:r>
            <a:r>
              <a:rPr lang="en-US" sz="2800" b="1" dirty="0" err="1">
                <a:solidFill>
                  <a:srgbClr val="0070C0"/>
                </a:solidFill>
              </a:rPr>
              <a:t>Autoantigens</a:t>
            </a:r>
            <a:endParaRPr lang="en-US" sz="2800" dirty="0">
              <a:solidFill>
                <a:srgbClr val="0070C0"/>
              </a:solidFill>
            </a:endParaRPr>
          </a:p>
        </p:txBody>
      </p:sp>
      <p:sp>
        <p:nvSpPr>
          <p:cNvPr id="8195" name="Content Placeholder 2"/>
          <p:cNvSpPr>
            <a:spLocks noGrp="1"/>
          </p:cNvSpPr>
          <p:nvPr>
            <p:ph idx="1"/>
          </p:nvPr>
        </p:nvSpPr>
        <p:spPr>
          <a:xfrm>
            <a:off x="1981200" y="1066801"/>
            <a:ext cx="8382000" cy="4525963"/>
          </a:xfrm>
        </p:spPr>
        <p:txBody>
          <a:bodyPr/>
          <a:lstStyle/>
          <a:p>
            <a:pPr eaLnBrk="1" hangingPunct="1">
              <a:buNone/>
            </a:pPr>
            <a:r>
              <a:rPr lang="en-US" dirty="0"/>
              <a:t>-  An </a:t>
            </a:r>
            <a:r>
              <a:rPr lang="en-US" dirty="0" err="1"/>
              <a:t>autoantigen</a:t>
            </a:r>
            <a:r>
              <a:rPr lang="en-US" dirty="0"/>
              <a:t> is usually a normal protein or complex of proteins (and sometimes DNA or RNA) that is recognized by the immune system of patients suffering from a specific autoimmune disease. </a:t>
            </a:r>
          </a:p>
          <a:p>
            <a:pPr eaLnBrk="1" hangingPunct="1"/>
            <a:r>
              <a:rPr lang="en-US" dirty="0"/>
              <a:t>These antigens under normal conditions, not be targeted of the immune system, but due to mainly genetic and environmental factors, the normal immunological tolerance for such an antigen has been lost in these patients.</a:t>
            </a:r>
          </a:p>
        </p:txBody>
      </p:sp>
    </p:spTree>
    <p:extLst>
      <p:ext uri="{BB962C8B-B14F-4D97-AF65-F5344CB8AC3E}">
        <p14:creationId xmlns:p14="http://schemas.microsoft.com/office/powerpoint/2010/main" val="4194456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571500"/>
            <a:ext cx="8229600" cy="1143000"/>
          </a:xfrm>
        </p:spPr>
        <p:txBody>
          <a:bodyPr>
            <a:normAutofit fontScale="90000"/>
          </a:bodyPr>
          <a:lstStyle/>
          <a:p>
            <a:pPr algn="l"/>
            <a:r>
              <a:rPr lang="en-US" dirty="0" smtClean="0"/>
              <a:t/>
            </a:r>
            <a:br>
              <a:rPr lang="en-US" dirty="0" smtClean="0"/>
            </a:br>
            <a:r>
              <a:rPr lang="en-US" dirty="0" smtClean="0"/>
              <a:t/>
            </a:r>
            <a:br>
              <a:rPr lang="en-US" dirty="0" smtClean="0"/>
            </a:br>
            <a:r>
              <a:rPr lang="en-US" b="1" dirty="0" err="1" smtClean="0">
                <a:solidFill>
                  <a:srgbClr val="0070C0"/>
                </a:solidFill>
              </a:rPr>
              <a:t>Haptens</a:t>
            </a:r>
            <a:endParaRPr lang="en-US" dirty="0"/>
          </a:p>
        </p:txBody>
      </p:sp>
      <p:sp>
        <p:nvSpPr>
          <p:cNvPr id="3" name="Content Placeholder 2"/>
          <p:cNvSpPr>
            <a:spLocks noGrp="1"/>
          </p:cNvSpPr>
          <p:nvPr>
            <p:ph idx="1"/>
          </p:nvPr>
        </p:nvSpPr>
        <p:spPr>
          <a:xfrm>
            <a:off x="1828800" y="1143000"/>
            <a:ext cx="8610600" cy="5562600"/>
          </a:xfrm>
        </p:spPr>
        <p:txBody>
          <a:bodyPr>
            <a:normAutofit lnSpcReduction="10000"/>
          </a:bodyPr>
          <a:lstStyle/>
          <a:p>
            <a:pPr>
              <a:defRPr/>
            </a:pPr>
            <a:r>
              <a:rPr lang="en-US" sz="3000" dirty="0"/>
              <a:t>very small compounds can elicit immune response only when coupled to </a:t>
            </a:r>
            <a:r>
              <a:rPr lang="en-US" sz="3000" dirty="0" err="1"/>
              <a:t>largermolecule</a:t>
            </a:r>
            <a:r>
              <a:rPr lang="en-US" sz="3000" dirty="0"/>
              <a:t> called a carrier.</a:t>
            </a:r>
          </a:p>
          <a:p>
            <a:pPr>
              <a:defRPr/>
            </a:pPr>
            <a:r>
              <a:rPr lang="en-US" sz="3000" dirty="0"/>
              <a:t> </a:t>
            </a:r>
            <a:r>
              <a:rPr lang="en-US" sz="3000" dirty="0" err="1"/>
              <a:t>Hapten</a:t>
            </a:r>
            <a:r>
              <a:rPr lang="en-US" sz="3000" dirty="0"/>
              <a:t> is a </a:t>
            </a:r>
            <a:r>
              <a:rPr lang="en-US" sz="3000" dirty="0" err="1"/>
              <a:t>greek</a:t>
            </a:r>
            <a:r>
              <a:rPr lang="en-US" sz="3000" dirty="0"/>
              <a:t>  word meaning to fasten. These are partial antigens. These are not immunogenic.</a:t>
            </a:r>
          </a:p>
          <a:p>
            <a:pPr>
              <a:defRPr/>
            </a:pPr>
            <a:r>
              <a:rPr lang="en-US" sz="3000" dirty="0" err="1"/>
              <a:t>Hapten</a:t>
            </a:r>
            <a:r>
              <a:rPr lang="en-US" sz="3000" dirty="0"/>
              <a:t> needs carrier proteins like albumin, globulin and synthetic polypeptide to become immunogenic.</a:t>
            </a:r>
          </a:p>
          <a:p>
            <a:pPr>
              <a:defRPr/>
            </a:pPr>
            <a:r>
              <a:rPr lang="en-US" sz="3000" dirty="0" err="1"/>
              <a:t>Hapten</a:t>
            </a:r>
            <a:r>
              <a:rPr lang="en-US" sz="3000" dirty="0"/>
              <a:t> (Hp)+Carrier Protein (Cp) </a:t>
            </a:r>
            <a:r>
              <a:rPr lang="en-US" sz="3000" dirty="0">
                <a:sym typeface="Wingdings" pitchFamily="2" charset="2"/>
              </a:rPr>
              <a:t></a:t>
            </a:r>
            <a:r>
              <a:rPr lang="en-US" sz="3000" dirty="0" err="1"/>
              <a:t>Hp+Cp</a:t>
            </a:r>
            <a:r>
              <a:rPr lang="en-US" sz="3000" dirty="0"/>
              <a:t>-</a:t>
            </a:r>
            <a:r>
              <a:rPr lang="en-US" sz="3000" dirty="0">
                <a:sym typeface="Wingdings" pitchFamily="2" charset="2"/>
              </a:rPr>
              <a:t></a:t>
            </a:r>
            <a:r>
              <a:rPr lang="en-US" sz="3000" dirty="0" err="1"/>
              <a:t>Ab</a:t>
            </a:r>
            <a:r>
              <a:rPr lang="en-US" sz="3000" dirty="0"/>
              <a:t> formation against </a:t>
            </a:r>
            <a:r>
              <a:rPr lang="en-US" sz="3000" dirty="0" err="1"/>
              <a:t>hapten</a:t>
            </a:r>
            <a:endParaRPr lang="en-US" sz="3000" dirty="0"/>
          </a:p>
          <a:p>
            <a:pPr>
              <a:defRPr/>
            </a:pPr>
            <a:r>
              <a:rPr lang="en-US" sz="3000" dirty="0"/>
              <a:t>Antibiotics, analgesics, </a:t>
            </a:r>
            <a:r>
              <a:rPr lang="en-US" sz="3000" dirty="0" err="1"/>
              <a:t>penicilin</a:t>
            </a:r>
            <a:r>
              <a:rPr lang="en-US" sz="3000" dirty="0"/>
              <a:t> and alpha-methyldopa</a:t>
            </a:r>
          </a:p>
          <a:p>
            <a:pPr>
              <a:defRPr/>
            </a:pPr>
            <a:r>
              <a:rPr lang="en-US" sz="3000" dirty="0"/>
              <a:t>Therefore </a:t>
            </a:r>
            <a:r>
              <a:rPr lang="en-US" sz="3000" dirty="0" err="1"/>
              <a:t>haptens</a:t>
            </a:r>
            <a:r>
              <a:rPr lang="en-US" sz="3000" dirty="0"/>
              <a:t> are antigenic and not immunogenic</a:t>
            </a:r>
          </a:p>
          <a:p>
            <a:endParaRPr lang="en-US" dirty="0"/>
          </a:p>
        </p:txBody>
      </p:sp>
    </p:spTree>
    <p:extLst>
      <p:ext uri="{BB962C8B-B14F-4D97-AF65-F5344CB8AC3E}">
        <p14:creationId xmlns:p14="http://schemas.microsoft.com/office/powerpoint/2010/main" val="1834202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1905000" y="-312738"/>
            <a:ext cx="8763000" cy="7048083"/>
          </a:xfrm>
          <a:prstGeom prst="rect">
            <a:avLst/>
          </a:prstGeom>
          <a:noFill/>
          <a:ln w="9525">
            <a:noFill/>
            <a:miter lim="800000"/>
            <a:headEnd/>
            <a:tailEnd/>
          </a:ln>
        </p:spPr>
        <p:txBody>
          <a:bodyPr wrap="square">
            <a:spAutoFit/>
          </a:bodyPr>
          <a:lstStyle/>
          <a:p>
            <a:r>
              <a:rPr lang="en-US" sz="2000" dirty="0"/>
              <a:t> </a:t>
            </a:r>
          </a:p>
          <a:p>
            <a:r>
              <a:rPr lang="en-US" sz="2400" b="1" dirty="0">
                <a:solidFill>
                  <a:srgbClr val="0070C0"/>
                </a:solidFill>
              </a:rPr>
              <a:t>Adjuvant</a:t>
            </a:r>
            <a:r>
              <a:rPr lang="en-US" sz="2400" b="1" dirty="0"/>
              <a:t>: </a:t>
            </a:r>
            <a:r>
              <a:rPr lang="en-US" sz="2400" dirty="0"/>
              <a:t>Injecting an </a:t>
            </a:r>
            <a:r>
              <a:rPr lang="en-US" sz="2400" dirty="0" err="1"/>
              <a:t>immunogen</a:t>
            </a:r>
            <a:r>
              <a:rPr lang="en-US" sz="2400" dirty="0"/>
              <a:t> along with certain substances can increase the intensity of the immune responses to the </a:t>
            </a:r>
            <a:r>
              <a:rPr lang="en-US" sz="2400" dirty="0" err="1"/>
              <a:t>immunogen</a:t>
            </a:r>
            <a:r>
              <a:rPr lang="en-US" sz="2400" dirty="0"/>
              <a:t>. The substances, which enhances the immune response to </a:t>
            </a:r>
            <a:r>
              <a:rPr lang="en-US" sz="2400" dirty="0" err="1"/>
              <a:t>immunogen</a:t>
            </a:r>
            <a:r>
              <a:rPr lang="en-US" sz="2400" dirty="0"/>
              <a:t> are called </a:t>
            </a:r>
            <a:r>
              <a:rPr lang="en-US" sz="2400" b="1" dirty="0">
                <a:solidFill>
                  <a:srgbClr val="0070C0"/>
                </a:solidFill>
              </a:rPr>
              <a:t>adjuvant</a:t>
            </a:r>
            <a:r>
              <a:rPr lang="en-US" sz="2400" b="1" dirty="0"/>
              <a:t>. </a:t>
            </a:r>
          </a:p>
          <a:p>
            <a:endParaRPr lang="en-US" sz="2400" b="1" dirty="0">
              <a:solidFill>
                <a:srgbClr val="0070C0"/>
              </a:solidFill>
            </a:endParaRPr>
          </a:p>
          <a:p>
            <a:r>
              <a:rPr lang="en-US" sz="2400" b="1" dirty="0">
                <a:solidFill>
                  <a:srgbClr val="0070C0"/>
                </a:solidFill>
              </a:rPr>
              <a:t>The mechanisms by which adjuvant can enhance the immune response include:</a:t>
            </a:r>
          </a:p>
          <a:p>
            <a:r>
              <a:rPr lang="en-US" sz="2400" dirty="0"/>
              <a:t>1- prolonging retention </a:t>
            </a:r>
            <a:r>
              <a:rPr lang="en-US" sz="2400" dirty="0" err="1"/>
              <a:t>i.e</a:t>
            </a:r>
            <a:r>
              <a:rPr lang="en-US" sz="2400" dirty="0"/>
              <a:t>, increase the time of exposure of host to </a:t>
            </a:r>
            <a:r>
              <a:rPr lang="en-US" sz="2400" dirty="0" err="1"/>
              <a:t>immunogen</a:t>
            </a:r>
            <a:r>
              <a:rPr lang="en-US" sz="2400" dirty="0"/>
              <a:t>.</a:t>
            </a:r>
          </a:p>
          <a:p>
            <a:r>
              <a:rPr lang="en-US" sz="2400" dirty="0"/>
              <a:t>2- increasing the effective size. </a:t>
            </a:r>
          </a:p>
          <a:p>
            <a:r>
              <a:rPr lang="en-US" sz="2400" dirty="0"/>
              <a:t>3- promoting immunological activities of immune cells.</a:t>
            </a:r>
          </a:p>
          <a:p>
            <a:r>
              <a:rPr lang="en-US" sz="2400" dirty="0"/>
              <a:t>4- stimulating the influx of immune cells to the site of administration.</a:t>
            </a:r>
          </a:p>
          <a:p>
            <a:endParaRPr lang="en-US" sz="2400" b="1" dirty="0">
              <a:solidFill>
                <a:srgbClr val="0070C0"/>
              </a:solidFill>
            </a:endParaRPr>
          </a:p>
          <a:p>
            <a:r>
              <a:rPr lang="en-US" sz="2400" b="1" dirty="0">
                <a:solidFill>
                  <a:srgbClr val="0070C0"/>
                </a:solidFill>
              </a:rPr>
              <a:t>Examples of commonly used adjuvant:</a:t>
            </a:r>
          </a:p>
          <a:p>
            <a:r>
              <a:rPr lang="en-US" sz="2400" dirty="0"/>
              <a:t>a- Complete Freund's adjuvant: A water –oil emulsion used in BCG vaccine ,act by mechanisms(1,3,4).</a:t>
            </a:r>
          </a:p>
          <a:p>
            <a:r>
              <a:rPr lang="en-US" sz="2400" dirty="0"/>
              <a:t>b- Aluminum –salts: fine particles of aluminum phosphate or aluminum hydroxyl ,act by mechanism(2)</a:t>
            </a:r>
          </a:p>
        </p:txBody>
      </p:sp>
    </p:spTree>
    <p:extLst>
      <p:ext uri="{BB962C8B-B14F-4D97-AF65-F5344CB8AC3E}">
        <p14:creationId xmlns:p14="http://schemas.microsoft.com/office/powerpoint/2010/main" val="4214831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81200" y="533401"/>
            <a:ext cx="8229600" cy="563563"/>
          </a:xfrm>
        </p:spPr>
        <p:txBody>
          <a:bodyPr>
            <a:normAutofit fontScale="90000"/>
          </a:bodyPr>
          <a:lstStyle/>
          <a:p>
            <a:pPr algn="l" eaLnBrk="1" hangingPunct="1"/>
            <a:r>
              <a:rPr lang="en-US" sz="4000" b="1">
                <a:solidFill>
                  <a:srgbClr val="0070C0"/>
                </a:solidFill>
              </a:rPr>
              <a:t/>
            </a:r>
            <a:br>
              <a:rPr lang="en-US" sz="4000" b="1">
                <a:solidFill>
                  <a:srgbClr val="0070C0"/>
                </a:solidFill>
              </a:rPr>
            </a:br>
            <a:r>
              <a:rPr lang="en-US" sz="4000" b="1">
                <a:solidFill>
                  <a:srgbClr val="0070C0"/>
                </a:solidFill>
              </a:rPr>
              <a:t>Antibody:</a:t>
            </a:r>
            <a:r>
              <a:rPr lang="en-US" sz="4000" b="1" u="sng">
                <a:solidFill>
                  <a:srgbClr val="0070C0"/>
                </a:solidFill>
              </a:rPr>
              <a:t> </a:t>
            </a:r>
            <a:br>
              <a:rPr lang="en-US" sz="4000" b="1" u="sng">
                <a:solidFill>
                  <a:srgbClr val="0070C0"/>
                </a:solidFill>
              </a:rPr>
            </a:br>
            <a:r>
              <a:rPr lang="en-US" sz="3200" b="1" u="sng">
                <a:solidFill>
                  <a:srgbClr val="0070C0"/>
                </a:solidFill>
              </a:rPr>
              <a:t>Antibody</a:t>
            </a:r>
            <a:r>
              <a:rPr lang="en-US" sz="4000" b="1" u="sng">
                <a:solidFill>
                  <a:srgbClr val="0070C0"/>
                </a:solidFill>
              </a:rPr>
              <a:t> </a:t>
            </a:r>
            <a:r>
              <a:rPr lang="en-US" sz="3200" b="1" u="sng">
                <a:solidFill>
                  <a:srgbClr val="0070C0"/>
                </a:solidFill>
              </a:rPr>
              <a:t>Structure</a:t>
            </a:r>
          </a:p>
        </p:txBody>
      </p:sp>
      <p:sp>
        <p:nvSpPr>
          <p:cNvPr id="10243" name="Rectangle 3"/>
          <p:cNvSpPr>
            <a:spLocks noGrp="1" noChangeArrowheads="1"/>
          </p:cNvSpPr>
          <p:nvPr>
            <p:ph type="body" idx="1"/>
          </p:nvPr>
        </p:nvSpPr>
        <p:spPr>
          <a:xfrm>
            <a:off x="1752600" y="1905000"/>
            <a:ext cx="7010400" cy="5334000"/>
          </a:xfrm>
        </p:spPr>
        <p:txBody>
          <a:bodyPr/>
          <a:lstStyle/>
          <a:p>
            <a:pPr eaLnBrk="1" hangingPunct="1">
              <a:lnSpc>
                <a:spcPct val="90000"/>
              </a:lnSpc>
            </a:pPr>
            <a:r>
              <a:rPr lang="en-US"/>
              <a:t>Antibodies are </a:t>
            </a:r>
            <a:r>
              <a:rPr lang="en-US">
                <a:solidFill>
                  <a:srgbClr val="0070C0"/>
                </a:solidFill>
              </a:rPr>
              <a:t>glycoprotein</a:t>
            </a:r>
          </a:p>
          <a:p>
            <a:pPr eaLnBrk="1" hangingPunct="1">
              <a:lnSpc>
                <a:spcPct val="90000"/>
              </a:lnSpc>
            </a:pPr>
            <a:r>
              <a:rPr lang="en-US"/>
              <a:t>Produced by B-cell</a:t>
            </a:r>
          </a:p>
          <a:p>
            <a:pPr eaLnBrk="1" hangingPunct="1">
              <a:lnSpc>
                <a:spcPct val="90000"/>
              </a:lnSpc>
            </a:pPr>
            <a:r>
              <a:rPr lang="en-US"/>
              <a:t>Are antigen-specific</a:t>
            </a:r>
          </a:p>
          <a:p>
            <a:pPr eaLnBrk="1" hangingPunct="1">
              <a:lnSpc>
                <a:spcPct val="90000"/>
              </a:lnSpc>
            </a:pPr>
            <a:r>
              <a:rPr lang="en-US"/>
              <a:t>Bind and inactivate foreign particles</a:t>
            </a:r>
          </a:p>
          <a:p>
            <a:pPr eaLnBrk="1" hangingPunct="1">
              <a:lnSpc>
                <a:spcPct val="90000"/>
              </a:lnSpc>
            </a:pPr>
            <a:r>
              <a:rPr lang="en-US"/>
              <a:t>The basic functional unit of each antibody is an </a:t>
            </a:r>
            <a:r>
              <a:rPr lang="en-US">
                <a:solidFill>
                  <a:srgbClr val="0070C0"/>
                </a:solidFill>
              </a:rPr>
              <a:t>immunoglobulin</a:t>
            </a:r>
          </a:p>
          <a:p>
            <a:pPr eaLnBrk="1" hangingPunct="1">
              <a:lnSpc>
                <a:spcPct val="90000"/>
              </a:lnSpc>
              <a:buFontTx/>
              <a:buNone/>
            </a:pPr>
            <a:endParaRPr lang="en-US"/>
          </a:p>
          <a:p>
            <a:pPr eaLnBrk="1" hangingPunct="1">
              <a:lnSpc>
                <a:spcPct val="90000"/>
              </a:lnSpc>
              <a:buFontTx/>
              <a:buNone/>
            </a:pPr>
            <a:r>
              <a:rPr lang="en-US"/>
              <a:t>	</a:t>
            </a:r>
          </a:p>
        </p:txBody>
      </p:sp>
      <p:pic>
        <p:nvPicPr>
          <p:cNvPr id="10244" name="Picture 8"/>
          <p:cNvPicPr>
            <a:picLocks noChangeAspect="1" noChangeArrowheads="1"/>
          </p:cNvPicPr>
          <p:nvPr/>
        </p:nvPicPr>
        <p:blipFill>
          <a:blip r:embed="rId2" cstate="print"/>
          <a:srcRect/>
          <a:stretch>
            <a:fillRect/>
          </a:stretch>
        </p:blipFill>
        <p:spPr bwMode="auto">
          <a:xfrm>
            <a:off x="8001000" y="1600200"/>
            <a:ext cx="2362200" cy="4800600"/>
          </a:xfrm>
          <a:prstGeom prst="rect">
            <a:avLst/>
          </a:prstGeom>
          <a:noFill/>
          <a:ln w="9525">
            <a:noFill/>
            <a:miter lim="800000"/>
            <a:headEnd/>
            <a:tailEnd/>
          </a:ln>
        </p:spPr>
      </p:pic>
    </p:spTree>
    <p:extLst>
      <p:ext uri="{BB962C8B-B14F-4D97-AF65-F5344CB8AC3E}">
        <p14:creationId xmlns:p14="http://schemas.microsoft.com/office/powerpoint/2010/main" val="3527240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1164</Words>
  <Application>Microsoft Office PowerPoint</Application>
  <PresentationFormat>Widescreen</PresentationFormat>
  <Paragraphs>109</Paragraphs>
  <Slides>24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MS PGothic</vt:lpstr>
      <vt:lpstr>Arial</vt:lpstr>
      <vt:lpstr>Calibri</vt:lpstr>
      <vt:lpstr>Calibri Light</vt:lpstr>
      <vt:lpstr>Tahoma</vt:lpstr>
      <vt:lpstr>Times New Roman</vt:lpstr>
      <vt:lpstr>Wingdings</vt:lpstr>
      <vt:lpstr>Office Theme</vt:lpstr>
      <vt:lpstr>Antigen and Antibody</vt:lpstr>
      <vt:lpstr>Antigen:</vt:lpstr>
      <vt:lpstr> - The body recognizes antigens by the three-dimensional shapes or regions called antigenic determinants or epitopes. - Antigenic determinants may be mutivalent,or monovalent  - Mutivalent antigens elicit a stronger immune response than monovalent antigens. - Multivalent antigen, variously called a hetrophil antigen, hetrologus antigen, or forssman antigen, can react with antibodies produced in response to different antigen     </vt:lpstr>
      <vt:lpstr>PowerPoint Presentation</vt:lpstr>
      <vt:lpstr>Origin of Antigens</vt:lpstr>
      <vt:lpstr> Autoantigens</vt:lpstr>
      <vt:lpstr>  Haptens</vt:lpstr>
      <vt:lpstr>PowerPoint Presentation</vt:lpstr>
      <vt:lpstr> Antibody:  Antibody Structure</vt:lpstr>
      <vt:lpstr>PowerPoint Presentation</vt:lpstr>
      <vt:lpstr>PowerPoint Presentation</vt:lpstr>
      <vt:lpstr>PowerPoint Presentation</vt:lpstr>
      <vt:lpstr>PowerPoint Presentation</vt:lpstr>
      <vt:lpstr>PowerPoint Presentation</vt:lpstr>
      <vt:lpstr>PowerPoint Presentation</vt:lpstr>
      <vt:lpstr>Immunoglobulin structure</vt:lpstr>
      <vt:lpstr>PowerPoint Presentation</vt:lpstr>
      <vt:lpstr>PowerPoint Presentation</vt:lpstr>
      <vt:lpstr>Immunoglobulin fragments</vt:lpstr>
      <vt:lpstr>In the cours of B-cell maturation, IgD, IgM, disappear from the cell surface and instead IgM, IgG, IgE, or IgA is secreted by the cell. The process by which the function variable region appears in association with different heavy chain constant region is called heavy chain class switching</vt:lpstr>
      <vt:lpstr>PowerPoint Presentation</vt:lpstr>
      <vt:lpstr>Mechanisms of Antibody Action</vt:lpstr>
      <vt:lpstr>PowerPoint Presentation</vt:lpstr>
      <vt:lpstr>Monoclonal antibodies (antibdy reacts with single type of antigen)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Antigen and Antibody</dc:title>
  <dc:creator>Dr suzan</dc:creator>
  <cp:lastModifiedBy>Dr suzan</cp:lastModifiedBy>
  <cp:revision>2</cp:revision>
  <dcterms:created xsi:type="dcterms:W3CDTF">2018-12-15T18:11:27Z</dcterms:created>
  <dcterms:modified xsi:type="dcterms:W3CDTF">2018-12-15T18:17:42Z</dcterms:modified>
</cp:coreProperties>
</file>