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9" r:id="rId2"/>
    <p:sldId id="274" r:id="rId3"/>
    <p:sldId id="275" r:id="rId4"/>
    <p:sldId id="256" r:id="rId5"/>
    <p:sldId id="258" r:id="rId6"/>
    <p:sldId id="259" r:id="rId7"/>
    <p:sldId id="261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307" r:id="rId16"/>
    <p:sldId id="30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E146E-9B1D-4D96-BE77-185003F11733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3EC7-E604-45B0-AB1C-E938516EA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9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SPECIFIC IMMUNE RESPONSE</a:t>
            </a:r>
            <a:r>
              <a:rPr lang="en-US" sz="4000" dirty="0" smtClean="0">
                <a:solidFill>
                  <a:schemeClr val="accent1"/>
                </a:solidFill>
              </a:rPr>
              <a:t/>
            </a:r>
            <a:br>
              <a:rPr lang="en-US" sz="4000" dirty="0" smtClean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638800"/>
            <a:ext cx="6400800" cy="6858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By: Dr. Suzan Y.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Dr.Suzan\Downloads\b_t_CE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67056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7" descr="43-12a-CytotoxTCellFunct-L.gif                                 000053DBKARL's Pocketrans              B81D7FDE:"/>
          <p:cNvPicPr>
            <a:picLocks noChangeAspect="1" noChangeArrowheads="1"/>
          </p:cNvPicPr>
          <p:nvPr/>
        </p:nvPicPr>
        <p:blipFill>
          <a:blip r:embed="rId2" cstate="print"/>
          <a:srcRect b="14742"/>
          <a:stretch>
            <a:fillRect/>
          </a:stretch>
        </p:blipFill>
        <p:spPr bwMode="auto">
          <a:xfrm>
            <a:off x="228600" y="0"/>
            <a:ext cx="86868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8600"/>
            <a:ext cx="8534400" cy="6134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In the same way, T</a:t>
            </a:r>
            <a:r>
              <a:rPr lang="en-US" altLang="en-US" baseline="-25000" dirty="0" smtClean="0">
                <a:solidFill>
                  <a:srgbClr val="000000"/>
                </a:solidFill>
              </a:rPr>
              <a:t>C</a:t>
            </a:r>
            <a:r>
              <a:rPr lang="en-US" altLang="en-US" dirty="0" smtClean="0">
                <a:solidFill>
                  <a:srgbClr val="000000"/>
                </a:solidFill>
              </a:rPr>
              <a:t> cells defend against malignant tumors.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Because tumor cells carry distinctive molecules not found on normal cells, they are identified as foreign by the immune system.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Class I MHC molecules on a tumor cell present fragments of </a:t>
            </a:r>
            <a:r>
              <a:rPr lang="en-US" altLang="en-US" b="1" dirty="0" smtClean="0">
                <a:solidFill>
                  <a:srgbClr val="000000"/>
                </a:solidFill>
              </a:rPr>
              <a:t>tumor antigens</a:t>
            </a:r>
            <a:r>
              <a:rPr lang="en-US" altLang="en-US" dirty="0" smtClean="0">
                <a:solidFill>
                  <a:srgbClr val="000000"/>
                </a:solidFill>
              </a:rPr>
              <a:t> to T</a:t>
            </a:r>
            <a:r>
              <a:rPr lang="en-US" altLang="en-US" baseline="-25000" dirty="0" smtClean="0">
                <a:solidFill>
                  <a:srgbClr val="000000"/>
                </a:solidFill>
              </a:rPr>
              <a:t>C</a:t>
            </a:r>
            <a:r>
              <a:rPr lang="en-US" altLang="en-US" dirty="0" smtClean="0">
                <a:solidFill>
                  <a:srgbClr val="000000"/>
                </a:solidFill>
              </a:rPr>
              <a:t> cells.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Interestingly, certain cancers and viruses actively reduce the amount of class I MHC protein on affected cells so that they escape detection by T</a:t>
            </a:r>
            <a:r>
              <a:rPr lang="en-US" altLang="en-US" baseline="-25000" dirty="0" smtClean="0">
                <a:solidFill>
                  <a:srgbClr val="000000"/>
                </a:solidFill>
              </a:rPr>
              <a:t>C</a:t>
            </a:r>
            <a:r>
              <a:rPr lang="en-US" altLang="en-US" dirty="0" smtClean="0">
                <a:solidFill>
                  <a:srgbClr val="000000"/>
                </a:solidFill>
              </a:rPr>
              <a:t> cells.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The body has a backup defense in the form of natural killer cells, part of the nonspecific defenses, which </a:t>
            </a:r>
            <a:r>
              <a:rPr lang="en-US" altLang="en-US" dirty="0" err="1" smtClean="0">
                <a:solidFill>
                  <a:srgbClr val="000000"/>
                </a:solidFill>
              </a:rPr>
              <a:t>lyse</a:t>
            </a:r>
            <a:r>
              <a:rPr lang="en-US" altLang="en-US" dirty="0" smtClean="0">
                <a:solidFill>
                  <a:srgbClr val="000000"/>
                </a:solidFill>
              </a:rPr>
              <a:t> virus-infected and cancer cells.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839200" cy="389645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The </a:t>
            </a:r>
            <a:r>
              <a:rPr lang="en-US" altLang="en-US" dirty="0" err="1" smtClean="0">
                <a:solidFill>
                  <a:srgbClr val="000000"/>
                </a:solidFill>
              </a:rPr>
              <a:t>humoral</a:t>
            </a:r>
            <a:r>
              <a:rPr lang="en-US" altLang="en-US" dirty="0" smtClean="0">
                <a:solidFill>
                  <a:srgbClr val="000000"/>
                </a:solidFill>
              </a:rPr>
              <a:t> immune response is initiated when B cells bearing antigen receptors are selected by binding with specific antigens.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This is assisted by IL-2 and other cytokines secreted from helper T cells activated by the same antigen.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These B cells proliferate and differentiate into a clone of antibody-secreting plasma cells and a clone of memory B cells.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763000" cy="12003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3600" b="1" dirty="0" smtClean="0">
                <a:solidFill>
                  <a:schemeClr val="accent1"/>
                </a:solidFill>
              </a:rPr>
              <a:t>  </a:t>
            </a:r>
            <a:r>
              <a:rPr lang="en-US" altLang="en-US" sz="3600" b="1" dirty="0" err="1" smtClean="0">
                <a:solidFill>
                  <a:schemeClr val="accent1"/>
                </a:solidFill>
              </a:rPr>
              <a:t>Humoral</a:t>
            </a:r>
            <a:r>
              <a:rPr lang="en-US" altLang="en-US" sz="3600" b="1" dirty="0" smtClean="0">
                <a:solidFill>
                  <a:schemeClr val="accent1"/>
                </a:solidFill>
              </a:rPr>
              <a:t> response,( B cells make antibodies against extracellular pathogens)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"/>
            <a:ext cx="2819400" cy="41549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Many antigens (primarily proteins), called </a:t>
            </a:r>
            <a:r>
              <a:rPr lang="en-US" altLang="en-US" sz="2400" b="1" dirty="0" smtClean="0">
                <a:solidFill>
                  <a:schemeClr val="accent1"/>
                </a:solidFill>
              </a:rPr>
              <a:t>T-dependent antigens</a:t>
            </a:r>
            <a:r>
              <a:rPr lang="en-US" altLang="en-US" sz="2400" dirty="0" smtClean="0">
                <a:solidFill>
                  <a:srgbClr val="000000"/>
                </a:solidFill>
              </a:rPr>
              <a:t>, can trigger a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humoral</a:t>
            </a:r>
            <a:r>
              <a:rPr lang="en-US" altLang="en-US" sz="2400" dirty="0" smtClean="0">
                <a:solidFill>
                  <a:srgbClr val="000000"/>
                </a:solidFill>
              </a:rPr>
              <a:t> immune response by B cells only with the participation of helper T cells.</a:t>
            </a:r>
          </a:p>
        </p:txBody>
      </p:sp>
      <p:pic>
        <p:nvPicPr>
          <p:cNvPr id="15364" name="Picture 6" descr="43-13-TDependentAntigen-L3.gif                                 000053DBKARL's Pocketrans              B81D7FDE:"/>
          <p:cNvPicPr>
            <a:picLocks noChangeAspect="1" noChangeArrowheads="1"/>
          </p:cNvPicPr>
          <p:nvPr/>
        </p:nvPicPr>
        <p:blipFill>
          <a:blip r:embed="rId2" cstate="print"/>
          <a:srcRect b="3246"/>
          <a:stretch>
            <a:fillRect/>
          </a:stretch>
        </p:blipFill>
        <p:spPr bwMode="auto">
          <a:xfrm>
            <a:off x="3048000" y="0"/>
            <a:ext cx="624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8600"/>
            <a:ext cx="8839200" cy="688803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Other antigens, such as polysaccharides and proteins with many identical polypeptides, function as </a:t>
            </a:r>
            <a:r>
              <a:rPr lang="en-US" altLang="en-US" sz="2400" b="1" dirty="0" smtClean="0">
                <a:solidFill>
                  <a:schemeClr val="accent1"/>
                </a:solidFill>
              </a:rPr>
              <a:t>T-independent antigens</a:t>
            </a:r>
            <a:r>
              <a:rPr lang="en-US" alt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These include the polysaccharides of many bacterial capsules and the proteins of the bacterial flagella.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These antigens bind simultaneously to a number of membrane antibodies on the B cell surface.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This stimulates the B cell to generate antibody-secreting plasma cells without the help of IL-2.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While this response is an important defense against many bacteria, it generates a weaker response than T-dependent antigens and generates no memory cells.</a:t>
            </a:r>
          </a:p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Any given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humoral</a:t>
            </a:r>
            <a:r>
              <a:rPr lang="en-US" altLang="en-US" sz="2400" dirty="0" smtClean="0">
                <a:solidFill>
                  <a:srgbClr val="000000"/>
                </a:solidFill>
              </a:rPr>
              <a:t> response stimulates a variety of different B cells, each giving rise to a clone of thousands of plasma cells.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Each plasma cell is estimated to secrete about 2,000 antibody molecules per second over the cell’s</a:t>
            </a:r>
            <a:br>
              <a:rPr lang="en-US" altLang="en-US" sz="2400" dirty="0" smtClean="0">
                <a:solidFill>
                  <a:srgbClr val="000000"/>
                </a:solidFill>
              </a:rPr>
            </a:br>
            <a:r>
              <a:rPr lang="en-US" altLang="en-US" sz="2400" dirty="0" smtClean="0">
                <a:solidFill>
                  <a:srgbClr val="000000"/>
                </a:solidFill>
              </a:rPr>
              <a:t>- 4- to 5-day life span.</a:t>
            </a:r>
          </a:p>
          <a:p>
            <a:pPr lvl="1">
              <a:buClr>
                <a:srgbClr val="339933"/>
              </a:buClr>
              <a:buNone/>
            </a:pPr>
            <a:endParaRPr lang="en-US" altLang="en-US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0070C0"/>
                </a:solidFill>
              </a:rPr>
              <a:t>Clonal</a:t>
            </a:r>
            <a:r>
              <a:rPr lang="en-US" b="1" dirty="0" smtClean="0">
                <a:solidFill>
                  <a:srgbClr val="0070C0"/>
                </a:solidFill>
              </a:rPr>
              <a:t> Selection</a:t>
            </a:r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990600"/>
            <a:ext cx="6781800" cy="6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28" descr="figure 01-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14400"/>
            <a:ext cx="4114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 anchor="t"/>
          <a:lstStyle/>
          <a:p>
            <a:pPr eaLnBrk="1" hangingPunct="1"/>
            <a:r>
              <a:rPr lang="en-US" sz="3200" b="1" smtClean="0">
                <a:solidFill>
                  <a:srgbClr val="0070C0"/>
                </a:solidFill>
              </a:rPr>
              <a:t>Antibody Response After Exposure to Antigen</a:t>
            </a:r>
          </a:p>
        </p:txBody>
      </p:sp>
      <p:pic>
        <p:nvPicPr>
          <p:cNvPr id="34819" name="Picture 3" descr="E:\MEDIA\1421\142126.JPG"/>
          <p:cNvPicPr>
            <a:picLocks noChangeAspect="1" noChangeArrowheads="1"/>
          </p:cNvPicPr>
          <p:nvPr/>
        </p:nvPicPr>
        <p:blipFill>
          <a:blip r:embed="rId2" cstate="print"/>
          <a:srcRect b="5167"/>
          <a:stretch>
            <a:fillRect/>
          </a:stretch>
        </p:blipFill>
        <p:spPr bwMode="auto">
          <a:xfrm>
            <a:off x="381000" y="1263650"/>
            <a:ext cx="8382000" cy="559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8600"/>
            <a:ext cx="8839200" cy="43642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Antigens that elicit a </a:t>
            </a:r>
            <a:r>
              <a:rPr lang="en-US" altLang="en-US" dirty="0" err="1" smtClean="0">
                <a:solidFill>
                  <a:srgbClr val="000000"/>
                </a:solidFill>
              </a:rPr>
              <a:t>humoral</a:t>
            </a:r>
            <a:r>
              <a:rPr lang="en-US" altLang="en-US" dirty="0" smtClean="0">
                <a:solidFill>
                  <a:srgbClr val="000000"/>
                </a:solidFill>
              </a:rPr>
              <a:t> immune response are typically the protein and polysaccharide surface components of microbes, incompatible transplanted tissues, or incompatible transfused cells.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In addition, for some humans, the proteins of foreign substances such as pollen or bee venom acts as antigens that induce an allergic, or hypersensitive </a:t>
            </a:r>
            <a:r>
              <a:rPr lang="en-US" altLang="en-US" dirty="0" err="1" smtClean="0">
                <a:solidFill>
                  <a:srgbClr val="000000"/>
                </a:solidFill>
              </a:rPr>
              <a:t>humoral</a:t>
            </a:r>
            <a:r>
              <a:rPr lang="en-US" altLang="en-US" dirty="0" smtClean="0">
                <a:solidFill>
                  <a:srgbClr val="000000"/>
                </a:solidFill>
              </a:rPr>
              <a:t> response.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17525" y="574675"/>
            <a:ext cx="82454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SPECIFIC COMPONENTS OF IMMUNE SYSTEM:  LYMPHOCYTES</a:t>
            </a:r>
            <a:endParaRPr lang="en-US" sz="3600" dirty="0">
              <a:solidFill>
                <a:schemeClr val="accent1"/>
              </a:solidFill>
            </a:endParaRPr>
          </a:p>
          <a:p>
            <a:endParaRPr lang="en-US" sz="3600" dirty="0"/>
          </a:p>
          <a:p>
            <a:pPr>
              <a:buFontTx/>
              <a:buChar char="•"/>
            </a:pPr>
            <a:r>
              <a:rPr lang="en-US" sz="3600" dirty="0"/>
              <a:t>B-Lymphocytes (“B cells”)</a:t>
            </a:r>
          </a:p>
          <a:p>
            <a:pPr>
              <a:buFontTx/>
              <a:buChar char="•"/>
            </a:pPr>
            <a:r>
              <a:rPr lang="en-US" sz="3600" dirty="0"/>
              <a:t>T- Lymphocytes (“T cells”)</a:t>
            </a:r>
          </a:p>
          <a:p>
            <a:pPr>
              <a:buFontTx/>
              <a:buChar char="•"/>
            </a:pPr>
            <a:r>
              <a:rPr lang="en-US" sz="3600" dirty="0"/>
              <a:t>Natural Killer Cells (NK cells)</a:t>
            </a:r>
          </a:p>
          <a:p>
            <a:pPr>
              <a:buFontTx/>
              <a:buChar char="•"/>
            </a:pPr>
            <a:r>
              <a:rPr lang="en-US" sz="3600" dirty="0"/>
              <a:t>Memory Cells</a:t>
            </a:r>
          </a:p>
          <a:p>
            <a:pPr>
              <a:buFontTx/>
              <a:buChar char="•"/>
            </a:pPr>
            <a:r>
              <a:rPr lang="en-US" sz="3600" dirty="0"/>
              <a:t>Suppressor Cells</a:t>
            </a:r>
          </a:p>
          <a:p>
            <a:endParaRPr lang="en-US" sz="3600" dirty="0"/>
          </a:p>
          <a:p>
            <a:r>
              <a:rPr lang="en-US" sz="2800" dirty="0"/>
              <a:t>They have different functions in specific immunity</a:t>
            </a:r>
            <a:r>
              <a:rPr lang="en-US" sz="2800" dirty="0">
                <a:solidFill>
                  <a:srgbClr val="FFFFFF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9154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B-LYMPHOCYTES</a:t>
            </a:r>
            <a:endParaRPr lang="en-US" sz="2800" dirty="0">
              <a:solidFill>
                <a:schemeClr val="accent1"/>
              </a:solidFill>
            </a:endParaRPr>
          </a:p>
          <a:p>
            <a:pPr>
              <a:buFontTx/>
              <a:buChar char="•"/>
            </a:pPr>
            <a:r>
              <a:rPr lang="en-US" sz="2800" dirty="0"/>
              <a:t>Mature in bone marrow, then carried to lymphoid tissue via blood stream and lymphatic circulation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This process of maturation and migration takes place throughout life</a:t>
            </a:r>
            <a:r>
              <a:rPr lang="en-US" sz="2800" dirty="0" smtClean="0"/>
              <a:t>.</a:t>
            </a:r>
          </a:p>
          <a:p>
            <a:pPr algn="ctr"/>
            <a:endParaRPr lang="en-US" sz="2800" b="1" dirty="0" smtClean="0"/>
          </a:p>
          <a:p>
            <a:r>
              <a:rPr lang="en-US" sz="2800" b="1" dirty="0" smtClean="0">
                <a:solidFill>
                  <a:schemeClr val="accent1"/>
                </a:solidFill>
              </a:rPr>
              <a:t>T-LYMPHOCYTES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>
              <a:buFontTx/>
              <a:buChar char="•"/>
            </a:pPr>
            <a:r>
              <a:rPr lang="en-US" sz="2800" dirty="0" smtClean="0"/>
              <a:t>Immature lymphocytes leave bone marrow during fetal and early neonatal life.</a:t>
            </a:r>
          </a:p>
          <a:p>
            <a:pPr>
              <a:buFontTx/>
              <a:buChar char="•"/>
            </a:pPr>
            <a:r>
              <a:rPr lang="en-US" sz="2800" dirty="0" smtClean="0"/>
              <a:t>Go to thymus gland.</a:t>
            </a:r>
          </a:p>
          <a:p>
            <a:pPr>
              <a:buFontTx/>
              <a:buChar char="•"/>
            </a:pPr>
            <a:r>
              <a:rPr lang="en-US" sz="2800" dirty="0" smtClean="0"/>
              <a:t>Mature there before they go on to other lymphoid tissues.</a:t>
            </a:r>
          </a:p>
          <a:p>
            <a:pPr>
              <a:buFontTx/>
              <a:buChar char="•"/>
            </a:pPr>
            <a:r>
              <a:rPr lang="en-US" sz="2800" dirty="0" smtClean="0"/>
              <a:t>Also, and lymphocyte that is derived from one of these original T-lymphocytes via mitosis is also a T-lymphocyte.</a:t>
            </a:r>
          </a:p>
          <a:p>
            <a:pPr>
              <a:buFontTx/>
              <a:buChar char="•"/>
            </a:pPr>
            <a:endParaRPr lang="en-US" sz="2400" dirty="0"/>
          </a:p>
          <a:p>
            <a:pPr>
              <a:buFontTx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9647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The immune system can mount two types of responses to antigens: a </a:t>
            </a:r>
            <a:r>
              <a:rPr lang="en-US" altLang="en-US" sz="2400" b="1" dirty="0" err="1" smtClean="0">
                <a:solidFill>
                  <a:schemeClr val="accent1"/>
                </a:solidFill>
              </a:rPr>
              <a:t>humoral</a:t>
            </a:r>
            <a:r>
              <a:rPr lang="en-US" altLang="en-US" sz="2400" b="1" dirty="0" smtClean="0">
                <a:solidFill>
                  <a:schemeClr val="accent1"/>
                </a:solidFill>
              </a:rPr>
              <a:t> response and a cell-mediated response</a:t>
            </a:r>
            <a:r>
              <a:rPr lang="en-US" alt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>
              <a:lnSpc>
                <a:spcPct val="90000"/>
              </a:lnSpc>
              <a:buClr>
                <a:srgbClr val="339933"/>
              </a:buClr>
            </a:pPr>
            <a:r>
              <a:rPr lang="en-US" altLang="en-US" sz="2400" b="1" dirty="0" err="1" smtClean="0">
                <a:solidFill>
                  <a:schemeClr val="accent1"/>
                </a:solidFill>
              </a:rPr>
              <a:t>Humoral</a:t>
            </a:r>
            <a:r>
              <a:rPr lang="en-US" altLang="en-US" sz="2400" b="1" dirty="0" smtClean="0">
                <a:solidFill>
                  <a:schemeClr val="accent1"/>
                </a:solidFill>
              </a:rPr>
              <a:t> immunity</a:t>
            </a:r>
            <a:r>
              <a:rPr lang="en-US" altLang="en-US" sz="2400" dirty="0" smtClean="0">
                <a:solidFill>
                  <a:srgbClr val="000000"/>
                </a:solidFill>
              </a:rPr>
              <a:t> involves B cell activation and results from the production of antibodies that circulate in the blood plasma and lymph.</a:t>
            </a:r>
          </a:p>
          <a:p>
            <a:pPr marL="1085850" lvl="2">
              <a:lnSpc>
                <a:spcPct val="90000"/>
              </a:lnSpc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Circulating antibodies defend mainly against free bacteria, toxins, and viruses in the body fluids.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In </a:t>
            </a:r>
            <a:r>
              <a:rPr lang="en-US" altLang="en-US" sz="2400" b="1" dirty="0" smtClean="0">
                <a:solidFill>
                  <a:schemeClr val="accent1"/>
                </a:solidFill>
              </a:rPr>
              <a:t>cell-mediated immunity</a:t>
            </a:r>
            <a:r>
              <a:rPr lang="en-US" altLang="en-US" sz="2400" dirty="0" smtClean="0">
                <a:solidFill>
                  <a:srgbClr val="000000"/>
                </a:solidFill>
              </a:rPr>
              <a:t>, T lymphocytes attack viruses and bacteria within infected cells and defend against fungi, protozoa, and parasitic worms.</a:t>
            </a:r>
          </a:p>
          <a:p>
            <a:pPr marL="1085850" lvl="2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They also attack “</a:t>
            </a:r>
            <a:r>
              <a:rPr lang="en-US" altLang="en-US" dirty="0" err="1" smtClean="0">
                <a:solidFill>
                  <a:srgbClr val="000000"/>
                </a:solidFill>
              </a:rPr>
              <a:t>nonself</a:t>
            </a:r>
            <a:r>
              <a:rPr lang="en-US" altLang="en-US" dirty="0" smtClean="0">
                <a:solidFill>
                  <a:srgbClr val="000000"/>
                </a:solidFill>
              </a:rPr>
              <a:t>” cancer and transplant cells.</a:t>
            </a:r>
          </a:p>
          <a:p>
            <a:pPr marL="1085850" lvl="2">
              <a:buClr>
                <a:srgbClr val="339933"/>
              </a:buClr>
              <a:buNone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marL="1085850" lvl="2">
              <a:buClr>
                <a:srgbClr val="339933"/>
              </a:buClr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The </a:t>
            </a:r>
            <a:r>
              <a:rPr lang="en-US" altLang="en-US" dirty="0" err="1" smtClean="0">
                <a:solidFill>
                  <a:srgbClr val="000000"/>
                </a:solidFill>
              </a:rPr>
              <a:t>humoral</a:t>
            </a:r>
            <a:r>
              <a:rPr lang="en-US" altLang="en-US" dirty="0" smtClean="0">
                <a:solidFill>
                  <a:srgbClr val="000000"/>
                </a:solidFill>
              </a:rPr>
              <a:t> and cell-mediated immune responses are linked by cell-signaling interactions, especially via helper T cells.</a:t>
            </a:r>
          </a:p>
          <a:p>
            <a:pPr marL="1085850" lvl="2">
              <a:buClr>
                <a:srgbClr val="339933"/>
              </a:buClr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7630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 smtClean="0">
                <a:solidFill>
                  <a:schemeClr val="accent1"/>
                </a:solidFill>
              </a:rPr>
              <a:t>Immune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4" descr="43-10-ImmuneResponses-L4.gif                                   000053DBKARL's Pocketrans              B81D7FDE:"/>
          <p:cNvPicPr>
            <a:picLocks noChangeAspect="1" noChangeArrowheads="1"/>
          </p:cNvPicPr>
          <p:nvPr/>
        </p:nvPicPr>
        <p:blipFill>
          <a:blip r:embed="rId2" cstate="print"/>
          <a:srcRect b="43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"/>
            <a:ext cx="8915400" cy="319472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Both types of immune responses are initiated by interactions between antigen-presenting cells (APCs) and helper T cells.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The APCs, including macrophages and some B cells, tell the immune system, via helper T cells, that a foreign antigen is in the body.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At the heart of the interactions between APCs and helper T cells are class II MHC molecules produced by the APCs, which bind to foreign antigens.</a:t>
            </a:r>
          </a:p>
        </p:txBody>
      </p:sp>
      <p:pic>
        <p:nvPicPr>
          <p:cNvPr id="5" name="Picture 1028" descr="43-11-HelperTCellsFunct-L.gif                                  000053DBKARL's Pocketrans              B81D7FDE:"/>
          <p:cNvPicPr>
            <a:picLocks noChangeAspect="1" noChangeArrowheads="1"/>
          </p:cNvPicPr>
          <p:nvPr/>
        </p:nvPicPr>
        <p:blipFill>
          <a:blip r:embed="rId2" cstate="print"/>
          <a:srcRect b="7742"/>
          <a:stretch>
            <a:fillRect/>
          </a:stretch>
        </p:blipFill>
        <p:spPr bwMode="auto">
          <a:xfrm>
            <a:off x="228600" y="3276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915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339933"/>
              </a:buClr>
              <a:buFont typeface="Arial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 An APC engulfs a bacterium and transports a fragment of it to the cell surface via a class II MHC molecule.</a:t>
            </a:r>
          </a:p>
          <a:p>
            <a:pPr>
              <a:buClr>
                <a:srgbClr val="339933"/>
              </a:buClr>
              <a:buFont typeface="Arial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 A specific T</a:t>
            </a:r>
            <a:r>
              <a:rPr lang="en-US" altLang="en-US" sz="2400" baseline="-25000" dirty="0" smtClean="0">
                <a:solidFill>
                  <a:srgbClr val="000000"/>
                </a:solidFill>
              </a:rPr>
              <a:t>H</a:t>
            </a:r>
            <a:r>
              <a:rPr lang="en-US" altLang="en-US" sz="2400" dirty="0" smtClean="0">
                <a:solidFill>
                  <a:srgbClr val="000000"/>
                </a:solidFill>
              </a:rPr>
              <a:t> cell is activated by binding to the MHC-antigen complex on the surface of the APC.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Both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CD4 </a:t>
            </a:r>
            <a:r>
              <a:rPr lang="en-US" altLang="en-US" sz="2400" dirty="0" smtClean="0">
                <a:solidFill>
                  <a:srgbClr val="000000"/>
                </a:solidFill>
              </a:rPr>
              <a:t>proteins on the surface of the T</a:t>
            </a:r>
            <a:r>
              <a:rPr lang="en-US" altLang="en-US" sz="2400" baseline="-25000" dirty="0" smtClean="0">
                <a:solidFill>
                  <a:srgbClr val="000000"/>
                </a:solidFill>
              </a:rPr>
              <a:t>H</a:t>
            </a:r>
            <a:r>
              <a:rPr lang="en-US" altLang="en-US" sz="2400" dirty="0" smtClean="0">
                <a:solidFill>
                  <a:srgbClr val="000000"/>
                </a:solidFill>
              </a:rPr>
              <a:t> cells and interleukin-1 secreted by the APC enhance activation.</a:t>
            </a:r>
          </a:p>
          <a:p>
            <a:pPr lvl="1">
              <a:buClr>
                <a:srgbClr val="339933"/>
              </a:buClr>
            </a:pPr>
            <a:endParaRPr lang="en-US" alt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667000"/>
            <a:ext cx="8839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339933"/>
              </a:buClr>
              <a:buFont typeface="Arial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 When a helper T cell is selected by specific contact with the class II MHC-antigen complex on an APC, the T</a:t>
            </a:r>
            <a:r>
              <a:rPr lang="en-US" altLang="en-US" sz="2400" baseline="-25000" dirty="0" smtClean="0">
                <a:solidFill>
                  <a:srgbClr val="000000"/>
                </a:solidFill>
              </a:rPr>
              <a:t>H</a:t>
            </a:r>
            <a:r>
              <a:rPr lang="en-US" altLang="en-US" sz="2400" dirty="0" smtClean="0">
                <a:solidFill>
                  <a:srgbClr val="000000"/>
                </a:solidFill>
              </a:rPr>
              <a:t> cell proliferates and differentiates into a clone of activated helper T cells and memory helper T cells.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Activated helper T cells secrete several different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cytokines</a:t>
            </a:r>
            <a:r>
              <a:rPr lang="en-US" altLang="en-US" sz="2400" dirty="0" smtClean="0">
                <a:solidFill>
                  <a:srgbClr val="000000"/>
                </a:solidFill>
              </a:rPr>
              <a:t>, proteins or peptides that stimulate other lymphocytes.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For example, the cytokine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interleukin-2</a:t>
            </a:r>
            <a:r>
              <a:rPr lang="en-US" altLang="en-US" sz="2400" dirty="0" smtClean="0">
                <a:solidFill>
                  <a:srgbClr val="000000"/>
                </a:solidFill>
              </a:rPr>
              <a:t> (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IL-2</a:t>
            </a:r>
            <a:r>
              <a:rPr lang="en-US" altLang="en-US" sz="2400" dirty="0" smtClean="0">
                <a:solidFill>
                  <a:srgbClr val="000000"/>
                </a:solidFill>
              </a:rPr>
              <a:t>) helps B cells that have contacted antigen differentiate into antibody-secreting plasma cells.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-IL-2 also helps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cytotoxic</a:t>
            </a:r>
            <a:r>
              <a:rPr lang="en-US" altLang="en-US" sz="2400" dirty="0" smtClean="0">
                <a:solidFill>
                  <a:srgbClr val="000000"/>
                </a:solidFill>
              </a:rPr>
              <a:t> T cells become active killers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8991600" cy="533684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Antigen-activated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cytotoxic</a:t>
            </a:r>
            <a:r>
              <a:rPr lang="en-US" altLang="en-US" sz="2400" dirty="0" smtClean="0">
                <a:solidFill>
                  <a:srgbClr val="000000"/>
                </a:solidFill>
              </a:rPr>
              <a:t> T lymphocytes kill cancers cells and cells infected by viruses and other intracellular pathogens.</a:t>
            </a:r>
          </a:p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This is mediated through class I MHC molecules.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All nucleated cells continuously produce class I MHC molecules, which capture a small fragment of one of the other proteins synthesized by that cell and carries it to the surface.</a:t>
            </a:r>
          </a:p>
          <a:p>
            <a:pPr lvl="1">
              <a:buClr>
                <a:srgbClr val="339933"/>
              </a:buClr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If the cell contains a replicating virus, class I MHC molecules expose foreign proteins that are synthesized in infected or abnormal cells to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cytotoxic</a:t>
            </a:r>
            <a:r>
              <a:rPr lang="en-US" altLang="en-US" sz="2400" dirty="0" smtClean="0">
                <a:solidFill>
                  <a:srgbClr val="000000"/>
                </a:solidFill>
              </a:rPr>
              <a:t> T cells.</a:t>
            </a:r>
          </a:p>
          <a:p>
            <a:pPr lvl="1">
              <a:buClr>
                <a:srgbClr val="339933"/>
              </a:buClr>
            </a:pPr>
            <a:r>
              <a:rPr lang="en-US" altLang="en-US" sz="2400" dirty="0" smtClean="0">
                <a:solidFill>
                  <a:srgbClr val="000000"/>
                </a:solidFill>
              </a:rPr>
              <a:t>This interaction is greatly enhanced by a T surface protein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CD8</a:t>
            </a:r>
            <a:r>
              <a:rPr lang="en-US" altLang="en-US" sz="2400" dirty="0" smtClean="0">
                <a:solidFill>
                  <a:srgbClr val="000000"/>
                </a:solidFill>
              </a:rPr>
              <a:t> which helps keep the cells together while the T</a:t>
            </a:r>
            <a:r>
              <a:rPr lang="en-US" altLang="en-US" sz="2400" baseline="-25000" dirty="0" smtClean="0">
                <a:solidFill>
                  <a:srgbClr val="000000"/>
                </a:solidFill>
              </a:rPr>
              <a:t>C</a:t>
            </a:r>
            <a:r>
              <a:rPr lang="en-US" altLang="en-US" sz="2400" dirty="0" smtClean="0">
                <a:solidFill>
                  <a:srgbClr val="000000"/>
                </a:solidFill>
              </a:rPr>
              <a:t> cell is activated.</a:t>
            </a:r>
          </a:p>
          <a:p>
            <a:pPr lvl="1">
              <a:buClr>
                <a:srgbClr val="339933"/>
              </a:buClr>
            </a:pPr>
            <a:endParaRPr lang="en-US" alt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763000" cy="12003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3600" b="1" dirty="0" smtClean="0">
                <a:solidFill>
                  <a:schemeClr val="accent1"/>
                </a:solidFill>
              </a:rPr>
              <a:t>Role of  </a:t>
            </a:r>
            <a:r>
              <a:rPr lang="en-US" altLang="en-US" sz="3600" b="1" dirty="0" err="1" smtClean="0">
                <a:solidFill>
                  <a:schemeClr val="accent1"/>
                </a:solidFill>
              </a:rPr>
              <a:t>cytotoxic</a:t>
            </a:r>
            <a:r>
              <a:rPr lang="en-US" altLang="en-US" sz="3600" b="1" dirty="0" smtClean="0">
                <a:solidFill>
                  <a:schemeClr val="accent1"/>
                </a:solidFill>
              </a:rPr>
              <a:t> T cells (counter intracellular pathogens)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8600"/>
            <a:ext cx="8839200" cy="603857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339933"/>
              </a:buClr>
            </a:pPr>
            <a:r>
              <a:rPr lang="en-US" altLang="en-US" sz="2800" dirty="0" smtClean="0">
                <a:solidFill>
                  <a:srgbClr val="000000"/>
                </a:solidFill>
              </a:rPr>
              <a:t>A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cytotoxic</a:t>
            </a:r>
            <a:r>
              <a:rPr lang="en-US" altLang="en-US" sz="2800" dirty="0" smtClean="0">
                <a:solidFill>
                  <a:srgbClr val="000000"/>
                </a:solidFill>
              </a:rPr>
              <a:t> T cell is activated by specific contacts with class I MHC-antigen complexes on an infected cell and by IL-2 from a helper T cell.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The activated </a:t>
            </a:r>
            <a:r>
              <a:rPr lang="en-US" altLang="en-US" dirty="0" err="1" smtClean="0">
                <a:solidFill>
                  <a:srgbClr val="000000"/>
                </a:solidFill>
              </a:rPr>
              <a:t>cytotoxic</a:t>
            </a:r>
            <a:r>
              <a:rPr lang="en-US" altLang="en-US" dirty="0" smtClean="0">
                <a:solidFill>
                  <a:srgbClr val="000000"/>
                </a:solidFill>
              </a:rPr>
              <a:t> T cell differentiates into an active killer, which kills its target cell - the antigen-presenting cell - primarily by releasing </a:t>
            </a:r>
            <a:r>
              <a:rPr lang="en-US" altLang="en-US" b="1" dirty="0" err="1" smtClean="0">
                <a:solidFill>
                  <a:schemeClr val="accent1"/>
                </a:solidFill>
              </a:rPr>
              <a:t>perforin</a:t>
            </a:r>
            <a:r>
              <a:rPr lang="en-US" altLang="en-US" dirty="0" smtClean="0">
                <a:solidFill>
                  <a:srgbClr val="000000"/>
                </a:solidFill>
              </a:rPr>
              <a:t>.</a:t>
            </a:r>
          </a:p>
          <a:p>
            <a:pPr marL="1085850" lvl="2">
              <a:buClr>
                <a:srgbClr val="339933"/>
              </a:buClr>
            </a:pPr>
            <a:r>
              <a:rPr lang="en-US" altLang="en-US" sz="2800" dirty="0" smtClean="0">
                <a:solidFill>
                  <a:srgbClr val="000000"/>
                </a:solidFill>
              </a:rPr>
              <a:t>This protein forms pores into the target cell, which swells and eventually lyses.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The death of the infected cell not only deprives the pathogen of a place to reproduce, but it also exposes it to circulating antibodies, which mark it for disposal.</a:t>
            </a:r>
          </a:p>
          <a:p>
            <a:pPr lvl="1">
              <a:buClr>
                <a:srgbClr val="339933"/>
              </a:buClr>
            </a:pPr>
            <a:r>
              <a:rPr lang="en-US" altLang="en-US" dirty="0" smtClean="0">
                <a:solidFill>
                  <a:srgbClr val="000000"/>
                </a:solidFill>
              </a:rPr>
              <a:t>Once activated, the T</a:t>
            </a:r>
            <a:r>
              <a:rPr lang="en-US" altLang="en-US" baseline="-25000" dirty="0" smtClean="0">
                <a:solidFill>
                  <a:srgbClr val="000000"/>
                </a:solidFill>
              </a:rPr>
              <a:t>C</a:t>
            </a:r>
            <a:r>
              <a:rPr lang="en-US" altLang="en-US" dirty="0" smtClean="0">
                <a:solidFill>
                  <a:srgbClr val="000000"/>
                </a:solidFill>
              </a:rPr>
              <a:t> cells kills other cells infected with the same pathogen.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1105</Words>
  <Application>Microsoft Office PowerPoint</Application>
  <PresentationFormat>On-screen Show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SPECIFIC IMMUNE RESPONSE </vt:lpstr>
      <vt:lpstr>PowerPoint Presentation</vt:lpstr>
      <vt:lpstr>PowerPoint Presentation</vt:lpstr>
      <vt:lpstr>Immune response</vt:lpstr>
      <vt:lpstr>PowerPoint Presentation</vt:lpstr>
      <vt:lpstr>PowerPoint Presentation</vt:lpstr>
      <vt:lpstr>PowerPoint Presentation</vt:lpstr>
      <vt:lpstr>Role of  cytotoxic T cells (counter intracellular pathogens)</vt:lpstr>
      <vt:lpstr>PowerPoint Presentation</vt:lpstr>
      <vt:lpstr>PowerPoint Presentation</vt:lpstr>
      <vt:lpstr>PowerPoint Presentation</vt:lpstr>
      <vt:lpstr>  Humoral response,( B cells make antibodies against extracellular pathogens)</vt:lpstr>
      <vt:lpstr>PowerPoint Presentation</vt:lpstr>
      <vt:lpstr>PowerPoint Presentation</vt:lpstr>
      <vt:lpstr>Clonal Selection</vt:lpstr>
      <vt:lpstr>Antibody Response After Exposure to Antigen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Dr.Suzan</dc:creator>
  <cp:lastModifiedBy>Dr suzan</cp:lastModifiedBy>
  <cp:revision>27</cp:revision>
  <dcterms:created xsi:type="dcterms:W3CDTF">2006-08-16T00:00:00Z</dcterms:created>
  <dcterms:modified xsi:type="dcterms:W3CDTF">2018-12-15T18:14:37Z</dcterms:modified>
</cp:coreProperties>
</file>