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71" r:id="rId2"/>
    <p:sldId id="372" r:id="rId3"/>
    <p:sldId id="373" r:id="rId4"/>
    <p:sldId id="374" r:id="rId5"/>
    <p:sldId id="375" r:id="rId6"/>
    <p:sldId id="376" r:id="rId7"/>
    <p:sldId id="377" r:id="rId8"/>
    <p:sldId id="378" r:id="rId9"/>
    <p:sldId id="379" r:id="rId10"/>
    <p:sldId id="380" r:id="rId11"/>
    <p:sldId id="381" r:id="rId12"/>
    <p:sldId id="345" r:id="rId13"/>
    <p:sldId id="346" r:id="rId14"/>
    <p:sldId id="347" r:id="rId15"/>
    <p:sldId id="287" r:id="rId16"/>
    <p:sldId id="341" r:id="rId17"/>
    <p:sldId id="350" r:id="rId18"/>
    <p:sldId id="352" r:id="rId19"/>
    <p:sldId id="353" r:id="rId20"/>
    <p:sldId id="363" r:id="rId21"/>
    <p:sldId id="369" r:id="rId22"/>
    <p:sldId id="360" r:id="rId23"/>
    <p:sldId id="361" r:id="rId24"/>
    <p:sldId id="367" r:id="rId25"/>
    <p:sldId id="368" r:id="rId26"/>
    <p:sldId id="366" r:id="rId27"/>
    <p:sldId id="325" r:id="rId28"/>
    <p:sldId id="382" r:id="rId29"/>
    <p:sldId id="383" r:id="rId30"/>
    <p:sldId id="384" r:id="rId31"/>
    <p:sldId id="385" r:id="rId32"/>
    <p:sldId id="386" r:id="rId33"/>
    <p:sldId id="38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B4080-8F97-4C95-9B82-1E6F49C42BC3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BBB22-B683-4B9B-BDC8-4FD195DEF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D8EBA-DCFF-4711-AE5B-5439C5342F82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68ED1-065A-478E-A4BC-BF31C7E85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5350C-B4FE-4F42-8A5E-4E8539774EBE}" type="slidenum">
              <a:rPr lang="en-US"/>
              <a:pPr/>
              <a:t>2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68ED1-065A-478E-A4BC-BF31C7E8507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43ACA2-6B22-44DE-B539-50C1CB869694}" type="slidenum">
              <a:rPr lang="en-US"/>
              <a:pPr/>
              <a:t>21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68ED1-065A-478E-A4BC-BF31C7E8507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18440-02FF-47B2-96D6-0CDDF682AD89}" type="slidenum">
              <a:rPr lang="en-US" smtClean="0">
                <a:latin typeface="Arial" charset="0"/>
              </a:rPr>
              <a:pPr/>
              <a:t>33</a:t>
            </a:fld>
            <a:endParaRPr lang="en-US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BC5E-D91A-4102-AAC2-0E22D6E5D6B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AB09-C7F8-4CDE-96EF-7F9B52CE0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BC5E-D91A-4102-AAC2-0E22D6E5D6B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AB09-C7F8-4CDE-96EF-7F9B52CE0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BC5E-D91A-4102-AAC2-0E22D6E5D6B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AB09-C7F8-4CDE-96EF-7F9B52CE0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BC5E-D91A-4102-AAC2-0E22D6E5D6B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AB09-C7F8-4CDE-96EF-7F9B52CE0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BC5E-D91A-4102-AAC2-0E22D6E5D6B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AB09-C7F8-4CDE-96EF-7F9B52CE0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BC5E-D91A-4102-AAC2-0E22D6E5D6B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AB09-C7F8-4CDE-96EF-7F9B52CE0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BC5E-D91A-4102-AAC2-0E22D6E5D6B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AB09-C7F8-4CDE-96EF-7F9B52CE0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BC5E-D91A-4102-AAC2-0E22D6E5D6B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AB09-C7F8-4CDE-96EF-7F9B52CE0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BC5E-D91A-4102-AAC2-0E22D6E5D6B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AB09-C7F8-4CDE-96EF-7F9B52CE0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BC5E-D91A-4102-AAC2-0E22D6E5D6B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AB09-C7F8-4CDE-96EF-7F9B52CE0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BC5E-D91A-4102-AAC2-0E22D6E5D6B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AB09-C7F8-4CDE-96EF-7F9B52CE0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5BC5E-D91A-4102-AAC2-0E22D6E5D6B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DAB09-C7F8-4CDE-96EF-7F9B52CE0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5715000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 smtClean="0">
                <a:latin typeface="+mj-lt"/>
              </a:rPr>
              <a:t>By:</a:t>
            </a:r>
          </a:p>
          <a:p>
            <a:pPr algn="ctr">
              <a:lnSpc>
                <a:spcPct val="90000"/>
              </a:lnSpc>
            </a:pPr>
            <a:r>
              <a:rPr lang="en-US" sz="3600" b="1" dirty="0" smtClean="0">
                <a:latin typeface="+mj-lt"/>
              </a:rPr>
              <a:t>Dr. Suzan </a:t>
            </a:r>
            <a:r>
              <a:rPr lang="en-US" sz="3600" b="1" dirty="0" err="1" smtClean="0">
                <a:latin typeface="+mj-lt"/>
              </a:rPr>
              <a:t>Yousif</a:t>
            </a:r>
            <a:endParaRPr lang="ar-IQ" sz="3600" b="1" dirty="0" smtClean="0">
              <a:latin typeface="+mj-lt"/>
            </a:endParaRPr>
          </a:p>
          <a:p>
            <a:pPr algn="ctr">
              <a:lnSpc>
                <a:spcPct val="90000"/>
              </a:lnSpc>
            </a:pPr>
            <a:endParaRPr lang="en-US" b="1" dirty="0" smtClean="0">
              <a:latin typeface="+mj-lt"/>
            </a:endParaRPr>
          </a:p>
        </p:txBody>
      </p:sp>
      <p:pic>
        <p:nvPicPr>
          <p:cNvPr id="54274" name="Picture 2" descr="fro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829800" cy="51054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Nonspecific and Specific Immunity</a:t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Genitourinary Tract</a:t>
            </a:r>
            <a:endParaRPr lang="en-US" sz="3200" b="1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6200" y="457200"/>
            <a:ext cx="9067800" cy="4114800"/>
          </a:xfrm>
          <a:prstGeom prst="rect">
            <a:avLst/>
          </a:prstGeom>
        </p:spPr>
        <p:txBody>
          <a:bodyPr lIns="93662" tIns="46037" rIns="93662" bIns="46037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Frequent 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flushing action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 urine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Bactericidal substances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from prostatic fluid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of urine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Bladder mucosal cells may be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phagocytic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Urinary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sIgA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Female (Vagina)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Large microbial population (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lactobacilli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b="1" u="sng" dirty="0" smtClean="0">
                <a:latin typeface="+mj-lt"/>
              </a:rPr>
              <a:t>pH</a:t>
            </a:r>
            <a:r>
              <a:rPr lang="en-US" sz="2400" b="1" dirty="0" smtClean="0">
                <a:latin typeface="+mj-lt"/>
              </a:rPr>
              <a:t> of urine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5048274"/>
            <a:ext cx="87630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+mj-lt"/>
              </a:rPr>
              <a:t>Flushing action of tears which drain through the </a:t>
            </a:r>
            <a:r>
              <a:rPr lang="en-US" sz="2400" b="1" dirty="0" err="1" smtClean="0">
                <a:latin typeface="+mj-lt"/>
              </a:rPr>
              <a:t>lacrimal</a:t>
            </a:r>
            <a:r>
              <a:rPr lang="en-US" sz="2400" b="1" dirty="0" smtClean="0">
                <a:latin typeface="+mj-lt"/>
              </a:rPr>
              <a:t> duct and deposit bacteria in </a:t>
            </a:r>
            <a:r>
              <a:rPr lang="en-US" sz="2400" b="1" dirty="0" err="1" smtClean="0">
                <a:latin typeface="+mj-lt"/>
              </a:rPr>
              <a:t>nasopharynx</a:t>
            </a:r>
            <a:endParaRPr lang="en-US" sz="2400" b="1" dirty="0" smtClean="0">
              <a:latin typeface="+mj-lt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+mj-lt"/>
              </a:rPr>
              <a:t>Tears contain a high concentration of </a:t>
            </a:r>
            <a:r>
              <a:rPr lang="en-US" sz="2400" b="1" dirty="0" err="1" smtClean="0">
                <a:latin typeface="+mj-lt"/>
              </a:rPr>
              <a:t>lysozyme</a:t>
            </a:r>
            <a:r>
              <a:rPr lang="en-US" sz="2400" b="1" dirty="0" smtClean="0">
                <a:latin typeface="+mj-lt"/>
              </a:rPr>
              <a:t> (effective against gram positive microorganisms</a:t>
            </a:r>
          </a:p>
        </p:txBody>
      </p:sp>
      <p:sp>
        <p:nvSpPr>
          <p:cNvPr id="5" name="Rectangle 4"/>
          <p:cNvSpPr/>
          <p:nvPr/>
        </p:nvSpPr>
        <p:spPr>
          <a:xfrm>
            <a:off x="4343400" y="4343400"/>
            <a:ext cx="7705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+mj-lt"/>
              </a:rPr>
              <a:t>Eye</a:t>
            </a:r>
            <a:endParaRPr lang="en-US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b="1" dirty="0" smtClean="0"/>
              <a:t>Factors Modify Defense Mechanisms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Age</a:t>
            </a:r>
          </a:p>
          <a:p>
            <a:pPr eaLnBrk="1" hangingPunct="1"/>
            <a:r>
              <a:rPr lang="en-US" sz="2800" dirty="0" smtClean="0"/>
              <a:t>Hormones</a:t>
            </a:r>
          </a:p>
          <a:p>
            <a:pPr eaLnBrk="1" hangingPunct="1"/>
            <a:r>
              <a:rPr lang="en-US" sz="2800" dirty="0" smtClean="0"/>
              <a:t>Drugs and chemicals</a:t>
            </a:r>
          </a:p>
          <a:p>
            <a:pPr eaLnBrk="1" hangingPunct="1"/>
            <a:r>
              <a:rPr lang="en-US" sz="2800" dirty="0" smtClean="0"/>
              <a:t>Malnutrition</a:t>
            </a:r>
          </a:p>
          <a:p>
            <a:pPr eaLnBrk="1" hangingPunct="1"/>
            <a:r>
              <a:rPr lang="en-US" sz="2800" dirty="0" smtClean="0"/>
              <a:t>Fatigue and stress</a:t>
            </a:r>
          </a:p>
          <a:p>
            <a:pPr eaLnBrk="1" hangingPunct="1"/>
            <a:r>
              <a:rPr lang="en-US" sz="2800" dirty="0" smtClean="0"/>
              <a:t>Genetic determinants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81000" y="1600200"/>
            <a:ext cx="8763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/>
            <a:r>
              <a:rPr lang="en-US" altLang="en-US" sz="3200" dirty="0" smtClean="0"/>
              <a:t>When the pathogens can penetrate the first line of defense (due to wounds, burns or loss of epithelia)the cell of innate immunity play </a:t>
            </a:r>
            <a:r>
              <a:rPr lang="en-US" altLang="en-US" sz="3200" dirty="0" err="1" smtClean="0"/>
              <a:t>aroule</a:t>
            </a:r>
            <a:r>
              <a:rPr lang="en-US" altLang="en-US" sz="3200" dirty="0" smtClean="0"/>
              <a:t>.</a:t>
            </a:r>
          </a:p>
          <a:p>
            <a:pPr marL="457200" indent="-457200"/>
            <a:endParaRPr lang="en-US" altLang="en-US" sz="3200" dirty="0" smtClean="0"/>
          </a:p>
          <a:p>
            <a:pPr marL="457200" indent="-457200">
              <a:buFontTx/>
              <a:buChar char="•"/>
            </a:pPr>
            <a:r>
              <a:rPr lang="en-US" altLang="en-US" sz="3200" dirty="0" err="1" smtClean="0"/>
              <a:t>Phagocytic</a:t>
            </a:r>
            <a:r>
              <a:rPr lang="en-US" altLang="en-US" sz="3200" dirty="0" smtClean="0"/>
              <a:t> cells</a:t>
            </a:r>
            <a:endParaRPr lang="en-US" altLang="en-US" sz="3200" dirty="0"/>
          </a:p>
          <a:p>
            <a:pPr marL="914400" lvl="1" indent="-457200">
              <a:buFontTx/>
              <a:buChar char="-"/>
            </a:pPr>
            <a:r>
              <a:rPr lang="en-US" altLang="en-US" sz="3200" dirty="0" err="1" smtClean="0"/>
              <a:t>Neutrophils</a:t>
            </a:r>
            <a:r>
              <a:rPr lang="en-US" altLang="en-US" sz="3200" dirty="0" smtClean="0"/>
              <a:t> and macrophages</a:t>
            </a:r>
            <a:endParaRPr lang="en-US" altLang="en-US" sz="3200" dirty="0"/>
          </a:p>
          <a:p>
            <a:pPr marL="914400" lvl="1" indent="-457200">
              <a:buFontTx/>
              <a:buChar char="-"/>
            </a:pPr>
            <a:r>
              <a:rPr lang="en-US" altLang="en-US" sz="3200" dirty="0"/>
              <a:t>Natural Killer (NK) Cells: attack virus infected </a:t>
            </a:r>
            <a:r>
              <a:rPr lang="en-US" altLang="en-US" sz="3200" dirty="0" smtClean="0"/>
              <a:t>cells.</a:t>
            </a:r>
          </a:p>
          <a:p>
            <a:pPr marL="914400" lvl="1" indent="-457200"/>
            <a:r>
              <a:rPr lang="en-US" altLang="en-US" sz="3200" dirty="0" smtClean="0"/>
              <a:t>The early </a:t>
            </a:r>
            <a:r>
              <a:rPr lang="en-US" altLang="en-US" sz="3200" dirty="0" err="1" smtClean="0"/>
              <a:t>responed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phagocytic</a:t>
            </a:r>
            <a:r>
              <a:rPr lang="en-US" altLang="en-US" sz="3200" dirty="0" smtClean="0"/>
              <a:t> cells </a:t>
            </a:r>
            <a:r>
              <a:rPr lang="en-US" altLang="en-US" sz="3200" dirty="0" err="1" smtClean="0"/>
              <a:t>neutrophile</a:t>
            </a:r>
            <a:r>
              <a:rPr lang="en-US" altLang="en-US" sz="3200" dirty="0" smtClean="0"/>
              <a:t>  followed by </a:t>
            </a:r>
            <a:r>
              <a:rPr lang="en-US" altLang="en-US" sz="3200" dirty="0" err="1" smtClean="0"/>
              <a:t>monocytic</a:t>
            </a:r>
            <a:r>
              <a:rPr lang="en-US" altLang="en-US" sz="3200" dirty="0" smtClean="0"/>
              <a:t> macrophages.</a:t>
            </a:r>
            <a:endParaRPr lang="en-US" altLang="en-US" sz="3200" dirty="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28600" y="381000"/>
            <a:ext cx="8915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 smtClean="0"/>
              <a:t>Nonspecific Immunity, Second line of defense</a:t>
            </a:r>
          </a:p>
          <a:p>
            <a:r>
              <a:rPr lang="en-US" sz="3600" b="1" dirty="0" smtClean="0"/>
              <a:t> </a:t>
            </a:r>
            <a:r>
              <a:rPr lang="en-US" altLang="en-US" sz="3600" b="1" dirty="0" err="1" smtClean="0"/>
              <a:t>Phagocytosis</a:t>
            </a:r>
            <a:r>
              <a:rPr lang="en-US" altLang="en-US" sz="3600" b="1" dirty="0" smtClean="0"/>
              <a:t>:</a:t>
            </a:r>
          </a:p>
          <a:p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dirty="0" err="1" smtClean="0"/>
              <a:t>Phagocytosis</a:t>
            </a:r>
            <a:r>
              <a:rPr lang="en-US" dirty="0" smtClean="0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4525963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 b="1" dirty="0" smtClean="0">
                <a:latin typeface="+mj-lt"/>
                <a:cs typeface="Times New Roman" pitchFamily="18" charset="0"/>
              </a:rPr>
              <a:t>Initiation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is caused by damage to the tissues, either by trauma or as a result of microbial multiplication.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 b="1" dirty="0" err="1" smtClean="0">
                <a:latin typeface="+mj-lt"/>
                <a:cs typeface="Times New Roman" pitchFamily="18" charset="0"/>
              </a:rPr>
              <a:t>Chemotaxis</a:t>
            </a:r>
            <a:r>
              <a:rPr lang="en-US" sz="2800" dirty="0" smtClean="0">
                <a:latin typeface="+mj-lt"/>
                <a:cs typeface="Times New Roman" pitchFamily="18" charset="0"/>
              </a:rPr>
              <a:t>, attraction of leukocytes or other cells by chemicals.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 b="1" dirty="0" err="1" smtClean="0">
                <a:latin typeface="+mj-lt"/>
                <a:cs typeface="Times New Roman" pitchFamily="18" charset="0"/>
              </a:rPr>
              <a:t>Opsonization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-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Opsonization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coating a pathogen by substances so as to enhance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phagocytosis</a:t>
            </a:r>
            <a:r>
              <a:rPr lang="en-US" sz="2800" dirty="0" smtClean="0">
                <a:latin typeface="+mj-lt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 b="1" dirty="0" smtClean="0">
                <a:latin typeface="+mj-lt"/>
                <a:cs typeface="Times New Roman" pitchFamily="18" charset="0"/>
              </a:rPr>
              <a:t>Adherence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- firm contact between phagocyte and microorganism.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 b="1" dirty="0" smtClean="0">
                <a:latin typeface="+mj-lt"/>
                <a:cs typeface="Times New Roman" pitchFamily="18" charset="0"/>
              </a:rPr>
              <a:t>Engulfment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into cytoplasm and enclosed in a vacuole.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 b="1" dirty="0" smtClean="0">
                <a:latin typeface="+mj-lt"/>
                <a:cs typeface="Times New Roman" pitchFamily="18" charset="0"/>
              </a:rPr>
              <a:t>Digestion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enzymatic contents in vacuole destroy the microorganism. </a:t>
            </a:r>
          </a:p>
          <a:p>
            <a:pPr lvl="1" eaLnBrk="1" hangingPunct="1">
              <a:lnSpc>
                <a:spcPct val="80000"/>
              </a:lnSpc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9" name="Picture 3" descr="21-01_Phagocytosis_1.jpg                                       00002536Sarah                          B9D5FA8B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8763000" cy="5327650"/>
          </a:xfrm>
          <a:prstGeom prst="rect">
            <a:avLst/>
          </a:prstGeom>
          <a:noFill/>
        </p:spPr>
      </p:pic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304800" y="762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kumimoji="1" lang="en-US" sz="4400">
                <a:solidFill>
                  <a:srgbClr val="DE124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Mechanism of Phagocytosis</a:t>
            </a:r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704850" y="6094413"/>
            <a:ext cx="3671888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kumimoji="1" lang="en-US" sz="32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Macrophage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l"/>
            <a:r>
              <a:rPr lang="en-US" sz="3200" b="1" dirty="0" smtClean="0"/>
              <a:t> Inflammation</a:t>
            </a:r>
            <a:endParaRPr lang="en-US" sz="3000" b="1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763000" cy="4525963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2200" b="1" dirty="0" smtClean="0"/>
              <a:t>Inflammatory response</a:t>
            </a:r>
            <a:r>
              <a:rPr lang="en-US" sz="2200" dirty="0" smtClean="0"/>
              <a:t> : is </a:t>
            </a:r>
            <a:r>
              <a:rPr lang="en-US" sz="2200" dirty="0" err="1" smtClean="0"/>
              <a:t>aprotective</a:t>
            </a:r>
            <a:r>
              <a:rPr lang="en-US" sz="2200" dirty="0" smtClean="0"/>
              <a:t> response act to eliminate the initial cause of cell injury as well as the necrotic cells and tissues.</a:t>
            </a:r>
          </a:p>
          <a:p>
            <a:pPr eaLnBrk="1" hangingPunct="1">
              <a:lnSpc>
                <a:spcPct val="120000"/>
              </a:lnSpc>
            </a:pPr>
            <a:r>
              <a:rPr lang="en-US" sz="2200" dirty="0" smtClean="0"/>
              <a:t>The mission of </a:t>
            </a:r>
            <a:r>
              <a:rPr lang="en-US" sz="2200" dirty="0" err="1" smtClean="0"/>
              <a:t>inflamation</a:t>
            </a:r>
            <a:r>
              <a:rPr lang="en-US" sz="2200" dirty="0" smtClean="0"/>
              <a:t> were completed by diluting, destroying or </a:t>
            </a:r>
            <a:r>
              <a:rPr lang="en-US" sz="2200" dirty="0" err="1" smtClean="0"/>
              <a:t>neutrilizing</a:t>
            </a:r>
            <a:r>
              <a:rPr lang="en-US" sz="2200" dirty="0" smtClean="0"/>
              <a:t> harmful agents(microbes and toxins) .</a:t>
            </a:r>
          </a:p>
          <a:p>
            <a:pPr eaLnBrk="1" hangingPunct="1">
              <a:lnSpc>
                <a:spcPct val="120000"/>
              </a:lnSpc>
            </a:pPr>
            <a:r>
              <a:rPr lang="en-US" sz="2200" i="1" dirty="0" smtClean="0"/>
              <a:t>four classic signs of inflammation are redness, swelling, heat and pain</a:t>
            </a:r>
            <a:r>
              <a:rPr lang="en-US" sz="2200" dirty="0" smtClean="0"/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en-US" sz="2200" b="1" dirty="0" smtClean="0"/>
              <a:t>Steps of inflammatory response: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200" b="1" dirty="0" smtClean="0"/>
              <a:t>Dilation of capillaries</a:t>
            </a:r>
            <a:r>
              <a:rPr lang="en-US" sz="2200" dirty="0" smtClean="0"/>
              <a:t> (hyperemia) to increase blood flow to area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200" b="1" dirty="0" err="1" smtClean="0"/>
              <a:t>Chemotaxis</a:t>
            </a:r>
            <a:r>
              <a:rPr lang="en-US" sz="2200" dirty="0" smtClean="0"/>
              <a:t> - chemicals released which cause </a:t>
            </a:r>
            <a:r>
              <a:rPr lang="en-US" sz="2200" dirty="0" err="1" smtClean="0"/>
              <a:t>phagocytic</a:t>
            </a:r>
            <a:r>
              <a:rPr lang="en-US" sz="2200" dirty="0" smtClean="0"/>
              <a:t> white cells to migrate to the area. 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200" b="1" dirty="0" smtClean="0"/>
              <a:t>Increased capillary permeability</a:t>
            </a:r>
            <a:r>
              <a:rPr lang="en-US" sz="2200" dirty="0" smtClean="0"/>
              <a:t> allowing white cells to go to injured area, a process known as “</a:t>
            </a:r>
            <a:r>
              <a:rPr lang="en-US" sz="2200" b="1" dirty="0" err="1" smtClean="0"/>
              <a:t>diapedesis</a:t>
            </a:r>
            <a:r>
              <a:rPr lang="en-US" sz="2200" dirty="0" smtClean="0"/>
              <a:t>”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200" b="1" dirty="0" smtClean="0"/>
              <a:t>Formation of </a:t>
            </a:r>
            <a:r>
              <a:rPr lang="en-US" sz="2200" b="1" dirty="0" err="1" smtClean="0"/>
              <a:t>exudate</a:t>
            </a:r>
            <a:r>
              <a:rPr lang="en-US" sz="2200" dirty="0" smtClean="0"/>
              <a:t> - same composition as plasma and it contains antibacterial substances, </a:t>
            </a:r>
            <a:r>
              <a:rPr lang="en-US" sz="2200" dirty="0" err="1" smtClean="0"/>
              <a:t>phagocytic</a:t>
            </a:r>
            <a:r>
              <a:rPr lang="en-US" sz="2200" dirty="0" smtClean="0"/>
              <a:t> cells, and drugs and antibiotics, if present.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228600" y="228600"/>
            <a:ext cx="833913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</a:pPr>
            <a:endParaRPr lang="en-US" sz="3200"/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Inflammatory Response</a:t>
            </a:r>
          </a:p>
        </p:txBody>
      </p:sp>
      <p:pic>
        <p:nvPicPr>
          <p:cNvPr id="16388" name="Picture 6" descr="inflamma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066800"/>
            <a:ext cx="8153400" cy="5292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Antimicrobial Substances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Third major kind of nonspecific cellular and chemical </a:t>
            </a:r>
            <a:r>
              <a:rPr lang="en-US" dirty="0" smtClean="0"/>
              <a:t>defense</a:t>
            </a:r>
          </a:p>
          <a:p>
            <a:r>
              <a:rPr lang="en-US" dirty="0" smtClean="0"/>
              <a:t>Include many soluble tissue and serum substances help to suppress the grow of or kill microorganisms</a:t>
            </a:r>
            <a:endParaRPr lang="en-US" dirty="0"/>
          </a:p>
          <a:p>
            <a:r>
              <a:rPr lang="en-US" dirty="0"/>
              <a:t>Includes complement and interferon</a:t>
            </a:r>
          </a:p>
          <a:p>
            <a:r>
              <a:rPr lang="en-US" dirty="0"/>
              <a:t>Considered a second line of defense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Complement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A series of serum proteins involved in mediation of inflammation but also involved in </a:t>
            </a:r>
          </a:p>
          <a:p>
            <a:pPr lvl="1" eaLnBrk="1" hangingPunct="1"/>
            <a:r>
              <a:rPr lang="en-US" dirty="0" err="1" smtClean="0"/>
              <a:t>opsonization</a:t>
            </a:r>
            <a:r>
              <a:rPr lang="en-US" dirty="0" smtClean="0"/>
              <a:t>, </a:t>
            </a:r>
          </a:p>
          <a:p>
            <a:pPr lvl="1" eaLnBrk="1" hangingPunct="1"/>
            <a:r>
              <a:rPr lang="en-US" dirty="0" err="1" smtClean="0"/>
              <a:t>chemotaxis</a:t>
            </a:r>
            <a:r>
              <a:rPr lang="en-US" dirty="0" smtClean="0"/>
              <a:t>, and </a:t>
            </a:r>
          </a:p>
          <a:p>
            <a:pPr lvl="1" eaLnBrk="1" hangingPunct="1"/>
            <a:r>
              <a:rPr lang="en-US" dirty="0" smtClean="0"/>
              <a:t>cell </a:t>
            </a:r>
            <a:r>
              <a:rPr lang="en-US" dirty="0" err="1" smtClean="0"/>
              <a:t>lysis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772400" cy="5276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Two major pathways.</a:t>
            </a:r>
          </a:p>
          <a:p>
            <a:pPr>
              <a:lnSpc>
                <a:spcPct val="80000"/>
              </a:lnSpc>
            </a:pPr>
            <a:r>
              <a:rPr lang="en-US" sz="2400" b="1" dirty="0"/>
              <a:t>Classical</a:t>
            </a:r>
            <a:r>
              <a:rPr lang="en-US" sz="2400" dirty="0"/>
              <a:t>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11 proteins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C1 – C9</a:t>
            </a:r>
          </a:p>
          <a:p>
            <a:pPr lvl="3">
              <a:lnSpc>
                <a:spcPct val="80000"/>
              </a:lnSpc>
            </a:pPr>
            <a:r>
              <a:rPr lang="en-US" sz="1800" dirty="0"/>
              <a:t>C1 actually 3 protein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Initiation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Antibodies bind to pathogen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C1 binds to AP complex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Complement activated in sequence.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Alternate Pathway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Triggered by interaction of 3 plasma proteins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Factors B, D, and P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These interact with </a:t>
            </a:r>
            <a:r>
              <a:rPr lang="en-US" sz="2000" dirty="0" err="1"/>
              <a:t>carbos</a:t>
            </a:r>
            <a:r>
              <a:rPr lang="en-US" sz="2000" dirty="0"/>
              <a:t> on cell surface of </a:t>
            </a:r>
          </a:p>
          <a:p>
            <a:pPr lvl="3">
              <a:lnSpc>
                <a:spcPct val="80000"/>
              </a:lnSpc>
            </a:pPr>
            <a:r>
              <a:rPr lang="en-US" sz="1800" dirty="0"/>
              <a:t>Bacteria</a:t>
            </a:r>
          </a:p>
          <a:p>
            <a:pPr lvl="3">
              <a:lnSpc>
                <a:spcPct val="80000"/>
              </a:lnSpc>
            </a:pPr>
            <a:r>
              <a:rPr lang="en-US" sz="1800" dirty="0"/>
              <a:t>Parasites</a:t>
            </a:r>
          </a:p>
          <a:p>
            <a:pPr lvl="3">
              <a:lnSpc>
                <a:spcPct val="80000"/>
              </a:lnSpc>
            </a:pPr>
            <a:r>
              <a:rPr lang="en-US" sz="1800" dirty="0"/>
              <a:t>fungi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76200"/>
            <a:ext cx="7793037" cy="1143000"/>
          </a:xfrm>
        </p:spPr>
        <p:txBody>
          <a:bodyPr/>
          <a:lstStyle/>
          <a:p>
            <a:r>
              <a:rPr lang="en-US" b="1"/>
              <a:t>Complement Types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THE IMMUNE RESPONSE AND IMMUNITY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56388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Immune response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Innate (non-specific)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Adaptive or Acquired (specific)</a:t>
            </a:r>
          </a:p>
          <a:p>
            <a:pPr lvl="1" eaLnBrk="1" hangingPunct="1">
              <a:lnSpc>
                <a:spcPct val="90000"/>
              </a:lnSpc>
              <a:buFont typeface="Times New Roman" pitchFamily="48" charset="0"/>
              <a:buNone/>
            </a:pPr>
            <a:endParaRPr lang="en-US" sz="2000" dirty="0" smtClean="0"/>
          </a:p>
          <a:p>
            <a:pPr lvl="2" eaLnBrk="1" hangingPunct="1">
              <a:lnSpc>
                <a:spcPct val="90000"/>
              </a:lnSpc>
              <a:buFont typeface="Times New Roman" pitchFamily="48" charset="0"/>
              <a:buNone/>
            </a:pPr>
            <a:endParaRPr lang="en-US" dirty="0" smtClean="0"/>
          </a:p>
        </p:txBody>
      </p:sp>
      <p:pic>
        <p:nvPicPr>
          <p:cNvPr id="4" name="Picture 5" descr="InnateImmun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438400"/>
            <a:ext cx="8001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Complement system - Complement sys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Complement system - Complement 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15-13_cascad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76200"/>
            <a:ext cx="7793037" cy="1143000"/>
          </a:xfrm>
        </p:spPr>
        <p:txBody>
          <a:bodyPr/>
          <a:lstStyle/>
          <a:p>
            <a:r>
              <a:rPr lang="en-US" b="1"/>
              <a:t>Complement Fragments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848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Complement fragments: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Chemotaxis</a:t>
            </a:r>
            <a:r>
              <a:rPr lang="en-US" dirty="0"/>
              <a:t>: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Attract phagocytes.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Opsinization</a:t>
            </a:r>
            <a:r>
              <a:rPr lang="en-US" dirty="0"/>
              <a:t>: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Phagocytes have receptors for C3</a:t>
            </a:r>
            <a:r>
              <a:rPr lang="en-US" baseline="-25000" dirty="0"/>
              <a:t>b</a:t>
            </a:r>
            <a:r>
              <a:rPr lang="en-US" dirty="0"/>
              <a:t>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Form bridges between phagocyte and victim cell.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Histamine release: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Increase blood flow and capillary permeability.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Bring in more phagocytes.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152400"/>
            <a:ext cx="7793037" cy="1143000"/>
          </a:xfrm>
        </p:spPr>
        <p:txBody>
          <a:bodyPr/>
          <a:lstStyle/>
          <a:p>
            <a:r>
              <a:rPr lang="en-US" b="1" dirty="0"/>
              <a:t>Interferon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5181600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Interferons</a:t>
            </a:r>
            <a:r>
              <a:rPr lang="en-US" sz="2800" b="1" dirty="0"/>
              <a:t> </a:t>
            </a:r>
          </a:p>
          <a:p>
            <a:pPr lvl="1"/>
            <a:r>
              <a:rPr lang="en-US" dirty="0" smtClean="0">
                <a:latin typeface="+mj-lt"/>
              </a:rPr>
              <a:t>Family of proteins which are important non-specific defense mechanisms against viral infections and cancer.</a:t>
            </a:r>
            <a:endParaRPr lang="en-US" dirty="0">
              <a:latin typeface="+mj-lt"/>
            </a:endParaRPr>
          </a:p>
          <a:p>
            <a:pPr lvl="1"/>
            <a:r>
              <a:rPr lang="en-US" dirty="0">
                <a:latin typeface="+mj-lt"/>
              </a:rPr>
              <a:t>Act as messengers that protect other cells in the vicinity from viral infection. </a:t>
            </a:r>
          </a:p>
          <a:p>
            <a:pPr lvl="1"/>
            <a:r>
              <a:rPr lang="en-US" dirty="0">
                <a:latin typeface="+mj-lt"/>
              </a:rPr>
              <a:t>Produced by most body </a:t>
            </a:r>
            <a:r>
              <a:rPr lang="en-US" dirty="0" smtClean="0">
                <a:latin typeface="+mj-lt"/>
              </a:rPr>
              <a:t>cells, lymphocytes, NK cells</a:t>
            </a:r>
            <a:endParaRPr lang="en-US" dirty="0">
              <a:latin typeface="+mj-lt"/>
            </a:endParaRPr>
          </a:p>
          <a:p>
            <a:pPr lvl="2"/>
            <a:r>
              <a:rPr lang="en-US" sz="2800" dirty="0" smtClean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inhibit viral </a:t>
            </a:r>
            <a:r>
              <a:rPr lang="en-US" sz="2800" dirty="0" smtClean="0">
                <a:latin typeface="+mj-lt"/>
              </a:rPr>
              <a:t>replication.</a:t>
            </a:r>
            <a:endParaRPr lang="en-US" sz="2800" dirty="0">
              <a:latin typeface="+mj-lt"/>
            </a:endParaRPr>
          </a:p>
          <a:p>
            <a:pPr lvl="2"/>
            <a:r>
              <a:rPr lang="en-US" sz="2800" dirty="0" smtClean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activates </a:t>
            </a:r>
            <a:r>
              <a:rPr lang="en-US" sz="2800" dirty="0" smtClean="0">
                <a:latin typeface="+mj-lt"/>
              </a:rPr>
              <a:t>macrophages.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93037" cy="1143000"/>
          </a:xfrm>
        </p:spPr>
        <p:txBody>
          <a:bodyPr/>
          <a:lstStyle/>
          <a:p>
            <a:r>
              <a:rPr lang="en-US" b="1" dirty="0"/>
              <a:t>Fever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8020050" cy="4419600"/>
          </a:xfrm>
        </p:spPr>
        <p:txBody>
          <a:bodyPr/>
          <a:lstStyle/>
          <a:p>
            <a:r>
              <a:rPr lang="en-US" dirty="0" smtClean="0"/>
              <a:t>kind </a:t>
            </a:r>
            <a:r>
              <a:rPr lang="en-US" dirty="0"/>
              <a:t>of nonspecific cellular and chemical defense.</a:t>
            </a:r>
          </a:p>
          <a:p>
            <a:r>
              <a:rPr lang="en-US" dirty="0"/>
              <a:t>Hypothalamus regulates body temp</a:t>
            </a:r>
          </a:p>
          <a:p>
            <a:pPr lvl="1"/>
            <a:r>
              <a:rPr lang="en-US" dirty="0"/>
              <a:t>Thermoregulatory center.</a:t>
            </a:r>
          </a:p>
          <a:p>
            <a:r>
              <a:rPr lang="en-US" dirty="0"/>
              <a:t>Reset upward by endogenous </a:t>
            </a:r>
            <a:r>
              <a:rPr lang="en-US" dirty="0" err="1"/>
              <a:t>pyrogen</a:t>
            </a:r>
            <a:endParaRPr lang="en-US" dirty="0"/>
          </a:p>
          <a:p>
            <a:pPr lvl="1"/>
            <a:r>
              <a:rPr lang="en-US" dirty="0"/>
              <a:t>May be interleukin-1 beta </a:t>
            </a:r>
          </a:p>
          <a:p>
            <a:pPr lvl="2"/>
            <a:r>
              <a:rPr lang="en-US" dirty="0"/>
              <a:t>First produced as a cytokine by WBCs</a:t>
            </a:r>
          </a:p>
          <a:p>
            <a:pPr lvl="2"/>
            <a:r>
              <a:rPr lang="en-US" dirty="0"/>
              <a:t>Then produced by the brain.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57200"/>
            <a:ext cx="78486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Endogenous </a:t>
            </a:r>
            <a:r>
              <a:rPr lang="en-US" b="1" dirty="0" err="1"/>
              <a:t>pyrogens</a:t>
            </a:r>
            <a:r>
              <a:rPr lang="en-US" b="1" dirty="0"/>
              <a:t>: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Cell wall of gram </a:t>
            </a:r>
            <a:r>
              <a:rPr lang="en-US" sz="2800" dirty="0" smtClean="0"/>
              <a:t>–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/>
              <a:t>bacteria contains </a:t>
            </a:r>
            <a:r>
              <a:rPr lang="en-US" sz="2800" dirty="0" err="1"/>
              <a:t>endotoxin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Endotoxin</a:t>
            </a:r>
            <a:r>
              <a:rPr lang="en-US" dirty="0"/>
              <a:t> stimulates </a:t>
            </a:r>
            <a:r>
              <a:rPr lang="en-US" dirty="0" err="1"/>
              <a:t>monocytes</a:t>
            </a:r>
            <a:r>
              <a:rPr lang="en-US" dirty="0"/>
              <a:t> and macrophages to release cytokines: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Interleukin-1, interleukin-2, TNF (tumor necrosis factor):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Increased activity of </a:t>
            </a:r>
            <a:r>
              <a:rPr lang="en-US" dirty="0" err="1"/>
              <a:t>neutrophils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Produce </a:t>
            </a:r>
            <a:r>
              <a:rPr lang="en-US" dirty="0"/>
              <a:t>fever, increase sleepiness, and decrease plasma iron.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fro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4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7391400" cy="609600"/>
          </a:xfrm>
        </p:spPr>
        <p:txBody>
          <a:bodyPr>
            <a:noAutofit/>
          </a:bodyPr>
          <a:lstStyle/>
          <a:p>
            <a:pPr algn="l"/>
            <a:r>
              <a:rPr lang="en-US" altLang="en-US" sz="3600" b="1" dirty="0" smtClean="0">
                <a:latin typeface="Tahoma" pitchFamily="34" charset="0"/>
              </a:rPr>
              <a:t>Specific defense mechanism</a:t>
            </a:r>
            <a:br>
              <a:rPr lang="en-US" altLang="en-US" sz="3600" b="1" dirty="0" smtClean="0">
                <a:latin typeface="Tahoma" pitchFamily="34" charset="0"/>
              </a:rPr>
            </a:br>
            <a:r>
              <a:rPr lang="en-US" altLang="en-US" sz="3600" b="1" dirty="0" smtClean="0">
                <a:latin typeface="Tahoma" pitchFamily="34" charset="0"/>
              </a:rPr>
              <a:t>immune system</a:t>
            </a:r>
            <a:br>
              <a:rPr lang="en-US" altLang="en-US" sz="3600" b="1" dirty="0" smtClean="0">
                <a:latin typeface="Tahoma" pitchFamily="34" charset="0"/>
              </a:rPr>
            </a:br>
            <a:r>
              <a:rPr lang="en-US" altLang="en-US" sz="3600" b="1" dirty="0" smtClean="0">
                <a:latin typeface="Tahoma" pitchFamily="34" charset="0"/>
              </a:rPr>
              <a:t/>
            </a:r>
            <a:br>
              <a:rPr lang="en-US" altLang="en-US" sz="3600" b="1" dirty="0" smtClean="0">
                <a:latin typeface="Tahoma" pitchFamily="34" charset="0"/>
              </a:rPr>
            </a:br>
            <a:r>
              <a:rPr lang="en-US" altLang="en-US" sz="3200" b="1" dirty="0" smtClean="0">
                <a:latin typeface="Tahoma" pitchFamily="34" charset="0"/>
              </a:rPr>
              <a:t>Characteristics </a:t>
            </a:r>
            <a:r>
              <a:rPr lang="en-US" altLang="en-US" sz="3200" b="1" dirty="0">
                <a:latin typeface="Tahoma" pitchFamily="34" charset="0"/>
              </a:rPr>
              <a:t>of Immunity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81000" y="2286000"/>
            <a:ext cx="8610600" cy="446276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0" hangingPunct="0">
              <a:buFontTx/>
              <a:buChar char="•"/>
            </a:pPr>
            <a:r>
              <a:rPr lang="en-US" altLang="en-US" sz="3200" dirty="0">
                <a:latin typeface="+mj-lt"/>
              </a:rPr>
              <a:t>Recognition of self versus non-self</a:t>
            </a:r>
          </a:p>
          <a:p>
            <a:pPr marL="457200" indent="-457200" eaLnBrk="0" hangingPunct="0">
              <a:buFontTx/>
              <a:buChar char="•"/>
            </a:pPr>
            <a:r>
              <a:rPr lang="en-US" altLang="en-US" sz="3200" dirty="0">
                <a:latin typeface="+mj-lt"/>
              </a:rPr>
              <a:t>Response is specific</a:t>
            </a:r>
          </a:p>
          <a:p>
            <a:pPr marL="457200" indent="-457200" eaLnBrk="0" hangingPunct="0">
              <a:buFontTx/>
              <a:buChar char="•"/>
            </a:pPr>
            <a:r>
              <a:rPr lang="en-US" altLang="en-US" sz="3200" dirty="0">
                <a:latin typeface="+mj-lt"/>
              </a:rPr>
              <a:t>Retains a “memory” allowing an accelerated second response</a:t>
            </a:r>
          </a:p>
          <a:p>
            <a:pPr marL="457200" indent="-457200" eaLnBrk="0" hangingPunct="0">
              <a:buFontTx/>
              <a:buChar char="•"/>
            </a:pPr>
            <a:r>
              <a:rPr lang="en-US" altLang="en-US" sz="3200" dirty="0">
                <a:latin typeface="+mj-lt"/>
              </a:rPr>
              <a:t>Can respond to many different materials</a:t>
            </a:r>
          </a:p>
          <a:p>
            <a:pPr marL="457200" indent="-457200" eaLnBrk="0" hangingPunct="0">
              <a:buFontTx/>
              <a:buChar char="•"/>
            </a:pPr>
            <a:r>
              <a:rPr lang="en-US" altLang="en-US" sz="3200" dirty="0">
                <a:latin typeface="+mj-lt"/>
              </a:rPr>
              <a:t>Involves lymphocytes and </a:t>
            </a:r>
            <a:r>
              <a:rPr lang="en-US" altLang="en-US" sz="3200" dirty="0" smtClean="0">
                <a:latin typeface="+mj-lt"/>
              </a:rPr>
              <a:t>antibodies</a:t>
            </a:r>
          </a:p>
          <a:p>
            <a:pPr>
              <a:buSzPct val="120000"/>
              <a:buFont typeface="Arial" pitchFamily="34" charset="0"/>
              <a:buChar char="•"/>
            </a:pPr>
            <a:r>
              <a:rPr lang="en-US" sz="3200" dirty="0" smtClean="0"/>
              <a:t>   </a:t>
            </a:r>
            <a:r>
              <a:rPr lang="en-US" sz="2800" dirty="0" smtClean="0"/>
              <a:t>Cells involved in specific immunity are Lymphocytes</a:t>
            </a:r>
          </a:p>
          <a:p>
            <a:r>
              <a:rPr lang="en-US" sz="2800" dirty="0" smtClean="0"/>
              <a:t>      and Plasma cells</a:t>
            </a:r>
          </a:p>
          <a:p>
            <a:pPr marL="457200" indent="-457200" eaLnBrk="0" hangingPunct="0">
              <a:buFontTx/>
              <a:buChar char="•"/>
            </a:pPr>
            <a:endParaRPr lang="en-US" alt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5132387" cy="763587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Tahoma" pitchFamily="34" charset="0"/>
              </a:rPr>
              <a:t>Types of Immunity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96913" y="1460500"/>
            <a:ext cx="7913687" cy="37147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buFontTx/>
              <a:buChar char="•"/>
              <a:tabLst>
                <a:tab pos="454025" algn="l"/>
              </a:tabLst>
            </a:pPr>
            <a:r>
              <a:rPr lang="en-US" altLang="en-US" sz="3400" b="1" dirty="0"/>
              <a:t>Active Immunity</a:t>
            </a:r>
          </a:p>
          <a:p>
            <a:pPr marL="457200" indent="-457200" eaLnBrk="0" hangingPunct="0">
              <a:buFontTx/>
              <a:buChar char="-"/>
              <a:tabLst>
                <a:tab pos="454025" algn="l"/>
              </a:tabLst>
            </a:pPr>
            <a:r>
              <a:rPr lang="en-US" altLang="en-US" sz="3400" dirty="0">
                <a:solidFill>
                  <a:srgbClr val="660033"/>
                </a:solidFill>
              </a:rPr>
              <a:t>Naturally-Acquired Active Immunity</a:t>
            </a:r>
          </a:p>
          <a:p>
            <a:pPr marL="457200" indent="-457200" eaLnBrk="0" hangingPunct="0">
              <a:buFontTx/>
              <a:buChar char="-"/>
              <a:tabLst>
                <a:tab pos="454025" algn="l"/>
              </a:tabLst>
            </a:pPr>
            <a:r>
              <a:rPr lang="en-US" altLang="en-US" sz="3400" dirty="0">
                <a:solidFill>
                  <a:srgbClr val="660033"/>
                </a:solidFill>
              </a:rPr>
              <a:t>Artificially-Acquired Active Immunity</a:t>
            </a:r>
          </a:p>
          <a:p>
            <a:pPr marL="457200" indent="-457200" eaLnBrk="0" hangingPunct="0">
              <a:tabLst>
                <a:tab pos="454025" algn="l"/>
              </a:tabLst>
            </a:pPr>
            <a:endParaRPr lang="en-US" altLang="en-US" sz="3400" dirty="0">
              <a:solidFill>
                <a:srgbClr val="660033"/>
              </a:solidFill>
            </a:endParaRPr>
          </a:p>
          <a:p>
            <a:pPr marL="457200" indent="-457200" eaLnBrk="0" hangingPunct="0">
              <a:buFontTx/>
              <a:buChar char="•"/>
              <a:tabLst>
                <a:tab pos="454025" algn="l"/>
              </a:tabLst>
            </a:pPr>
            <a:r>
              <a:rPr lang="en-US" altLang="en-US" sz="3400" b="1" dirty="0"/>
              <a:t>Passive Immunity</a:t>
            </a:r>
            <a:endParaRPr lang="en-US" altLang="en-US" sz="3400" b="1" dirty="0">
              <a:solidFill>
                <a:srgbClr val="FFFF99"/>
              </a:solidFill>
            </a:endParaRPr>
          </a:p>
          <a:p>
            <a:pPr marL="457200" indent="-457200" eaLnBrk="0" hangingPunct="0">
              <a:buFontTx/>
              <a:buChar char="-"/>
              <a:tabLst>
                <a:tab pos="454025" algn="l"/>
              </a:tabLst>
            </a:pPr>
            <a:r>
              <a:rPr lang="en-US" altLang="en-US" sz="3400" dirty="0">
                <a:solidFill>
                  <a:srgbClr val="660033"/>
                </a:solidFill>
              </a:rPr>
              <a:t>Naturally-Acquired Passive Immunity</a:t>
            </a:r>
          </a:p>
          <a:p>
            <a:pPr marL="457200" indent="-457200" eaLnBrk="0" hangingPunct="0">
              <a:buFontTx/>
              <a:buChar char="-"/>
              <a:tabLst>
                <a:tab pos="454025" algn="l"/>
              </a:tabLst>
            </a:pPr>
            <a:r>
              <a:rPr lang="en-US" altLang="en-US" sz="3400" dirty="0">
                <a:solidFill>
                  <a:srgbClr val="660033"/>
                </a:solidFill>
              </a:rPr>
              <a:t>Artificially-Acquired Passive Immunity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93838"/>
            <a:ext cx="3403600" cy="1189037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DE124C"/>
                </a:solidFill>
                <a:latin typeface="Arial" pitchFamily="34" charset="0"/>
              </a:rPr>
              <a:t>Types of Acquired Immunity</a:t>
            </a:r>
          </a:p>
        </p:txBody>
      </p:sp>
      <p:pic>
        <p:nvPicPr>
          <p:cNvPr id="163843" name="Picture 3" descr="21-11_AcquirdImmun_1.jpg                                       00002536Sarah                          B9D5FA8B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9225" y="0"/>
            <a:ext cx="598011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752600" y="304800"/>
            <a:ext cx="5351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 smtClean="0"/>
              <a:t>Defense </a:t>
            </a:r>
            <a:r>
              <a:rPr lang="en-US" sz="4000" b="1" dirty="0"/>
              <a:t>Mechanisms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893769"/>
          <a:ext cx="8534400" cy="4430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344"/>
                <a:gridCol w="2791625"/>
                <a:gridCol w="3190431"/>
              </a:tblGrid>
              <a:tr h="1134664">
                <a:tc gridSpan="2"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Nonspecific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defense mechanisms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Specific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defense mechanisms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(immune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system)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8958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First line of defense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Second line of defense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Third line of defense</a:t>
                      </a:r>
                    </a:p>
                  </a:txBody>
                  <a:tcPr/>
                </a:tc>
              </a:tr>
              <a:tr h="241915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Skin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Cilia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Physiological factors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Phagocytic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white blood cells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The inflammatory response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Antimicrobial substances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Lymphocytes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antibodies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990600"/>
            <a:ext cx="70104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Immunity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State of non-specific and specific protection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153400" cy="4228850"/>
          </a:xfrm>
          <a:noFill/>
          <a:ln/>
        </p:spPr>
        <p:txBody>
          <a:bodyPr>
            <a:spAutoFit/>
          </a:bodyPr>
          <a:lstStyle/>
          <a:p>
            <a:pPr>
              <a:tabLst>
                <a:tab pos="2743200" algn="l"/>
              </a:tabLst>
            </a:pPr>
            <a:r>
              <a:rPr lang="en-US" altLang="en-US" dirty="0">
                <a:solidFill>
                  <a:srgbClr val="000000"/>
                </a:solidFill>
                <a:latin typeface="+mj-lt"/>
              </a:rPr>
              <a:t>The production of antibodies against a specific disease by the immune system. </a:t>
            </a:r>
          </a:p>
          <a:p>
            <a:pPr>
              <a:tabLst>
                <a:tab pos="2743200" algn="l"/>
              </a:tabLst>
            </a:pPr>
            <a:r>
              <a:rPr lang="en-US" altLang="en-US" dirty="0">
                <a:solidFill>
                  <a:srgbClr val="000000"/>
                </a:solidFill>
                <a:latin typeface="+mj-lt"/>
              </a:rPr>
              <a:t>Naturally acquired through disease </a:t>
            </a:r>
          </a:p>
          <a:p>
            <a:pPr>
              <a:tabLst>
                <a:tab pos="2743200" algn="l"/>
              </a:tabLst>
            </a:pPr>
            <a:r>
              <a:rPr lang="en-US" altLang="en-US" dirty="0">
                <a:solidFill>
                  <a:srgbClr val="000000"/>
                </a:solidFill>
                <a:latin typeface="+mj-lt"/>
              </a:rPr>
              <a:t>Artificially acquired through vaccination </a:t>
            </a:r>
          </a:p>
          <a:p>
            <a:pPr lvl="1">
              <a:tabLst>
                <a:tab pos="2743200" algn="l"/>
              </a:tabLst>
            </a:pPr>
            <a:r>
              <a:rPr lang="en-US" altLang="en-US" dirty="0">
                <a:solidFill>
                  <a:srgbClr val="000000"/>
                </a:solidFill>
                <a:latin typeface="+mj-lt"/>
              </a:rPr>
              <a:t>Vaccines include inactivated toxins, killed microbes, parts of microbes, and viable but weakened microbes.</a:t>
            </a:r>
          </a:p>
          <a:p>
            <a:pPr>
              <a:tabLst>
                <a:tab pos="2743200" algn="l"/>
              </a:tabLst>
            </a:pPr>
            <a:r>
              <a:rPr lang="en-US" altLang="en-US" dirty="0">
                <a:solidFill>
                  <a:srgbClr val="000000"/>
                </a:solidFill>
                <a:latin typeface="+mj-lt"/>
              </a:rPr>
              <a:t>Active immunity is usually permanent</a:t>
            </a:r>
          </a:p>
        </p:txBody>
      </p:sp>
      <p:sp>
        <p:nvSpPr>
          <p:cNvPr id="158723" name="Rectangle 1027"/>
          <p:cNvSpPr>
            <a:spLocks noGrp="1" noChangeArrowheads="1"/>
          </p:cNvSpPr>
          <p:nvPr>
            <p:ph type="title"/>
          </p:nvPr>
        </p:nvSpPr>
        <p:spPr>
          <a:xfrm>
            <a:off x="228600" y="393770"/>
            <a:ext cx="8763000" cy="707886"/>
          </a:xfrm>
          <a:noFill/>
          <a:ln/>
        </p:spPr>
        <p:txBody>
          <a:bodyPr>
            <a:spAutoFit/>
          </a:bodyPr>
          <a:lstStyle/>
          <a:p>
            <a:r>
              <a:rPr lang="en-US" altLang="en-US" sz="4000" b="1" dirty="0"/>
              <a:t>Active Immunity</a:t>
            </a:r>
          </a:p>
        </p:txBody>
      </p:sp>
      <p:sp>
        <p:nvSpPr>
          <p:cNvPr id="158724" name="Line 1028"/>
          <p:cNvSpPr>
            <a:spLocks noChangeShapeType="1"/>
          </p:cNvSpPr>
          <p:nvPr/>
        </p:nvSpPr>
        <p:spPr bwMode="auto">
          <a:xfrm>
            <a:off x="152400" y="1371600"/>
            <a:ext cx="876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514475"/>
            <a:ext cx="8382000" cy="3342453"/>
          </a:xfrm>
          <a:noFill/>
          <a:ln/>
        </p:spPr>
        <p:txBody>
          <a:bodyPr>
            <a:spAutoFit/>
          </a:bodyPr>
          <a:lstStyle/>
          <a:p>
            <a:pPr>
              <a:tabLst>
                <a:tab pos="2743200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+mj-lt"/>
              </a:rPr>
              <a:t>Passive Immunity</a:t>
            </a:r>
            <a:r>
              <a:rPr lang="en-US" altLang="en-US" dirty="0">
                <a:solidFill>
                  <a:srgbClr val="000000"/>
                </a:solidFill>
                <a:latin typeface="+mj-lt"/>
              </a:rPr>
              <a:t>- Protection against disease through antibodies produced by another human being or animal. </a:t>
            </a:r>
          </a:p>
          <a:p>
            <a:pPr>
              <a:tabLst>
                <a:tab pos="2743200" algn="l"/>
              </a:tabLst>
            </a:pPr>
            <a:r>
              <a:rPr lang="en-US" altLang="en-US" dirty="0">
                <a:solidFill>
                  <a:srgbClr val="000000"/>
                </a:solidFill>
                <a:latin typeface="+mj-lt"/>
              </a:rPr>
              <a:t>Effective, but temporary</a:t>
            </a:r>
          </a:p>
          <a:p>
            <a:pPr>
              <a:tabLst>
                <a:tab pos="2743200" algn="l"/>
              </a:tabLst>
            </a:pPr>
            <a:r>
              <a:rPr lang="en-US" altLang="en-US" dirty="0">
                <a:solidFill>
                  <a:srgbClr val="000000"/>
                </a:solidFill>
                <a:latin typeface="+mj-lt"/>
              </a:rPr>
              <a:t>Ex. Maternal antibodies</a:t>
            </a:r>
          </a:p>
          <a:p>
            <a:pPr>
              <a:tabLst>
                <a:tab pos="2743200" algn="l"/>
              </a:tabLst>
            </a:pPr>
            <a:r>
              <a:rPr lang="en-US" altLang="en-US" dirty="0" err="1">
                <a:solidFill>
                  <a:srgbClr val="000000"/>
                </a:solidFill>
                <a:latin typeface="+mj-lt"/>
              </a:rPr>
              <a:t>Colostrum</a:t>
            </a:r>
            <a:r>
              <a:rPr lang="en-US" altLang="en-US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55657"/>
            <a:ext cx="8763000" cy="707886"/>
          </a:xfrm>
          <a:noFill/>
          <a:ln/>
        </p:spPr>
        <p:txBody>
          <a:bodyPr>
            <a:spAutoFit/>
          </a:bodyPr>
          <a:lstStyle/>
          <a:p>
            <a:r>
              <a:rPr lang="en-US" altLang="en-US" sz="4000" b="1" dirty="0"/>
              <a:t>Passive Immunity</a:t>
            </a:r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>
            <a:off x="609600" y="12192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610600" cy="3194721"/>
          </a:xfrm>
          <a:noFill/>
          <a:ln/>
        </p:spPr>
        <p:txBody>
          <a:bodyPr>
            <a:spAutoFit/>
          </a:bodyPr>
          <a:lstStyle/>
          <a:p>
            <a:pPr>
              <a:tabLst>
                <a:tab pos="2743200" algn="l"/>
              </a:tabLst>
            </a:pPr>
            <a:r>
              <a:rPr lang="en-US" altLang="en-US" sz="2800" dirty="0" smtClean="0">
                <a:solidFill>
                  <a:srgbClr val="000000"/>
                </a:solidFill>
                <a:latin typeface="+mj-lt"/>
              </a:rPr>
              <a:t>Passive immunity can be transferred artificially by injecting antibodies from an animal that is already immune to a disease into another animal.</a:t>
            </a:r>
          </a:p>
          <a:p>
            <a:pPr lvl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dirty="0" smtClean="0">
                <a:solidFill>
                  <a:srgbClr val="000000"/>
                </a:solidFill>
                <a:latin typeface="+mj-lt"/>
              </a:rPr>
              <a:t>Rabies treatment: injection with antibodies against rabies virus that are both </a:t>
            </a:r>
            <a:r>
              <a:rPr lang="en-US" altLang="en-US" b="1" dirty="0" smtClean="0">
                <a:solidFill>
                  <a:srgbClr val="000000"/>
                </a:solidFill>
                <a:latin typeface="+mj-lt"/>
              </a:rPr>
              <a:t>passive immunizations</a:t>
            </a:r>
            <a:r>
              <a:rPr lang="en-US" altLang="en-US" dirty="0" smtClean="0">
                <a:solidFill>
                  <a:srgbClr val="000000"/>
                </a:solidFill>
                <a:latin typeface="+mj-lt"/>
              </a:rPr>
              <a:t> (the immediate fight) and </a:t>
            </a:r>
            <a:r>
              <a:rPr lang="en-US" altLang="en-US" b="1" dirty="0" smtClean="0">
                <a:solidFill>
                  <a:srgbClr val="000000"/>
                </a:solidFill>
                <a:latin typeface="+mj-lt"/>
              </a:rPr>
              <a:t>active immunizations</a:t>
            </a:r>
            <a:r>
              <a:rPr lang="en-US" altLang="en-US" dirty="0" smtClean="0">
                <a:solidFill>
                  <a:srgbClr val="000000"/>
                </a:solidFill>
                <a:latin typeface="+mj-lt"/>
              </a:rPr>
              <a:t> (longer term defense).</a:t>
            </a:r>
            <a:endParaRPr lang="en-US" altLang="en-US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sz="3600" b="1" u="sng" dirty="0" smtClean="0"/>
              <a:t>Comparison of Active &amp; Passive Immunity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3814763" cy="41148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400" u="sng" dirty="0" smtClean="0"/>
              <a:t>Active immunity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000" dirty="0" smtClean="0"/>
              <a:t>Produced actively by host’s immune system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000" dirty="0" smtClean="0"/>
              <a:t>Induced by infection or by </a:t>
            </a:r>
            <a:r>
              <a:rPr lang="en-US" sz="2000" dirty="0" err="1" smtClean="0"/>
              <a:t>immunogen</a:t>
            </a:r>
            <a:endParaRPr lang="en-US" sz="2000" dirty="0" smtClean="0"/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000" dirty="0" smtClean="0"/>
              <a:t>Durable effective protection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US" sz="2000" dirty="0" smtClean="0"/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000" dirty="0" smtClean="0"/>
              <a:t>Immunity effective only after lag period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000" dirty="0" smtClean="0"/>
              <a:t>Immunological memory present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000" dirty="0" smtClean="0"/>
              <a:t>Booster effective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000" dirty="0" smtClean="0"/>
              <a:t>Not applicable in the </a:t>
            </a:r>
            <a:r>
              <a:rPr lang="en-US" sz="2000" dirty="0" err="1" smtClean="0"/>
              <a:t>immunodeficient</a:t>
            </a:r>
            <a:endParaRPr lang="en-US" sz="2000" dirty="0" smtClean="0"/>
          </a:p>
        </p:txBody>
      </p:sp>
      <p:sp>
        <p:nvSpPr>
          <p:cNvPr id="3072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676400"/>
            <a:ext cx="3814762" cy="41148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400" u="sng" dirty="0" smtClean="0"/>
              <a:t>Passive immunity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000" dirty="0" smtClean="0"/>
              <a:t>Received passively, no active host participation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000" dirty="0" smtClean="0"/>
              <a:t>Readymade antibody transferred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000" dirty="0" smtClean="0"/>
              <a:t>Transient, less effective</a:t>
            </a:r>
          </a:p>
          <a:p>
            <a:pPr>
              <a:lnSpc>
                <a:spcPct val="90000"/>
              </a:lnSpc>
              <a:buClr>
                <a:schemeClr val="tx1"/>
              </a:buClr>
              <a:buNone/>
            </a:pPr>
            <a:endParaRPr lang="en-US" sz="2000" dirty="0" smtClean="0"/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000" dirty="0" smtClean="0"/>
              <a:t>Immediate immunity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US" sz="2000" dirty="0" smtClean="0"/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000" dirty="0" smtClean="0"/>
              <a:t>No memory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US" sz="2000" dirty="0" smtClean="0"/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000" dirty="0" smtClean="0"/>
              <a:t>Not effective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000" dirty="0" smtClean="0"/>
              <a:t>Applicable in </a:t>
            </a:r>
            <a:r>
              <a:rPr lang="en-US" sz="2000" dirty="0" err="1" smtClean="0"/>
              <a:t>immunodeficient</a:t>
            </a:r>
            <a:endParaRPr lang="en-US" sz="2000" dirty="0" smtClean="0"/>
          </a:p>
        </p:txBody>
      </p:sp>
      <p:sp>
        <p:nvSpPr>
          <p:cNvPr id="30727" name="Line 5"/>
          <p:cNvSpPr>
            <a:spLocks noChangeShapeType="1"/>
          </p:cNvSpPr>
          <p:nvPr/>
        </p:nvSpPr>
        <p:spPr bwMode="auto">
          <a:xfrm>
            <a:off x="4495800" y="1828800"/>
            <a:ext cx="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Nonspecific (Natural , Innate) Immunity:</a:t>
            </a:r>
            <a:br>
              <a:rPr lang="en-US" sz="3600" b="1" dirty="0" smtClean="0"/>
            </a:br>
            <a:r>
              <a:rPr lang="en-US" sz="3600" b="1" dirty="0" smtClean="0"/>
              <a:t>first line of defense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Composed of structural barriers to keep infectious agents out of the body.</a:t>
            </a:r>
          </a:p>
          <a:p>
            <a:pPr lvl="1" eaLnBrk="1" hangingPunct="1"/>
            <a:r>
              <a:rPr lang="en-US" b="1" dirty="0" smtClean="0"/>
              <a:t>Intact skin</a:t>
            </a:r>
          </a:p>
          <a:p>
            <a:pPr lvl="1" eaLnBrk="1" hangingPunct="1"/>
            <a:r>
              <a:rPr lang="en-US" b="1" dirty="0" smtClean="0"/>
              <a:t>Cilia </a:t>
            </a:r>
          </a:p>
          <a:p>
            <a:pPr lvl="1" eaLnBrk="1" hangingPunct="1"/>
            <a:r>
              <a:rPr lang="en-US" b="1" dirty="0" smtClean="0"/>
              <a:t>Physiological factors.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/>
              <a:t>Intact Skin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3000" b="1" dirty="0" smtClean="0"/>
              <a:t>Difficult for a pathogen to penetrate, </a:t>
            </a:r>
          </a:p>
          <a:p>
            <a:pPr lvl="1"/>
            <a:r>
              <a:rPr lang="en-US" sz="3000" b="1" dirty="0" smtClean="0"/>
              <a:t>Composed from closely packed cells, multiple layering, </a:t>
            </a:r>
            <a:r>
              <a:rPr lang="en-US" sz="3000" b="1" dirty="0" err="1" smtClean="0"/>
              <a:t>contanious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sheding</a:t>
            </a:r>
            <a:r>
              <a:rPr lang="en-US" sz="3000" b="1" dirty="0" smtClean="0"/>
              <a:t> of cells, Presence of keratin.</a:t>
            </a:r>
          </a:p>
          <a:p>
            <a:pPr lvl="1"/>
            <a:r>
              <a:rPr lang="en-US" sz="3000" b="1" dirty="0" smtClean="0"/>
              <a:t>Sweat creates high salt conditions, antibacterial enzyme (</a:t>
            </a:r>
            <a:r>
              <a:rPr lang="en-US" sz="3000" b="1" dirty="0" err="1" smtClean="0"/>
              <a:t>lysozyme</a:t>
            </a:r>
            <a:r>
              <a:rPr lang="en-US" sz="3000" b="1" dirty="0" smtClean="0"/>
              <a:t>).</a:t>
            </a:r>
          </a:p>
          <a:p>
            <a:pPr lvl="1" eaLnBrk="1" hangingPunct="1"/>
            <a:r>
              <a:rPr lang="en-US" sz="3000" b="1" dirty="0" smtClean="0"/>
              <a:t>Oil layer, fatty acids and acid pH present makes an inhospitable environment for microorganisms. </a:t>
            </a:r>
          </a:p>
          <a:p>
            <a:pPr eaLnBrk="1" hangingPunct="1"/>
            <a:r>
              <a:rPr lang="en-US" sz="3000" b="1" dirty="0" smtClean="0"/>
              <a:t>Normal flora prevent other microorganisms from establishing an infection – “competitive exclusion”.</a:t>
            </a: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940550" cy="1328737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Tahoma" pitchFamily="34" charset="0"/>
              </a:rPr>
              <a:t>Body Coverings:  The Skin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 b="4906"/>
          <a:stretch>
            <a:fillRect/>
          </a:stretch>
        </p:blipFill>
        <p:spPr bwMode="auto">
          <a:xfrm>
            <a:off x="455613" y="1636713"/>
            <a:ext cx="8234362" cy="522128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43300" y="3897313"/>
            <a:ext cx="5126038" cy="981075"/>
            <a:chOff x="2531" y="2542"/>
            <a:chExt cx="2988" cy="643"/>
          </a:xfrm>
        </p:grpSpPr>
        <p:sp>
          <p:nvSpPr>
            <p:cNvPr id="14341" name="Text Box 5"/>
            <p:cNvSpPr txBox="1">
              <a:spLocks noChangeArrowheads="1"/>
            </p:cNvSpPr>
            <p:nvPr/>
          </p:nvSpPr>
          <p:spPr bwMode="auto">
            <a:xfrm>
              <a:off x="4168" y="2542"/>
              <a:ext cx="1351" cy="643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ts val="3500"/>
                </a:lnSpc>
              </a:pPr>
              <a:r>
                <a:rPr lang="en-US" altLang="en-US" sz="3400" dirty="0">
                  <a:solidFill>
                    <a:srgbClr val="000000"/>
                  </a:solidFill>
                </a:rPr>
                <a:t>sebaceous glands</a:t>
              </a:r>
            </a:p>
          </p:txBody>
        </p:sp>
        <p:sp>
          <p:nvSpPr>
            <p:cNvPr id="14342" name="Line 6"/>
            <p:cNvSpPr>
              <a:spLocks noChangeShapeType="1"/>
            </p:cNvSpPr>
            <p:nvPr/>
          </p:nvSpPr>
          <p:spPr bwMode="auto">
            <a:xfrm flipH="1" flipV="1">
              <a:off x="3902" y="2645"/>
              <a:ext cx="343" cy="245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343" name="Line 7"/>
            <p:cNvSpPr>
              <a:spLocks noChangeShapeType="1"/>
            </p:cNvSpPr>
            <p:nvPr/>
          </p:nvSpPr>
          <p:spPr bwMode="auto">
            <a:xfrm flipH="1" flipV="1">
              <a:off x="2531" y="2743"/>
              <a:ext cx="1706" cy="147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46113" y="4681538"/>
            <a:ext cx="4025900" cy="1317625"/>
            <a:chOff x="926" y="3045"/>
            <a:chExt cx="2331" cy="864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926" y="3045"/>
              <a:ext cx="1439" cy="864"/>
              <a:chOff x="926" y="3045"/>
              <a:chExt cx="1439" cy="864"/>
            </a:xfrm>
          </p:grpSpPr>
          <p:sp>
            <p:nvSpPr>
              <p:cNvPr id="14346" name="Text Box 10"/>
              <p:cNvSpPr txBox="1">
                <a:spLocks noChangeArrowheads="1"/>
              </p:cNvSpPr>
              <p:nvPr/>
            </p:nvSpPr>
            <p:spPr bwMode="auto">
              <a:xfrm>
                <a:off x="926" y="3557"/>
                <a:ext cx="1439" cy="352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ts val="3500"/>
                  </a:lnSpc>
                </a:pPr>
                <a:r>
                  <a:rPr lang="en-US" altLang="en-US" sz="3400" dirty="0">
                    <a:solidFill>
                      <a:srgbClr val="000000"/>
                    </a:solidFill>
                  </a:rPr>
                  <a:t>sweat gland</a:t>
                </a:r>
              </a:p>
            </p:txBody>
          </p:sp>
          <p:sp>
            <p:nvSpPr>
              <p:cNvPr id="14347" name="Line 11"/>
              <p:cNvSpPr>
                <a:spLocks noChangeShapeType="1"/>
              </p:cNvSpPr>
              <p:nvPr/>
            </p:nvSpPr>
            <p:spPr bwMode="auto">
              <a:xfrm flipV="1">
                <a:off x="1677" y="3045"/>
                <a:ext cx="233" cy="507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 flipV="1">
              <a:off x="2359" y="3387"/>
              <a:ext cx="898" cy="343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487988" y="2703513"/>
            <a:ext cx="2611437" cy="612775"/>
            <a:chOff x="3943" y="1904"/>
            <a:chExt cx="1523" cy="402"/>
          </a:xfrm>
        </p:grpSpPr>
        <p:sp>
          <p:nvSpPr>
            <p:cNvPr id="14350" name="Text Box 14"/>
            <p:cNvSpPr txBox="1">
              <a:spLocks noChangeArrowheads="1"/>
            </p:cNvSpPr>
            <p:nvPr/>
          </p:nvSpPr>
          <p:spPr bwMode="auto">
            <a:xfrm>
              <a:off x="4268" y="1904"/>
              <a:ext cx="1198" cy="352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ts val="3500"/>
                </a:lnSpc>
              </a:pPr>
              <a:r>
                <a:rPr lang="en-US" altLang="en-US" sz="3400" dirty="0">
                  <a:solidFill>
                    <a:srgbClr val="000000"/>
                  </a:solidFill>
                </a:rPr>
                <a:t>epidermis</a:t>
              </a:r>
            </a:p>
          </p:txBody>
        </p:sp>
        <p:sp>
          <p:nvSpPr>
            <p:cNvPr id="14351" name="Line 15"/>
            <p:cNvSpPr>
              <a:spLocks noChangeShapeType="1"/>
            </p:cNvSpPr>
            <p:nvPr/>
          </p:nvSpPr>
          <p:spPr bwMode="auto">
            <a:xfrm flipH="1">
              <a:off x="3943" y="2080"/>
              <a:ext cx="359" cy="226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Respiratory Tract</a:t>
            </a:r>
            <a:endParaRPr lang="en-US" sz="3200" b="1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04825" y="685800"/>
            <a:ext cx="8639175" cy="4876800"/>
          </a:xfrm>
          <a:prstGeom prst="rect">
            <a:avLst/>
          </a:prstGeom>
        </p:spPr>
        <p:txBody>
          <a:bodyPr lIns="93662" tIns="46037" rIns="93662" bIns="46037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Upper Respiratory Tract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Nasal </a:t>
            </a:r>
            <a:r>
              <a:rPr kumimoji="0" lang="en-US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hairs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induce turbulence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Mucous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secretions trap particles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Mucous stream to the base of tongue where material is swallowed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Nasal secretions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contain antimicrobial substances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Upper respiratory tract contains large </a:t>
            </a:r>
            <a:r>
              <a:rPr kumimoji="0" lang="en-US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resident flora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Lower Respiratory Tract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Particles trapped on </a:t>
            </a:r>
            <a:r>
              <a:rPr kumimoji="0" lang="en-US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mucous membranes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 bronchi and bronchioles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Beating action of </a:t>
            </a:r>
            <a:r>
              <a:rPr kumimoji="0" lang="en-US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cilia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causes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mucociliary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stream to flow up into the pharynx where it is swallowed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90% of particles removed by this way.  Only smallest particles (&lt;10µ in diameter) reach alveoli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Alveoli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Alveolar macrophage rapidly </a:t>
            </a:r>
            <a:r>
              <a:rPr kumimoji="0" lang="en-US" sz="22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phagocytize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small particles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762000"/>
            <a:ext cx="3581400" cy="5334000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r="523"/>
          <a:stretch>
            <a:fillRect/>
          </a:stretch>
        </p:blipFill>
        <p:spPr bwMode="auto">
          <a:xfrm>
            <a:off x="4343400" y="1143000"/>
            <a:ext cx="36607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029200" y="762000"/>
            <a:ext cx="2200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Tahoma" pitchFamily="34" charset="0"/>
              </a:rPr>
              <a:t>Mucous Membranes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48465" y="2286000"/>
            <a:ext cx="2362137" cy="609600"/>
            <a:chOff x="1797" y="1569"/>
            <a:chExt cx="2482" cy="384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362" y="1569"/>
              <a:ext cx="917" cy="384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400" dirty="0">
                  <a:solidFill>
                    <a:srgbClr val="000000"/>
                  </a:solidFill>
                </a:rPr>
                <a:t>mucus</a:t>
              </a: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H="1" flipV="1">
              <a:off x="1797" y="1569"/>
              <a:ext cx="1470" cy="1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934200" y="1828906"/>
            <a:ext cx="1604962" cy="414905"/>
            <a:chOff x="2253" y="2024"/>
            <a:chExt cx="1692" cy="555"/>
          </a:xfrm>
        </p:grpSpPr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3362" y="2158"/>
              <a:ext cx="583" cy="384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400" dirty="0">
                  <a:solidFill>
                    <a:srgbClr val="000000"/>
                  </a:solidFill>
                </a:rPr>
                <a:t>cilia</a:t>
              </a: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 flipV="1">
              <a:off x="2253" y="2024"/>
              <a:ext cx="1126" cy="555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2743200" y="0"/>
            <a:ext cx="251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4000" dirty="0" smtClean="0"/>
              <a:t>Cilia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Alimentary Tract</a:t>
            </a:r>
            <a:endParaRPr lang="en-US" sz="3200" b="1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8600" y="762000"/>
            <a:ext cx="8477250" cy="4791075"/>
          </a:xfrm>
          <a:prstGeom prst="rect">
            <a:avLst/>
          </a:prstGeom>
        </p:spPr>
        <p:txBody>
          <a:bodyPr lIns="93662" tIns="46037" rIns="93662" bIns="46037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General defense mechanisms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Mucous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secretions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Integrity of mucosal 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epithelium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Peristaltic motions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 the gut propel contents downward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Secretory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antibody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and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phagocytic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cells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Stomach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Generally sterile due to low 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Small Intestine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Upper portion contains few bacteria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As distal end of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ilieum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is reached 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flora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increases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Colon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High numbers of 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microorganisms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50-60% of fecal dry weight is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bacteria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8897</TotalTime>
  <Words>1250</Words>
  <Application>Microsoft Office PowerPoint</Application>
  <PresentationFormat>On-screen Show (4:3)</PresentationFormat>
  <Paragraphs>231</Paragraphs>
  <Slides>33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Nonspecific and Specific Immunity </vt:lpstr>
      <vt:lpstr>THE IMMUNE RESPONSE AND IMMUNITY</vt:lpstr>
      <vt:lpstr>Slide 3</vt:lpstr>
      <vt:lpstr>Nonspecific (Natural , Innate) Immunity: first line of defense</vt:lpstr>
      <vt:lpstr>Intact Skin</vt:lpstr>
      <vt:lpstr>Body Coverings:  The Skin</vt:lpstr>
      <vt:lpstr>Respiratory Tract</vt:lpstr>
      <vt:lpstr>Slide 8</vt:lpstr>
      <vt:lpstr>Alimentary Tract</vt:lpstr>
      <vt:lpstr>Genitourinary Tract</vt:lpstr>
      <vt:lpstr>Factors Modify Defense Mechanisms</vt:lpstr>
      <vt:lpstr>Slide 12</vt:lpstr>
      <vt:lpstr>Phagocytosis </vt:lpstr>
      <vt:lpstr>Slide 14</vt:lpstr>
      <vt:lpstr> Inflammation</vt:lpstr>
      <vt:lpstr>Inflammatory Response</vt:lpstr>
      <vt:lpstr>Antimicrobial Substances</vt:lpstr>
      <vt:lpstr>Complement</vt:lpstr>
      <vt:lpstr>Complement Types</vt:lpstr>
      <vt:lpstr>Slide 20</vt:lpstr>
      <vt:lpstr>Slide 21</vt:lpstr>
      <vt:lpstr>Complement Fragments</vt:lpstr>
      <vt:lpstr>Interferon</vt:lpstr>
      <vt:lpstr>Fever</vt:lpstr>
      <vt:lpstr>Slide 25</vt:lpstr>
      <vt:lpstr>Slide 26</vt:lpstr>
      <vt:lpstr>Specific defense mechanism immune system  Characteristics of Immunity</vt:lpstr>
      <vt:lpstr>Types of Immunity</vt:lpstr>
      <vt:lpstr>Types of Acquired Immunity</vt:lpstr>
      <vt:lpstr>Active Immunity</vt:lpstr>
      <vt:lpstr>Passive Immunity</vt:lpstr>
      <vt:lpstr>Slide 32</vt:lpstr>
      <vt:lpstr>Comparison of Active &amp; Passive Immunity</vt:lpstr>
    </vt:vector>
  </TitlesOfParts>
  <Company>By DR.Ahmed Saker 2o1O ;)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Dr.Suzan</dc:creator>
  <cp:lastModifiedBy>Dr.Suzan</cp:lastModifiedBy>
  <cp:revision>89</cp:revision>
  <dcterms:created xsi:type="dcterms:W3CDTF">2014-09-27T16:20:21Z</dcterms:created>
  <dcterms:modified xsi:type="dcterms:W3CDTF">2015-10-12T19:41:28Z</dcterms:modified>
</cp:coreProperties>
</file>