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3839E-30EC-4EF9-94D4-854B28A7B18F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0D47A-8512-4107-8C5B-C0D3E75BB4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2CC321-95CA-4999-B3AC-A0D4085A9D22}" type="slidenum">
              <a:rPr lang="en-US"/>
              <a:pPr/>
              <a:t>2</a:t>
            </a:fld>
            <a:endParaRPr lang="en-US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029" smtClean="0"/>
          </a:p>
        </p:txBody>
      </p:sp>
      <p:sp>
        <p:nvSpPr>
          <p:cNvPr id="153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5D81A88-A7C1-43BD-8407-C4AA5582D579}" type="slidenum">
              <a:rPr lang="en-029">
                <a:latin typeface="Times New Roman" pitchFamily="48" charset="0"/>
              </a:rPr>
              <a:pPr/>
              <a:t>3</a:t>
            </a:fld>
            <a:endParaRPr lang="en-029">
              <a:latin typeface="Times New Roman" pitchFamily="4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029" smtClean="0"/>
          </a:p>
        </p:txBody>
      </p:sp>
      <p:sp>
        <p:nvSpPr>
          <p:cNvPr id="178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F6B9E5-8801-4D0C-BA1E-BBCE9841DB03}" type="slidenum">
              <a:rPr lang="en-029">
                <a:latin typeface="Times New Roman" pitchFamily="48" charset="0"/>
              </a:rPr>
              <a:pPr/>
              <a:t>4</a:t>
            </a:fld>
            <a:endParaRPr lang="en-029">
              <a:latin typeface="Times New Roman" pitchFamily="4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029" smtClean="0"/>
          </a:p>
        </p:txBody>
      </p:sp>
      <p:sp>
        <p:nvSpPr>
          <p:cNvPr id="154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044331B-B2BB-424A-93FF-656BB21A83B9}" type="slidenum">
              <a:rPr lang="en-029">
                <a:latin typeface="Times New Roman" pitchFamily="48" charset="0"/>
              </a:rPr>
              <a:pPr/>
              <a:t>6</a:t>
            </a:fld>
            <a:endParaRPr lang="en-029">
              <a:latin typeface="Times New Roman" pitchFamily="4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029" smtClean="0"/>
          </a:p>
        </p:txBody>
      </p:sp>
      <p:sp>
        <p:nvSpPr>
          <p:cNvPr id="159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76CB4FD-4A82-4569-83EB-571850D43BEC}" type="slidenum">
              <a:rPr lang="en-029">
                <a:latin typeface="Times New Roman" pitchFamily="48" charset="0"/>
              </a:rPr>
              <a:pPr/>
              <a:t>7</a:t>
            </a:fld>
            <a:endParaRPr lang="en-029">
              <a:latin typeface="Times New Roman" pitchFamily="4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029" smtClean="0"/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2F53F0D-1012-4390-A286-A76349BECFBD}" type="slidenum">
              <a:rPr lang="en-029">
                <a:latin typeface="Times New Roman" pitchFamily="48" charset="0"/>
              </a:rPr>
              <a:pPr/>
              <a:t>9</a:t>
            </a:fld>
            <a:endParaRPr lang="en-029">
              <a:latin typeface="Times New Roman" pitchFamily="4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029" smtClean="0"/>
          </a:p>
        </p:txBody>
      </p:sp>
      <p:sp>
        <p:nvSpPr>
          <p:cNvPr id="166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116DCD-4733-4EB8-BC36-354EB21FC001}" type="slidenum">
              <a:rPr lang="en-029">
                <a:latin typeface="Times New Roman" pitchFamily="48" charset="0"/>
              </a:rPr>
              <a:pPr/>
              <a:t>10</a:t>
            </a:fld>
            <a:endParaRPr lang="en-029">
              <a:latin typeface="Times New Roman" pitchFamily="4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9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029" smtClean="0"/>
          </a:p>
        </p:txBody>
      </p:sp>
      <p:sp>
        <p:nvSpPr>
          <p:cNvPr id="169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867F4C1-97EA-435F-B098-8454FB2A458C}" type="slidenum">
              <a:rPr lang="en-029">
                <a:latin typeface="Times New Roman" pitchFamily="48" charset="0"/>
              </a:rPr>
              <a:pPr/>
              <a:t>11</a:t>
            </a:fld>
            <a:endParaRPr lang="en-029">
              <a:latin typeface="Times New Roman" pitchFamily="4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2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029" smtClean="0"/>
          </a:p>
        </p:txBody>
      </p:sp>
      <p:sp>
        <p:nvSpPr>
          <p:cNvPr id="172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EA8D9EC-402A-4971-9C6E-6818E4BBF0CB}" type="slidenum">
              <a:rPr lang="en-029">
                <a:latin typeface="Times New Roman" pitchFamily="48" charset="0"/>
              </a:rPr>
              <a:pPr/>
              <a:t>12</a:t>
            </a:fld>
            <a:endParaRPr lang="en-029">
              <a:latin typeface="Times New Roman" pitchFamily="4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4495800"/>
            <a:ext cx="4572000" cy="13388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dirty="0" smtClean="0">
                <a:latin typeface="+mj-lt"/>
              </a:rPr>
              <a:t>By:</a:t>
            </a:r>
          </a:p>
          <a:p>
            <a:pPr algn="ctr">
              <a:lnSpc>
                <a:spcPct val="90000"/>
              </a:lnSpc>
            </a:pPr>
            <a:r>
              <a:rPr lang="en-US" sz="3600" b="1" dirty="0" smtClean="0">
                <a:latin typeface="+mj-lt"/>
              </a:rPr>
              <a:t>Dr. Suzan </a:t>
            </a:r>
            <a:r>
              <a:rPr lang="en-US" sz="3600" b="1" dirty="0" err="1" smtClean="0">
                <a:latin typeface="+mj-lt"/>
              </a:rPr>
              <a:t>Yousif</a:t>
            </a:r>
            <a:endParaRPr lang="ar-IQ" sz="3600" b="1" dirty="0" smtClean="0">
              <a:latin typeface="+mj-lt"/>
            </a:endParaRPr>
          </a:p>
          <a:p>
            <a:pPr algn="ctr">
              <a:lnSpc>
                <a:spcPct val="90000"/>
              </a:lnSpc>
            </a:pPr>
            <a:endParaRPr lang="en-US" b="1" dirty="0" smtClean="0"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16764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IMMUNOLOGY AND THE IMMUNE SYSTEM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458200" cy="6400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b="1" u="sng" dirty="0" smtClean="0"/>
              <a:t>EOSIONPHILS </a:t>
            </a:r>
            <a:r>
              <a:rPr lang="en-US" sz="2800" b="1" dirty="0" smtClean="0"/>
              <a:t> (1 –3% of leukocytes)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Have receptors for Complement</a:t>
            </a:r>
            <a:endParaRPr lang="en-US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Mostly in </a:t>
            </a:r>
            <a:r>
              <a:rPr lang="en-US" sz="2800" b="1" u="sng" dirty="0" smtClean="0"/>
              <a:t>parasitic</a:t>
            </a:r>
            <a:r>
              <a:rPr lang="en-US" sz="2800" b="1" dirty="0" smtClean="0"/>
              <a:t> &amp; </a:t>
            </a:r>
            <a:r>
              <a:rPr lang="en-US" sz="2800" b="1" u="sng" dirty="0" smtClean="0"/>
              <a:t>allergic </a:t>
            </a:r>
            <a:r>
              <a:rPr lang="en-US" sz="2800" b="1" dirty="0" smtClean="0"/>
              <a:t>conditions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u="sng" dirty="0" smtClean="0"/>
              <a:t>Contents &amp; Functions:</a:t>
            </a:r>
            <a:r>
              <a:rPr lang="en-US" sz="2800" b="1" dirty="0" smtClean="0"/>
              <a:t>  </a:t>
            </a:r>
            <a:r>
              <a:rPr lang="en-US" sz="2800" b="1" dirty="0" err="1" smtClean="0"/>
              <a:t>Histaminase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Pyrogen</a:t>
            </a:r>
            <a:r>
              <a:rPr lang="en-US" sz="2800" b="1" dirty="0" smtClean="0"/>
              <a:t> (fever)		</a:t>
            </a:r>
            <a:r>
              <a:rPr lang="en-US" sz="2800" b="1" dirty="0" err="1" smtClean="0"/>
              <a:t>Peroxidase</a:t>
            </a:r>
            <a:r>
              <a:rPr lang="en-US" sz="2800" b="1" dirty="0" smtClean="0"/>
              <a:t> (kill bacteria)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US" b="1" u="sng" dirty="0" smtClean="0"/>
          </a:p>
          <a:p>
            <a:pPr>
              <a:lnSpc>
                <a:spcPct val="90000"/>
              </a:lnSpc>
            </a:pPr>
            <a:r>
              <a:rPr lang="en-US" sz="2800" b="1" u="sng" dirty="0" smtClean="0"/>
              <a:t>BASOPHILS</a:t>
            </a:r>
            <a:r>
              <a:rPr lang="en-US" sz="2800" b="1" dirty="0" smtClean="0"/>
              <a:t>  (1% of leukocytes) 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smtClean="0"/>
              <a:t>Contain </a:t>
            </a:r>
            <a:r>
              <a:rPr lang="en-US" b="1" u="sng" dirty="0" smtClean="0"/>
              <a:t>Histamine</a:t>
            </a:r>
            <a:r>
              <a:rPr lang="en-US" b="1" dirty="0" smtClean="0"/>
              <a:t> (hypersensitivity </a:t>
            </a:r>
            <a:r>
              <a:rPr lang="en-US" b="1" dirty="0" err="1" smtClean="0"/>
              <a:t>madiator</a:t>
            </a:r>
            <a:r>
              <a:rPr lang="en-US" b="1" dirty="0" smtClean="0"/>
              <a:t>)</a:t>
            </a:r>
            <a:endParaRPr lang="en-US" b="1" u="sng" dirty="0" smtClean="0"/>
          </a:p>
          <a:p>
            <a:pPr>
              <a:lnSpc>
                <a:spcPct val="90000"/>
              </a:lnSpc>
            </a:pPr>
            <a:r>
              <a:rPr lang="en-US" sz="2800" b="1" dirty="0" smtClean="0"/>
              <a:t>Have receptors for </a:t>
            </a:r>
            <a:r>
              <a:rPr lang="en-US" sz="2800" b="1" dirty="0" err="1" smtClean="0"/>
              <a:t>Fc</a:t>
            </a:r>
            <a:r>
              <a:rPr lang="en-US" sz="2800" b="1" dirty="0" smtClean="0"/>
              <a:t> portion of </a:t>
            </a:r>
            <a:r>
              <a:rPr lang="en-US" sz="2800" b="1" u="sng" dirty="0" err="1" smtClean="0"/>
              <a:t>IgE</a:t>
            </a:r>
            <a:endParaRPr lang="en-US" sz="2800" b="1" u="sng" dirty="0" smtClean="0"/>
          </a:p>
          <a:p>
            <a:pPr>
              <a:lnSpc>
                <a:spcPct val="90000"/>
              </a:lnSpc>
            </a:pPr>
            <a:r>
              <a:rPr lang="en-US" sz="2800" b="1" dirty="0" err="1" smtClean="0"/>
              <a:t>IgE</a:t>
            </a:r>
            <a:r>
              <a:rPr lang="en-US" sz="2800" b="1" dirty="0" smtClean="0"/>
              <a:t> binding </a:t>
            </a:r>
            <a:r>
              <a:rPr lang="en-US" sz="2800" b="1" dirty="0" smtClean="0">
                <a:sym typeface="Wingdings" pitchFamily="2" charset="2"/>
              </a:rPr>
              <a:t> </a:t>
            </a:r>
            <a:r>
              <a:rPr lang="en-US" sz="2800" b="1" dirty="0" err="1" smtClean="0">
                <a:sym typeface="Wingdings" pitchFamily="2" charset="2"/>
              </a:rPr>
              <a:t>degranulation</a:t>
            </a:r>
            <a:r>
              <a:rPr lang="en-US" sz="2800" b="1" dirty="0" smtClean="0">
                <a:sym typeface="Wingdings" pitchFamily="2" charset="2"/>
              </a:rPr>
              <a:t>  Histamine 						allergic reactions</a:t>
            </a:r>
            <a:endParaRPr lang="en-US" sz="2800" b="1" dirty="0" smtClean="0"/>
          </a:p>
          <a:p>
            <a:pPr>
              <a:lnSpc>
                <a:spcPct val="90000"/>
              </a:lnSpc>
            </a:pPr>
            <a:endParaRPr lang="en-US" sz="2800" b="1" u="sng" dirty="0" smtClean="0"/>
          </a:p>
          <a:p>
            <a:pPr eaLnBrk="1" hangingPunct="1">
              <a:lnSpc>
                <a:spcPct val="90000"/>
              </a:lnSpc>
            </a:pPr>
            <a:endParaRPr lang="en-US" sz="2800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04800"/>
            <a:ext cx="77724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b="1" u="sng" dirty="0" smtClean="0"/>
              <a:t>LYMPHOCYTES</a:t>
            </a:r>
            <a:r>
              <a:rPr lang="en-US" sz="2800" b="1" dirty="0" smtClean="0"/>
              <a:t>   (30% of circulating WBC)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u="sng" dirty="0" smtClean="0"/>
              <a:t>B Lymphocytes</a:t>
            </a:r>
            <a:r>
              <a:rPr lang="en-US" sz="2800" b="1" dirty="0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Differentiate into </a:t>
            </a:r>
            <a:r>
              <a:rPr lang="en-US" sz="2800" b="1" u="sng" dirty="0" smtClean="0"/>
              <a:t>Plasma cells </a:t>
            </a:r>
            <a:r>
              <a:rPr lang="en-US" sz="2800" b="1" dirty="0" smtClean="0">
                <a:sym typeface="Wingdings" pitchFamily="2" charset="2"/>
              </a:rPr>
              <a:t> Antibodies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sym typeface="Wingdings" pitchFamily="2" charset="2"/>
              </a:rPr>
              <a:t>Memory B </a:t>
            </a:r>
            <a:r>
              <a:rPr lang="en-US" sz="2800" b="1" dirty="0" err="1" smtClean="0">
                <a:sym typeface="Wingdings" pitchFamily="2" charset="2"/>
              </a:rPr>
              <a:t>cells:generated</a:t>
            </a:r>
            <a:r>
              <a:rPr lang="en-US" sz="2800" b="1" dirty="0" smtClean="0">
                <a:sym typeface="Wingdings" pitchFamily="2" charset="2"/>
              </a:rPr>
              <a:t> after exposure to Ag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sym typeface="Wingdings" pitchFamily="2" charset="2"/>
              </a:rPr>
              <a:t>Mature B cell: have surface </a:t>
            </a:r>
            <a:r>
              <a:rPr lang="en-US" sz="2800" b="1" dirty="0" err="1" smtClean="0">
                <a:sym typeface="Wingdings" pitchFamily="2" charset="2"/>
              </a:rPr>
              <a:t>IgM</a:t>
            </a:r>
            <a:r>
              <a:rPr lang="en-US" sz="2800" b="1" dirty="0" smtClean="0">
                <a:sym typeface="Wingdings" pitchFamily="2" charset="2"/>
              </a:rPr>
              <a:t> &amp; </a:t>
            </a:r>
            <a:r>
              <a:rPr lang="en-US" sz="2800" b="1" dirty="0" err="1" smtClean="0">
                <a:sym typeface="Wingdings" pitchFamily="2" charset="2"/>
              </a:rPr>
              <a:t>IgD</a:t>
            </a:r>
            <a:r>
              <a:rPr lang="en-US" sz="2800" b="1" dirty="0" smtClean="0">
                <a:sym typeface="Wingdings" pitchFamily="2" charset="2"/>
              </a:rPr>
              <a:t> that 			        bind Ag  cause B cell  </a:t>
            </a:r>
            <a:r>
              <a:rPr lang="en-US" sz="2800" b="1" dirty="0" err="1" smtClean="0">
                <a:sym typeface="Wingdings" pitchFamily="2" charset="2"/>
              </a:rPr>
              <a:t>Ab</a:t>
            </a:r>
            <a:endParaRPr lang="en-US" sz="2800" b="1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  <a:buNone/>
            </a:pPr>
            <a:endParaRPr lang="en-US" sz="2400" b="1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en-US" sz="2800" b="1" dirty="0" smtClean="0">
              <a:sym typeface="Wingdings" pitchFamily="2" charset="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200400"/>
            <a:ext cx="8001000" cy="362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b="1" u="sng" dirty="0" smtClean="0">
                <a:sym typeface="Wingdings" pitchFamily="2" charset="2"/>
              </a:rPr>
              <a:t> T LYMPHOCYTES: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b="1" u="sng" dirty="0" smtClean="0">
                <a:sym typeface="Wingdings" pitchFamily="2" charset="2"/>
              </a:rPr>
              <a:t> Helper T cells (CD4 positive)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b="1" dirty="0" smtClean="0">
                <a:sym typeface="Wingdings" pitchFamily="2" charset="2"/>
              </a:rPr>
              <a:t> Stimulate B-Lymphocytes  Plasma cell  </a:t>
            </a:r>
            <a:r>
              <a:rPr lang="en-US" sz="2800" b="1" dirty="0" err="1" smtClean="0">
                <a:sym typeface="Wingdings" pitchFamily="2" charset="2"/>
              </a:rPr>
              <a:t>Ab</a:t>
            </a:r>
            <a:endParaRPr lang="en-US" sz="2800" b="1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b="1" dirty="0" smtClean="0">
                <a:sym typeface="Wingdings" pitchFamily="2" charset="2"/>
              </a:rPr>
              <a:t> Promote </a:t>
            </a:r>
            <a:r>
              <a:rPr lang="en-US" sz="2800" b="1" dirty="0" err="1" smtClean="0">
                <a:sym typeface="Wingdings" pitchFamily="2" charset="2"/>
              </a:rPr>
              <a:t>cytotoxic</a:t>
            </a:r>
            <a:r>
              <a:rPr lang="en-US" sz="2800" b="1" dirty="0" smtClean="0">
                <a:sym typeface="Wingdings" pitchFamily="2" charset="2"/>
              </a:rPr>
              <a:t> T- cell (CD8) response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endParaRPr lang="en-US" sz="2800" b="1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b="1" u="sng" dirty="0" smtClean="0">
                <a:sym typeface="Wingdings" pitchFamily="2" charset="2"/>
              </a:rPr>
              <a:t> </a:t>
            </a:r>
            <a:r>
              <a:rPr lang="en-US" sz="2800" b="1" u="sng" dirty="0" err="1" smtClean="0">
                <a:sym typeface="Wingdings" pitchFamily="2" charset="2"/>
              </a:rPr>
              <a:t>Cytotoxic</a:t>
            </a:r>
            <a:r>
              <a:rPr lang="en-US" sz="2800" b="1" u="sng" dirty="0" smtClean="0">
                <a:sym typeface="Wingdings" pitchFamily="2" charset="2"/>
              </a:rPr>
              <a:t> T cell (CD 8 +)</a:t>
            </a:r>
            <a:r>
              <a:rPr lang="en-US" sz="2800" b="1" dirty="0" smtClean="0">
                <a:sym typeface="Wingdings" pitchFamily="2" charset="2"/>
              </a:rPr>
              <a:t>  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b="1" dirty="0" smtClean="0">
                <a:sym typeface="Wingdings" pitchFamily="2" charset="2"/>
              </a:rPr>
              <a:t> Recognize Foreign Ag &amp; Class 1 MHC </a:t>
            </a:r>
            <a:endParaRPr lang="en-US" sz="2800" b="1" u="sng" dirty="0" smtClean="0">
              <a:sym typeface="Wingdings" pitchFamily="2" charset="2"/>
            </a:endParaRP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b="1" dirty="0" smtClean="0">
                <a:sym typeface="Wingdings" pitchFamily="2" charset="2"/>
              </a:rPr>
              <a:t> </a:t>
            </a:r>
            <a:r>
              <a:rPr lang="en-US" sz="2800" b="1" dirty="0" err="1" smtClean="0">
                <a:sym typeface="Wingdings" pitchFamily="2" charset="2"/>
              </a:rPr>
              <a:t>Lyse</a:t>
            </a:r>
            <a:r>
              <a:rPr lang="en-US" sz="2800" b="1" dirty="0" smtClean="0">
                <a:sym typeface="Wingdings" pitchFamily="2" charset="2"/>
              </a:rPr>
              <a:t> virus infected cells &amp; tumor cells</a:t>
            </a:r>
          </a:p>
          <a:p>
            <a:endParaRPr lang="en-029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229600" cy="4525963"/>
          </a:xfrm>
        </p:spPr>
        <p:txBody>
          <a:bodyPr/>
          <a:lstStyle/>
          <a:p>
            <a:r>
              <a:rPr lang="en-029" sz="2800" b="1" u="sng" dirty="0" smtClean="0"/>
              <a:t>Natural killer (NK) cells</a:t>
            </a:r>
            <a:r>
              <a:rPr lang="en-029" sz="2800" b="1" dirty="0" smtClean="0"/>
              <a:t> </a:t>
            </a:r>
            <a:r>
              <a:rPr lang="en-029" sz="2400" b="1" dirty="0" smtClean="0"/>
              <a:t>(10 -15% of Lymphocytes)</a:t>
            </a:r>
          </a:p>
          <a:p>
            <a:r>
              <a:rPr lang="en-029" sz="2800" b="1" dirty="0" smtClean="0"/>
              <a:t>Kill </a:t>
            </a:r>
            <a:r>
              <a:rPr lang="en-029" sz="2800" b="1" dirty="0" err="1" smtClean="0"/>
              <a:t>Tumor</a:t>
            </a:r>
            <a:r>
              <a:rPr lang="en-029" sz="2800" b="1" dirty="0" smtClean="0"/>
              <a:t> cells </a:t>
            </a:r>
          </a:p>
          <a:p>
            <a:r>
              <a:rPr lang="en-029" sz="2800" b="1" dirty="0" smtClean="0"/>
              <a:t>Defend against Viral infections</a:t>
            </a:r>
          </a:p>
          <a:p>
            <a:r>
              <a:rPr lang="en-029" sz="2800" b="1" dirty="0" smtClean="0"/>
              <a:t>Recognize Foreign Ag independent of MHC </a:t>
            </a:r>
          </a:p>
          <a:p>
            <a:endParaRPr lang="en-029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81000"/>
            <a:ext cx="8229600" cy="6629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Immunology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 smtClean="0"/>
              <a:t>Study of the components and function of the immune system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/>
              <a:t>Immune System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 smtClean="0"/>
              <a:t>Molecules, cells, tissues and organs which provide non-specific and specific protection against</a:t>
            </a:r>
          </a:p>
          <a:p>
            <a:pPr lvl="2" eaLnBrk="1" hangingPunct="1">
              <a:lnSpc>
                <a:spcPct val="90000"/>
              </a:lnSpc>
            </a:pPr>
            <a:r>
              <a:rPr lang="en-US" b="1" dirty="0" smtClean="0"/>
              <a:t>Microorganisms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b="1" dirty="0" smtClean="0"/>
              <a:t>Microbial toxins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b="1" dirty="0" smtClean="0"/>
              <a:t>Tumor cells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 smtClean="0"/>
              <a:t>Crucial to human survival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en-US" sz="2400" b="1" dirty="0" smtClean="0"/>
          </a:p>
          <a:p>
            <a:pPr lvl="1"/>
            <a:r>
              <a:rPr lang="en-US" sz="2400" b="1" dirty="0" smtClean="0"/>
              <a:t>The immune system characterized by: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 smtClean="0"/>
              <a:t> It can respond to the vast number of antigen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 smtClean="0"/>
              <a:t> Discriminate between self and non self</a:t>
            </a:r>
          </a:p>
          <a:p>
            <a:pPr lvl="1">
              <a:buFont typeface="Arial" pitchFamily="34" charset="0"/>
              <a:buChar char="•"/>
            </a:pPr>
            <a:r>
              <a:rPr lang="en-US" sz="2400" b="1" dirty="0" smtClean="0"/>
              <a:t> It has memory</a:t>
            </a:r>
          </a:p>
          <a:p>
            <a:pPr lvl="1" eaLnBrk="1" hangingPunct="1">
              <a:lnSpc>
                <a:spcPct val="90000"/>
              </a:lnSpc>
            </a:pP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763000" cy="6248400"/>
          </a:xfrm>
        </p:spPr>
        <p:txBody>
          <a:bodyPr>
            <a:normAutofit/>
          </a:bodyPr>
          <a:lstStyle/>
          <a:p>
            <a:pPr algn="just"/>
            <a:r>
              <a:rPr lang="en-029" b="1" dirty="0" smtClean="0"/>
              <a:t>IMMUNE SYSTEM CONSIST OF:</a:t>
            </a:r>
          </a:p>
          <a:p>
            <a:pPr lvl="1" algn="just" eaLnBrk="1" hangingPunct="1"/>
            <a:r>
              <a:rPr lang="en-029" b="1" u="sng" dirty="0" smtClean="0"/>
              <a:t>Primary</a:t>
            </a:r>
            <a:r>
              <a:rPr lang="en-029" b="1" dirty="0" smtClean="0"/>
              <a:t> (central) Lymphoid Organs in which Leukocytes develop (</a:t>
            </a:r>
            <a:r>
              <a:rPr lang="en-US" b="1" u="sng" dirty="0" smtClean="0"/>
              <a:t>Bone marrow &amp; Thymus</a:t>
            </a:r>
            <a:r>
              <a:rPr lang="en-US" b="1" dirty="0" smtClean="0"/>
              <a:t>)</a:t>
            </a:r>
            <a:endParaRPr lang="en-029" b="1" dirty="0" smtClean="0"/>
          </a:p>
          <a:p>
            <a:pPr lvl="1" algn="just" eaLnBrk="1" hangingPunct="1"/>
            <a:r>
              <a:rPr lang="en-029" b="1" u="sng" dirty="0" smtClean="0"/>
              <a:t>Secondary </a:t>
            </a:r>
            <a:r>
              <a:rPr lang="en-029" b="1" dirty="0" smtClean="0"/>
              <a:t>(peripheral) Lymphoid Organs &amp; Tissues in which Immune Response occur which include:</a:t>
            </a:r>
          </a:p>
          <a:p>
            <a:pPr>
              <a:lnSpc>
                <a:spcPct val="90000"/>
              </a:lnSpc>
              <a:buNone/>
            </a:pPr>
            <a:r>
              <a:rPr lang="en-US" sz="2800" b="1" dirty="0" smtClean="0"/>
              <a:t>             - </a:t>
            </a:r>
            <a:r>
              <a:rPr lang="en-US" sz="2800" b="1" u="sng" dirty="0" smtClean="0"/>
              <a:t>Lymph Nodes </a:t>
            </a:r>
            <a:r>
              <a:rPr lang="en-US" sz="2800" b="1" dirty="0" smtClean="0"/>
              <a:t>and Spleen</a:t>
            </a:r>
          </a:p>
          <a:p>
            <a:pPr>
              <a:lnSpc>
                <a:spcPct val="90000"/>
              </a:lnSpc>
              <a:buNone/>
            </a:pPr>
            <a:r>
              <a:rPr lang="en-US" sz="2800" b="1" dirty="0" smtClean="0"/>
              <a:t>             - Mucosa-Associated Lymphoid Tissue (MALT)</a:t>
            </a:r>
          </a:p>
          <a:p>
            <a:pPr lvl="1">
              <a:lnSpc>
                <a:spcPct val="90000"/>
              </a:lnSpc>
              <a:buNone/>
            </a:pPr>
            <a:r>
              <a:rPr lang="en-US" b="1" dirty="0" smtClean="0"/>
              <a:t>             </a:t>
            </a:r>
            <a:r>
              <a:rPr lang="en-US" b="1" dirty="0" err="1" smtClean="0"/>
              <a:t>Waldeyers</a:t>
            </a:r>
            <a:r>
              <a:rPr lang="en-US" b="1" dirty="0" smtClean="0"/>
              <a:t> Ring (</a:t>
            </a:r>
            <a:r>
              <a:rPr lang="en-US" b="1" u="sng" dirty="0" smtClean="0"/>
              <a:t>Tonsil</a:t>
            </a:r>
            <a:r>
              <a:rPr lang="en-US" b="1" dirty="0" smtClean="0"/>
              <a:t>)</a:t>
            </a:r>
          </a:p>
          <a:p>
            <a:pPr>
              <a:lnSpc>
                <a:spcPct val="90000"/>
              </a:lnSpc>
              <a:buNone/>
            </a:pPr>
            <a:r>
              <a:rPr lang="en-US" sz="2800" b="1" dirty="0" smtClean="0"/>
              <a:t>              - Gut- Associated Lymphoid Tissue (GALT)</a:t>
            </a:r>
          </a:p>
          <a:p>
            <a:pPr lvl="2">
              <a:lnSpc>
                <a:spcPct val="90000"/>
              </a:lnSpc>
              <a:buNone/>
            </a:pPr>
            <a:r>
              <a:rPr lang="en-US" sz="2800" b="1" dirty="0" smtClean="0"/>
              <a:t>         </a:t>
            </a:r>
            <a:r>
              <a:rPr lang="en-US" sz="2800" b="1" u="sng" dirty="0" err="1" smtClean="0"/>
              <a:t>Peyer’s</a:t>
            </a:r>
            <a:r>
              <a:rPr lang="en-US" sz="2800" b="1" u="sng" dirty="0" smtClean="0"/>
              <a:t> patch</a:t>
            </a:r>
            <a:endParaRPr lang="en-029" b="1" u="sng" dirty="0" smtClean="0"/>
          </a:p>
          <a:p>
            <a:pPr lvl="1" algn="just" eaLnBrk="1" hangingPunct="1"/>
            <a:r>
              <a:rPr lang="en-029" b="1" u="sng" dirty="0" smtClean="0"/>
              <a:t>Leukocytes </a:t>
            </a:r>
            <a:r>
              <a:rPr lang="en-029" b="1" dirty="0" smtClean="0"/>
              <a:t>in Blood</a:t>
            </a:r>
          </a:p>
          <a:p>
            <a:pPr algn="just" eaLnBrk="1" hangingPunct="1"/>
            <a:r>
              <a:rPr lang="en-029" sz="2800" b="1" dirty="0" smtClean="0"/>
              <a:t>Mature in Marrow (B</a:t>
            </a:r>
            <a:r>
              <a:rPr lang="en-029" sz="2400" b="1" dirty="0" smtClean="0"/>
              <a:t> cell) or Thymus (T-cell</a:t>
            </a:r>
            <a:r>
              <a:rPr lang="en-029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229600" cy="4525963"/>
          </a:xfrm>
        </p:spPr>
        <p:txBody>
          <a:bodyPr/>
          <a:lstStyle/>
          <a:p>
            <a:r>
              <a:rPr lang="en-029" sz="2800" b="1" dirty="0" smtClean="0">
                <a:sym typeface="Wingdings" pitchFamily="2" charset="2"/>
              </a:rPr>
              <a:t>Myeloid Stem cell give rise to:</a:t>
            </a:r>
          </a:p>
          <a:p>
            <a:pPr lvl="1"/>
            <a:r>
              <a:rPr lang="en-029" sz="2400" b="1" dirty="0" err="1" smtClean="0">
                <a:sym typeface="Wingdings" pitchFamily="2" charset="2"/>
              </a:rPr>
              <a:t>Monocyte</a:t>
            </a:r>
            <a:r>
              <a:rPr lang="en-029" sz="2400" b="1" dirty="0" smtClean="0">
                <a:sym typeface="Wingdings" pitchFamily="2" charset="2"/>
              </a:rPr>
              <a:t>  Macrophage</a:t>
            </a:r>
          </a:p>
          <a:p>
            <a:pPr lvl="1"/>
            <a:r>
              <a:rPr lang="en-029" sz="2400" b="1" dirty="0" err="1" smtClean="0">
                <a:sym typeface="Wingdings" pitchFamily="2" charset="2"/>
              </a:rPr>
              <a:t>Eosinophil</a:t>
            </a:r>
            <a:endParaRPr lang="en-029" sz="2400" b="1" dirty="0" smtClean="0">
              <a:sym typeface="Wingdings" pitchFamily="2" charset="2"/>
            </a:endParaRPr>
          </a:p>
          <a:p>
            <a:pPr lvl="1"/>
            <a:r>
              <a:rPr lang="en-029" sz="2400" b="1" dirty="0" err="1" smtClean="0">
                <a:sym typeface="Wingdings" pitchFamily="2" charset="2"/>
              </a:rPr>
              <a:t>Basophil</a:t>
            </a:r>
            <a:endParaRPr lang="en-029" sz="2400" b="1" dirty="0" smtClean="0">
              <a:sym typeface="Wingdings" pitchFamily="2" charset="2"/>
            </a:endParaRPr>
          </a:p>
          <a:p>
            <a:pPr lvl="1"/>
            <a:r>
              <a:rPr lang="en-029" sz="2400" b="1" dirty="0" err="1" smtClean="0">
                <a:sym typeface="Wingdings" pitchFamily="2" charset="2"/>
              </a:rPr>
              <a:t>Megakaryocyte</a:t>
            </a:r>
            <a:r>
              <a:rPr lang="en-029" sz="2400" b="1" dirty="0" smtClean="0">
                <a:sym typeface="Wingdings" pitchFamily="2" charset="2"/>
              </a:rPr>
              <a:t>  Platelet</a:t>
            </a:r>
          </a:p>
          <a:p>
            <a:pPr lvl="1"/>
            <a:r>
              <a:rPr lang="en-029" sz="2400" b="1" dirty="0" smtClean="0">
                <a:sym typeface="Wingdings" pitchFamily="2" charset="2"/>
              </a:rPr>
              <a:t>Erythroblast  Erythrocyte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505200"/>
            <a:ext cx="8382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029" sz="2800" b="1" dirty="0" smtClean="0"/>
              <a:t>  Lymphoid Stem cell give rise to:</a:t>
            </a:r>
          </a:p>
          <a:p>
            <a:pPr lvl="1">
              <a:buFontTx/>
              <a:buChar char="-"/>
            </a:pPr>
            <a:r>
              <a:rPr lang="en-029" sz="2400" b="1" dirty="0" smtClean="0"/>
              <a:t>Pre-B cell </a:t>
            </a:r>
            <a:r>
              <a:rPr lang="en-029" sz="2400" b="1" dirty="0" smtClean="0">
                <a:sym typeface="Wingdings" pitchFamily="2" charset="2"/>
              </a:rPr>
              <a:t> Late pre-B cell  Immature B cell  Mature B cell  Plasma cell  Abs</a:t>
            </a:r>
          </a:p>
          <a:p>
            <a:pPr lvl="1"/>
            <a:r>
              <a:rPr lang="en-029" sz="2400" b="1" dirty="0" smtClean="0"/>
              <a:t>-  Pre-T cell </a:t>
            </a:r>
            <a:r>
              <a:rPr lang="en-029" sz="2400" b="1" dirty="0" smtClean="0">
                <a:sym typeface="Wingdings" pitchFamily="2" charset="2"/>
              </a:rPr>
              <a:t>(enters Thymus)  Helper T cell 			+ </a:t>
            </a:r>
            <a:r>
              <a:rPr lang="en-029" sz="2400" b="1" dirty="0" err="1" smtClean="0">
                <a:sym typeface="Wingdings" pitchFamily="2" charset="2"/>
              </a:rPr>
              <a:t>Cytotoxic</a:t>
            </a:r>
            <a:r>
              <a:rPr lang="en-029" sz="2400" b="1" dirty="0" smtClean="0">
                <a:sym typeface="Wingdings" pitchFamily="2" charset="2"/>
              </a:rPr>
              <a:t> T cell + TDTH cell</a:t>
            </a:r>
          </a:p>
          <a:p>
            <a:pPr lvl="1">
              <a:buFontTx/>
              <a:buChar char="-"/>
            </a:pPr>
            <a:r>
              <a:rPr lang="en-029" sz="2400" b="1" dirty="0" smtClean="0">
                <a:sym typeface="Wingdings" pitchFamily="2" charset="2"/>
              </a:rPr>
              <a:t>NK cell</a:t>
            </a:r>
          </a:p>
          <a:p>
            <a:pPr lvl="1">
              <a:buFont typeface="Arial" pitchFamily="34" charset="0"/>
              <a:buChar char="•"/>
            </a:pPr>
            <a:r>
              <a:rPr lang="en-029" sz="2400" b="1" dirty="0" smtClean="0"/>
              <a:t>After maturation in Thymus or Bone marrow, 	Lymphocytes migrate to Spleen + LNs + MALT</a:t>
            </a:r>
          </a:p>
        </p:txBody>
      </p:sp>
      <p:sp>
        <p:nvSpPr>
          <p:cNvPr id="5" name="Rectangle 4"/>
          <p:cNvSpPr/>
          <p:nvPr/>
        </p:nvSpPr>
        <p:spPr>
          <a:xfrm>
            <a:off x="2133600" y="228600"/>
            <a:ext cx="42382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+mj-lt"/>
              </a:rPr>
              <a:t>The role of stem cells</a:t>
            </a:r>
            <a:endParaRPr lang="en-US" sz="3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027" descr="figure 01-1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91440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CELLS OF THE IMMUNE SYSTEM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b="1" u="sng" dirty="0" smtClean="0"/>
              <a:t>MONOCYTES &amp; MACROPHAGES</a:t>
            </a:r>
          </a:p>
          <a:p>
            <a:pPr>
              <a:lnSpc>
                <a:spcPct val="90000"/>
              </a:lnSpc>
            </a:pPr>
            <a:r>
              <a:rPr lang="en-US" sz="2800" b="1" dirty="0" smtClean="0"/>
              <a:t>Control infections not overcome by </a:t>
            </a:r>
            <a:r>
              <a:rPr lang="en-US" sz="2800" b="1" dirty="0" err="1" smtClean="0"/>
              <a:t>Neutrophils</a:t>
            </a: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Associated with </a:t>
            </a:r>
            <a:r>
              <a:rPr lang="en-US" sz="2800" b="1" u="sng" dirty="0" smtClean="0"/>
              <a:t>chronic infections</a:t>
            </a: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Main role in </a:t>
            </a:r>
            <a:r>
              <a:rPr lang="en-US" sz="2800" b="1" u="sng" dirty="0" smtClean="0"/>
              <a:t>cell-mediated immunity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Act as </a:t>
            </a:r>
            <a:r>
              <a:rPr lang="en-US" sz="2800" b="1" u="sng" dirty="0" smtClean="0"/>
              <a:t>Ag presenting </a:t>
            </a:r>
            <a:r>
              <a:rPr lang="en-US" sz="2800" b="1" dirty="0" smtClean="0"/>
              <a:t>cell to T-Lymphocyte</a:t>
            </a:r>
          </a:p>
          <a:p>
            <a:r>
              <a:rPr lang="en-029" sz="2800" b="1" dirty="0" err="1" smtClean="0">
                <a:sym typeface="Wingdings" pitchFamily="2" charset="2"/>
              </a:rPr>
              <a:t>Monocytes</a:t>
            </a:r>
            <a:r>
              <a:rPr lang="en-029" sz="2800" b="1" dirty="0" smtClean="0">
                <a:sym typeface="Wingdings" pitchFamily="2" charset="2"/>
              </a:rPr>
              <a:t>  Macrophage with </a:t>
            </a:r>
            <a:r>
              <a:rPr lang="en-029" sz="2800" b="1" u="sng" dirty="0" smtClean="0">
                <a:sym typeface="Wingdings" pitchFamily="2" charset="2"/>
              </a:rPr>
              <a:t>different names</a:t>
            </a:r>
            <a:r>
              <a:rPr lang="en-029" sz="2800" b="1" dirty="0" smtClean="0">
                <a:sym typeface="Wingdings" pitchFamily="2" charset="2"/>
              </a:rPr>
              <a:t>:</a:t>
            </a:r>
          </a:p>
          <a:p>
            <a:pPr>
              <a:buFontTx/>
              <a:buNone/>
            </a:pPr>
            <a:r>
              <a:rPr lang="en-029" sz="2800" b="1" dirty="0" smtClean="0">
                <a:sym typeface="Wingdings" pitchFamily="2" charset="2"/>
              </a:rPr>
              <a:t>	</a:t>
            </a:r>
            <a:r>
              <a:rPr lang="en-029" sz="2800" b="1" u="sng" dirty="0" err="1" smtClean="0">
                <a:sym typeface="Wingdings" pitchFamily="2" charset="2"/>
              </a:rPr>
              <a:t>Kupffer</a:t>
            </a:r>
            <a:r>
              <a:rPr lang="en-029" sz="2800" b="1" dirty="0" smtClean="0">
                <a:sym typeface="Wingdings" pitchFamily="2" charset="2"/>
              </a:rPr>
              <a:t> cell in sinusoid of Liver</a:t>
            </a:r>
          </a:p>
          <a:p>
            <a:pPr>
              <a:buFontTx/>
              <a:buNone/>
            </a:pPr>
            <a:r>
              <a:rPr lang="en-029" sz="2800" b="1" dirty="0" smtClean="0">
                <a:sym typeface="Wingdings" pitchFamily="2" charset="2"/>
              </a:rPr>
              <a:t>	</a:t>
            </a:r>
            <a:r>
              <a:rPr lang="en-029" sz="2800" b="1" u="sng" dirty="0" smtClean="0">
                <a:sym typeface="Wingdings" pitchFamily="2" charset="2"/>
              </a:rPr>
              <a:t>Alveolar </a:t>
            </a:r>
            <a:r>
              <a:rPr lang="en-029" sz="2800" b="1" dirty="0" smtClean="0">
                <a:sym typeface="Wingdings" pitchFamily="2" charset="2"/>
              </a:rPr>
              <a:t>macrophage in Lung</a:t>
            </a:r>
          </a:p>
          <a:p>
            <a:pPr>
              <a:buFontTx/>
              <a:buNone/>
            </a:pPr>
            <a:r>
              <a:rPr lang="en-029" sz="2800" b="1" dirty="0" smtClean="0">
                <a:sym typeface="Wingdings" pitchFamily="2" charset="2"/>
              </a:rPr>
              <a:t>	</a:t>
            </a:r>
            <a:r>
              <a:rPr lang="en-029" sz="2800" b="1" u="sng" dirty="0" err="1" smtClean="0">
                <a:sym typeface="Wingdings" pitchFamily="2" charset="2"/>
              </a:rPr>
              <a:t>Microglial</a:t>
            </a:r>
            <a:r>
              <a:rPr lang="en-029" sz="2800" b="1" dirty="0" smtClean="0">
                <a:sym typeface="Wingdings" pitchFamily="2" charset="2"/>
              </a:rPr>
              <a:t> in Brain</a:t>
            </a:r>
          </a:p>
          <a:p>
            <a:pPr>
              <a:buFontTx/>
              <a:buNone/>
            </a:pPr>
            <a:endParaRPr lang="en-029" sz="2800" b="1" dirty="0" smtClean="0">
              <a:sym typeface="Wingdings" pitchFamily="2" charset="2"/>
            </a:endParaRPr>
          </a:p>
          <a:p>
            <a:r>
              <a:rPr lang="en-029" sz="2800" b="1" dirty="0" smtClean="0"/>
              <a:t>Multinucleated Giant Cells formed by fusion of Macrophages</a:t>
            </a:r>
          </a:p>
          <a:p>
            <a:pPr>
              <a:buFontTx/>
              <a:buNone/>
            </a:pPr>
            <a:endParaRPr lang="en-029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4525963"/>
          </a:xfrm>
        </p:spPr>
        <p:txBody>
          <a:bodyPr/>
          <a:lstStyle/>
          <a:p>
            <a:pPr lvl="1">
              <a:buNone/>
            </a:pPr>
            <a:endParaRPr lang="en-029" b="1" dirty="0" smtClean="0"/>
          </a:p>
          <a:p>
            <a:pPr lvl="1" algn="ctr">
              <a:buNone/>
            </a:pPr>
            <a:r>
              <a:rPr lang="en-029" sz="3600" b="1" dirty="0" smtClean="0"/>
              <a:t>MACROPHAGES &amp; NEUTROPHILS</a:t>
            </a:r>
          </a:p>
          <a:p>
            <a:pPr lvl="1"/>
            <a:r>
              <a:rPr lang="en-029" b="1" dirty="0" err="1" smtClean="0"/>
              <a:t>Phagocytize</a:t>
            </a:r>
            <a:r>
              <a:rPr lang="en-029" b="1" dirty="0" smtClean="0"/>
              <a:t> Bacteria coated with Complement</a:t>
            </a:r>
          </a:p>
          <a:p>
            <a:pPr lvl="1">
              <a:buNone/>
            </a:pPr>
            <a:endParaRPr lang="en-029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2209800" y="144780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DENTRITIC CELLS</a:t>
            </a:r>
            <a:br>
              <a:rPr lang="en-US" sz="3600" b="1" dirty="0" smtClean="0"/>
            </a:b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457200" y="2743200"/>
            <a:ext cx="8229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b="1" dirty="0" smtClean="0"/>
              <a:t> </a:t>
            </a:r>
            <a:r>
              <a:rPr lang="en-US" sz="2800" b="1" dirty="0" smtClean="0"/>
              <a:t>Present in Blood, LNs, Epithelial cells</a:t>
            </a:r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Digest &amp; process Ag to present to T-cells</a:t>
            </a:r>
          </a:p>
          <a:p>
            <a:r>
              <a:rPr lang="en-US" sz="2800" b="1" dirty="0" smtClean="0"/>
              <a:t>Examples: </a:t>
            </a:r>
          </a:p>
          <a:p>
            <a:pPr lvl="1"/>
            <a:r>
              <a:rPr lang="en-US" sz="2800" b="1" dirty="0" err="1" smtClean="0"/>
              <a:t>Langerhans</a:t>
            </a:r>
            <a:r>
              <a:rPr lang="en-US" sz="2800" b="1" dirty="0" smtClean="0"/>
              <a:t> cells (resides within Epithelium)</a:t>
            </a:r>
          </a:p>
          <a:p>
            <a:pPr lvl="1"/>
            <a:r>
              <a:rPr lang="en-US" sz="2800" b="1" dirty="0" err="1" smtClean="0"/>
              <a:t>Veild</a:t>
            </a:r>
            <a:r>
              <a:rPr lang="en-US" sz="2800" b="1" dirty="0" smtClean="0"/>
              <a:t> cells (Afferent </a:t>
            </a:r>
            <a:r>
              <a:rPr lang="en-US" sz="2800" b="1" dirty="0" err="1" smtClean="0"/>
              <a:t>Lymphatics</a:t>
            </a:r>
            <a:r>
              <a:rPr lang="en-US" sz="2800" b="1" dirty="0" smtClean="0"/>
              <a:t>)</a:t>
            </a:r>
          </a:p>
          <a:p>
            <a:pPr lvl="1"/>
            <a:r>
              <a:rPr lang="en-US" sz="2800" b="1" dirty="0" err="1" smtClean="0"/>
              <a:t>Interdigitating</a:t>
            </a:r>
            <a:r>
              <a:rPr lang="en-US" sz="2800" b="1" dirty="0" smtClean="0"/>
              <a:t> reticular cells (Spleen &amp; LNs</a:t>
            </a:r>
            <a:r>
              <a:rPr lang="en-US" sz="2400" b="1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r.Suzan\Downloads\Lymphocyte_activation_simple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6106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b="1" u="sng" dirty="0" smtClean="0"/>
              <a:t/>
            </a:r>
            <a:br>
              <a:rPr lang="en-US" sz="3600" b="1" u="sng" dirty="0" smtClean="0"/>
            </a:br>
            <a:r>
              <a:rPr lang="en-US" sz="3600" b="1" dirty="0" smtClean="0"/>
              <a:t>GRANULOCYTES </a:t>
            </a:r>
            <a:br>
              <a:rPr lang="en-US" sz="3600" b="1" dirty="0" smtClean="0"/>
            </a:br>
            <a:endParaRPr lang="en-US" sz="3600" b="1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b="1" u="sng" dirty="0" smtClean="0"/>
              <a:t>NEUTROPHILS</a:t>
            </a:r>
            <a:r>
              <a:rPr lang="en-US" sz="2800" b="1" dirty="0" smtClean="0"/>
              <a:t> (PMNs)</a:t>
            </a:r>
            <a:endParaRPr lang="en-US" sz="2800" b="1" u="sng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60% of leukocytes (white blood cells)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Have receptor for </a:t>
            </a:r>
            <a:r>
              <a:rPr lang="en-US" sz="2800" b="1" dirty="0" err="1" smtClean="0"/>
              <a:t>IgG</a:t>
            </a:r>
            <a:r>
              <a:rPr lang="en-US" sz="2800" b="1" dirty="0" smtClean="0"/>
              <a:t> &amp; C3b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Release Matrix Metalloproteinase (MMP)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b="1" u="sng" dirty="0" smtClean="0"/>
              <a:t>First</a:t>
            </a:r>
            <a:r>
              <a:rPr lang="en-US" sz="2800" b="1" dirty="0" smtClean="0"/>
              <a:t> to arrive in </a:t>
            </a:r>
            <a:r>
              <a:rPr lang="en-US" sz="2800" b="1" u="sng" dirty="0" smtClean="0"/>
              <a:t>acute inflammation</a:t>
            </a:r>
            <a:r>
              <a:rPr lang="en-US" sz="2800" b="1" dirty="0" smtClean="0"/>
              <a:t>, actively </a:t>
            </a:r>
            <a:r>
              <a:rPr lang="en-US" sz="2800" b="1" u="sng" dirty="0" smtClean="0"/>
              <a:t>killing bacteria</a:t>
            </a:r>
            <a:r>
              <a:rPr lang="en-US" sz="2800" b="1" dirty="0" smtClean="0"/>
              <a:t>, by generation of </a:t>
            </a:r>
            <a:r>
              <a:rPr lang="en-US" sz="2800" b="1" u="sng" dirty="0" smtClean="0"/>
              <a:t>Hydrogen peroxide</a:t>
            </a:r>
            <a:r>
              <a:rPr lang="en-US" sz="2800" b="1" dirty="0" smtClean="0"/>
              <a:t> &amp; </a:t>
            </a:r>
            <a:r>
              <a:rPr lang="en-US" sz="2800" b="1" u="sng" dirty="0" smtClean="0"/>
              <a:t>Oxygen free radicals</a:t>
            </a:r>
            <a:r>
              <a:rPr lang="en-US" sz="2800" b="1" dirty="0" smtClean="0"/>
              <a:t> releasing LPS.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2800" b="1" dirty="0" smtClean="0"/>
              <a:t>Cytoplasm contain </a:t>
            </a:r>
            <a:r>
              <a:rPr lang="en-US" sz="2800" b="1" dirty="0" err="1" smtClean="0"/>
              <a:t>Lysosomal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Peroxidase</a:t>
            </a:r>
            <a:r>
              <a:rPr lang="en-US" sz="2800" b="1" dirty="0" smtClean="0"/>
              <a:t> + Acid </a:t>
            </a:r>
            <a:r>
              <a:rPr lang="en-US" sz="2800" b="1" dirty="0" err="1" smtClean="0"/>
              <a:t>Hydrolases</a:t>
            </a:r>
            <a:endParaRPr lang="en-US" sz="2800" b="1" u="sng" dirty="0" smtClean="0"/>
          </a:p>
          <a:p>
            <a:pPr algn="just" eaLnBrk="1" hangingPunct="1">
              <a:lnSpc>
                <a:spcPct val="90000"/>
              </a:lnSpc>
            </a:pPr>
            <a:r>
              <a:rPr lang="en-US" sz="2800" b="1" dirty="0" err="1" smtClean="0"/>
              <a:t>Cytoplasmic</a:t>
            </a:r>
            <a:r>
              <a:rPr lang="en-US" sz="2800" b="1" dirty="0" smtClean="0"/>
              <a:t> granules contain digestive enzyme   (</a:t>
            </a:r>
            <a:r>
              <a:rPr lang="en-US" sz="2800" b="1" dirty="0" err="1" smtClean="0"/>
              <a:t>Myeloperoxidase</a:t>
            </a:r>
            <a:r>
              <a:rPr lang="en-US" sz="2800" b="1" dirty="0" smtClean="0"/>
              <a:t>) &amp; </a:t>
            </a:r>
            <a:r>
              <a:rPr lang="en-US" sz="2800" b="1" dirty="0" err="1" smtClean="0"/>
              <a:t>Lactoferrin</a:t>
            </a:r>
            <a:r>
              <a:rPr lang="en-US" sz="2800" b="1" dirty="0" smtClean="0"/>
              <a:t> (binds Fe)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525</Words>
  <Application>Microsoft Office PowerPoint</Application>
  <PresentationFormat>On-screen Show (4:3)</PresentationFormat>
  <Paragraphs>103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IMMUNOLOGY AND THE IMMUNE SYSTEM</vt:lpstr>
      <vt:lpstr>Slide 2</vt:lpstr>
      <vt:lpstr>Slide 3</vt:lpstr>
      <vt:lpstr>Slide 4</vt:lpstr>
      <vt:lpstr>Slide 5</vt:lpstr>
      <vt:lpstr>CELLS OF THE IMMUNE SYSTEM</vt:lpstr>
      <vt:lpstr>Slide 7</vt:lpstr>
      <vt:lpstr>Slide 8</vt:lpstr>
      <vt:lpstr> GRANULOCYTES  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IMMUNOLOGY AND THE IMMUNE SYSTEM</dc:title>
  <dc:creator>Dr.Suzan</dc:creator>
  <cp:lastModifiedBy>Dr.Suzan</cp:lastModifiedBy>
  <cp:revision>6</cp:revision>
  <dcterms:created xsi:type="dcterms:W3CDTF">2006-08-16T00:00:00Z</dcterms:created>
  <dcterms:modified xsi:type="dcterms:W3CDTF">2015-10-12T19:04:49Z</dcterms:modified>
</cp:coreProperties>
</file>