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5" r:id="rId4"/>
  </p:sldIdLst>
  <p:sldSz cx="9144000" cy="6858000" type="screen4x3"/>
  <p:notesSz cx="71501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oss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FAFFCA"/>
    <a:srgbClr val="007257"/>
    <a:srgbClr val="00936F"/>
    <a:srgbClr val="C9D98E"/>
    <a:srgbClr val="FF0033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7" autoAdjust="0"/>
    <p:restoredTop sz="57298" autoAdjust="0"/>
  </p:normalViewPr>
  <p:slideViewPr>
    <p:cSldViewPr>
      <p:cViewPr>
        <p:scale>
          <a:sx n="45" d="100"/>
          <a:sy n="45" d="100"/>
        </p:scale>
        <p:origin x="-225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fs1\instructor\CSE200\workingcopy-notes\office2010\slides_problems\newslides\Excel_Lectures\Lecture2_Intro_WritingFormulas\Food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Sheet1!$A$2:$A$7</c:f>
              <c:strCache>
                <c:ptCount val="6"/>
                <c:pt idx="0">
                  <c:v>cereal</c:v>
                </c:pt>
                <c:pt idx="1">
                  <c:v>milk</c:v>
                </c:pt>
                <c:pt idx="2">
                  <c:v>eggs</c:v>
                </c:pt>
                <c:pt idx="3">
                  <c:v>cheese</c:v>
                </c:pt>
                <c:pt idx="4">
                  <c:v>meat</c:v>
                </c:pt>
                <c:pt idx="5">
                  <c:v>pasta</c:v>
                </c:pt>
              </c:strCache>
            </c:strRef>
          </c:cat>
          <c:val>
            <c:numRef>
              <c:f>Sheet1!$D$2:$D$7</c:f>
              <c:numCache>
                <c:formatCode>_("$"* #,##0.00_);_("$"* \(#,##0.00\);_("$"* "-"??_);_(@_)</c:formatCode>
                <c:ptCount val="6"/>
                <c:pt idx="0">
                  <c:v>5</c:v>
                </c:pt>
                <c:pt idx="1">
                  <c:v>1.5</c:v>
                </c:pt>
                <c:pt idx="2">
                  <c:v>1</c:v>
                </c:pt>
                <c:pt idx="3">
                  <c:v>7</c:v>
                </c:pt>
                <c:pt idx="4">
                  <c:v>3.75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9489152"/>
        <c:axId val="189490688"/>
        <c:axId val="0"/>
      </c:bar3DChart>
      <c:catAx>
        <c:axId val="18948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9490688"/>
        <c:crosses val="autoZero"/>
        <c:auto val="1"/>
        <c:lblAlgn val="ctr"/>
        <c:lblOffset val="100"/>
        <c:noMultiLvlLbl val="0"/>
      </c:catAx>
      <c:valAx>
        <c:axId val="189490688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18948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07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972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4" tIns="0" rIns="19394" bIns="0" numCol="1" anchor="t" anchorCtr="0" compatLnSpc="1">
            <a:prstTxWarp prst="textNoShape">
              <a:avLst/>
            </a:prstTxWarp>
          </a:bodyPr>
          <a:lstStyle>
            <a:lvl1pPr defTabSz="9826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2888" y="0"/>
            <a:ext cx="30972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4" tIns="0" rIns="19394" bIns="0" numCol="1" anchor="t" anchorCtr="0" compatLnSpc="1">
            <a:prstTxWarp prst="textNoShape">
              <a:avLst/>
            </a:prstTxWarp>
          </a:bodyPr>
          <a:lstStyle>
            <a:lvl1pPr algn="r" defTabSz="982663">
              <a:defRPr sz="1000" i="1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0788" y="714375"/>
            <a:ext cx="4706937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9450"/>
            <a:ext cx="5243513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72" tIns="48486" rIns="96972" bIns="484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975725"/>
            <a:ext cx="30972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4" tIns="0" rIns="19394" bIns="0" numCol="1" anchor="b" anchorCtr="0" compatLnSpc="1">
            <a:prstTxWarp prst="textNoShape">
              <a:avLst/>
            </a:prstTxWarp>
          </a:bodyPr>
          <a:lstStyle>
            <a:lvl1pPr defTabSz="9826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2888" y="8975725"/>
            <a:ext cx="30972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4" tIns="0" rIns="19394" bIns="0" numCol="1" anchor="b" anchorCtr="0" compatLnSpc="1">
            <a:prstTxWarp prst="textNoShape">
              <a:avLst/>
            </a:prstTxWarp>
          </a:bodyPr>
          <a:lstStyle>
            <a:lvl1pPr algn="r" defTabSz="982663">
              <a:defRPr sz="1000" i="1"/>
            </a:lvl1pPr>
          </a:lstStyle>
          <a:p>
            <a:fld id="{AB67C3BE-D225-49CD-A48B-9C1A28A185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30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5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9900" algn="l" defTabSz="965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9800" algn="l" defTabSz="965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09700" algn="l" defTabSz="965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79600" algn="l" defTabSz="965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7C3BE-D225-49CD-A48B-9C1A28A185E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0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7C3BE-D225-49CD-A48B-9C1A28A185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44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4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04800"/>
            <a:ext cx="19050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626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733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219200"/>
            <a:ext cx="3733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733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219200"/>
            <a:ext cx="3733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EEA3"/>
              </a:gs>
              <a:gs pos="100000">
                <a:srgbClr val="FFEEA3">
                  <a:gamma/>
                  <a:tint val="0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00"/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62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gradFill rotWithShape="0">
            <a:gsLst>
              <a:gs pos="0">
                <a:srgbClr val="004080"/>
              </a:gs>
              <a:gs pos="100000">
                <a:srgbClr val="004080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14300" algn="ctr" rotWithShape="0">
              <a:srgbClr val="808000">
                <a:alpha val="50000"/>
              </a:srgb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280025" y="3200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533400" y="6400800"/>
            <a:ext cx="8610600" cy="457200"/>
          </a:xfrm>
          <a:prstGeom prst="rect">
            <a:avLst/>
          </a:prstGeom>
          <a:gradFill rotWithShape="0">
            <a:gsLst>
              <a:gs pos="0">
                <a:srgbClr val="004080">
                  <a:gamma/>
                  <a:shade val="0"/>
                  <a:invGamma/>
                </a:srgbClr>
              </a:gs>
              <a:gs pos="100000">
                <a:srgbClr val="00408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92457" dir="17156724" algn="ctr" rotWithShape="0">
              <a:schemeClr val="bg2"/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572000" y="6491288"/>
            <a:ext cx="3868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/>
            <a:r>
              <a:rPr lang="en-US" sz="1800" b="1" dirty="0">
                <a:solidFill>
                  <a:schemeClr val="bg1"/>
                </a:solidFill>
              </a:rPr>
              <a:t>CS&amp;E </a:t>
            </a:r>
            <a:r>
              <a:rPr lang="en-US" sz="1800" b="1" dirty="0" smtClean="0">
                <a:solidFill>
                  <a:schemeClr val="bg1"/>
                </a:solidFill>
              </a:rPr>
              <a:t>1111  </a:t>
            </a:r>
            <a:r>
              <a:rPr lang="en-US" sz="1800" b="1" dirty="0">
                <a:solidFill>
                  <a:schemeClr val="bg1"/>
                </a:solidFill>
              </a:rPr>
              <a:t>Excel Intro</a:t>
            </a:r>
            <a:endParaRPr lang="en-US" sz="14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42" name="computr2"/>
          <p:cNvSpPr>
            <a:spLocks noEditPoints="1" noChangeArrowheads="1"/>
          </p:cNvSpPr>
          <p:nvPr userDrawn="1"/>
        </p:nvSpPr>
        <p:spPr bwMode="auto">
          <a:xfrm rot="-716424">
            <a:off x="0" y="5943600"/>
            <a:ext cx="989013" cy="74771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gradFill rotWithShape="1">
            <a:gsLst>
              <a:gs pos="0">
                <a:srgbClr val="B1B128"/>
              </a:gs>
              <a:gs pos="100000">
                <a:srgbClr val="B1B128">
                  <a:gamma/>
                  <a:tint val="3176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00408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3200">
          <a:solidFill>
            <a:srgbClr val="004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800">
          <a:solidFill>
            <a:srgbClr val="004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400">
          <a:solidFill>
            <a:srgbClr val="00408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400">
          <a:solidFill>
            <a:srgbClr val="004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000">
          <a:solidFill>
            <a:srgbClr val="00408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000">
          <a:solidFill>
            <a:srgbClr val="00408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000">
          <a:solidFill>
            <a:srgbClr val="00408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000">
          <a:solidFill>
            <a:srgbClr val="00408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 pitchFamily="2" charset="2"/>
        <a:buChar char="l"/>
        <a:defRPr sz="2000">
          <a:solidFill>
            <a:srgbClr val="004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396"/>
            <a:ext cx="1344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5" y="2667000"/>
            <a:ext cx="7884543" cy="571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5" y="1295400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0800" y="293297"/>
            <a:ext cx="5573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A50021"/>
                </a:solidFill>
              </a:rPr>
              <a:t>File tab </a:t>
            </a:r>
            <a:r>
              <a:rPr lang="en-US" dirty="0" smtClean="0"/>
              <a:t>– opens menus for opening and </a:t>
            </a:r>
          </a:p>
          <a:p>
            <a:r>
              <a:rPr lang="en-US" dirty="0" smtClean="0"/>
              <a:t>saving Files, and  modifying Excel Options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17427" y="1270958"/>
            <a:ext cx="54168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A50021"/>
                </a:solidFill>
              </a:rPr>
              <a:t>Quick Access Toolbar </a:t>
            </a:r>
            <a:r>
              <a:rPr lang="en-US" dirty="0" smtClean="0"/>
              <a:t>can be </a:t>
            </a:r>
          </a:p>
          <a:p>
            <a:r>
              <a:rPr lang="en-US" dirty="0" smtClean="0"/>
              <a:t>customized to include icons to  frequently </a:t>
            </a:r>
          </a:p>
          <a:p>
            <a:r>
              <a:rPr lang="en-US" dirty="0" smtClean="0"/>
              <a:t>Used features such as Print Preview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7815" y="3505200"/>
            <a:ext cx="8178842" cy="230832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i="1" dirty="0">
                <a:solidFill>
                  <a:srgbClr val="A50021"/>
                </a:solidFill>
              </a:rPr>
              <a:t>Home Ribbon </a:t>
            </a:r>
            <a:r>
              <a:rPr lang="en-US" dirty="0" smtClean="0"/>
              <a:t>use to change fonts, justify text, insert</a:t>
            </a:r>
          </a:p>
          <a:p>
            <a:r>
              <a:rPr lang="en-US" dirty="0" smtClean="0"/>
              <a:t>rows etc.  Ribbons are organized into 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Groups</a:t>
            </a:r>
            <a:r>
              <a:rPr lang="en-US" dirty="0" smtClean="0"/>
              <a:t> of similar tasks </a:t>
            </a:r>
          </a:p>
          <a:p>
            <a:r>
              <a:rPr lang="en-US" dirty="0" smtClean="0"/>
              <a:t>such as the Font group or the Number group.  In addition, there</a:t>
            </a:r>
          </a:p>
          <a:p>
            <a:r>
              <a:rPr lang="en-US" dirty="0"/>
              <a:t>a</a:t>
            </a:r>
            <a:r>
              <a:rPr lang="en-US" dirty="0" smtClean="0"/>
              <a:t>re other ribbons containing groups/buttons for laying out pages</a:t>
            </a:r>
          </a:p>
          <a:p>
            <a:r>
              <a:rPr lang="en-US" dirty="0" smtClean="0"/>
              <a:t>using the review features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7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0999"/>
            <a:ext cx="447675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 rot="240978">
            <a:off x="6248400" y="627221"/>
            <a:ext cx="2743200" cy="25551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Highlight your data, select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 Chart type and </a:t>
            </a:r>
            <a:r>
              <a:rPr lang="en-US" sz="3200" dirty="0" smtClean="0"/>
              <a:t>Ed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it &amp; its done!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387734"/>
              </p:ext>
            </p:extLst>
          </p:nvPr>
        </p:nvGraphicFramePr>
        <p:xfrm>
          <a:off x="839638" y="21336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1397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8458">
            <a:off x="6514022" y="4354778"/>
            <a:ext cx="2405062" cy="149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0"/>
            <a:ext cx="3886200" cy="15364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514600"/>
            <a:ext cx="7772400" cy="34290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Each entry can be related to other values by including cell referencing in </a:t>
            </a:r>
            <a:r>
              <a:rPr lang="en-US" sz="2800" b="1" i="1" dirty="0" smtClean="0"/>
              <a:t>formulas. </a:t>
            </a:r>
          </a:p>
          <a:p>
            <a:pPr eaLnBrk="1" hangingPunct="1"/>
            <a:r>
              <a:rPr lang="en-US" sz="2800" b="1" dirty="0" smtClean="0"/>
              <a:t>Formula values are automatically updated when a referenced value changes</a:t>
            </a:r>
          </a:p>
          <a:p>
            <a:pPr eaLnBrk="1" hangingPunct="1"/>
            <a:r>
              <a:rPr lang="en-US" sz="2800" b="1" dirty="0" smtClean="0"/>
              <a:t>Formulas can be copied </a:t>
            </a:r>
          </a:p>
          <a:p>
            <a:pPr eaLnBrk="1" hangingPunct="1"/>
            <a:r>
              <a:rPr lang="en-US" sz="2800" b="1" dirty="0" smtClean="0"/>
              <a:t>Charts can be easily generated</a:t>
            </a:r>
          </a:p>
          <a:p>
            <a:pPr eaLnBrk="1" hangingPunct="1">
              <a:buFont typeface="Monotype Sorts" pitchFamily="2" charset="2"/>
              <a:buNone/>
            </a:pPr>
            <a:endParaRPr lang="en-US" sz="2400" b="1" dirty="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55625" y="152400"/>
            <a:ext cx="8588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l">
              <a:defRPr/>
            </a:pPr>
            <a:r>
              <a:rPr lang="en-US" sz="3200" u="sng">
                <a:solidFill>
                  <a:srgbClr val="004080"/>
                </a:solidFill>
              </a:rPr>
              <a:t>The “Power” of using  Spreadsheet Applications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562600" y="838200"/>
            <a:ext cx="1600200" cy="381000"/>
          </a:xfrm>
          <a:prstGeom prst="wedgeRectCallout">
            <a:avLst>
              <a:gd name="adj1" fmla="val -80827"/>
              <a:gd name="adj2" fmla="val 9952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dirty="0"/>
              <a:t>=B2*C2</a:t>
            </a:r>
          </a:p>
        </p:txBody>
      </p:sp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5181600" y="1447800"/>
            <a:ext cx="457200" cy="533400"/>
          </a:xfrm>
          <a:prstGeom prst="curvedLeftArrow">
            <a:avLst>
              <a:gd name="adj1" fmla="val 23333"/>
              <a:gd name="adj2" fmla="val 46667"/>
              <a:gd name="adj3" fmla="val 33333"/>
            </a:avLst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nctions6_mgh">
  <a:themeElements>
    <a:clrScheme name="functions6_mgh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unctions6_mg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unctions6_mgh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ctions6_mg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ctions6_mgh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ctions6_mgh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ctions6_mgh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ctions6_mgh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ctions6_mgh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Drogheda:Users:garciahunter:Desktop:Belfast City:gross:functions6_mgh.ppt</Template>
  <TotalTime>3400</TotalTime>
  <Words>143</Words>
  <Application>Microsoft Office PowerPoint</Application>
  <PresentationFormat>عرض على الشاشة (3:4)‏</PresentationFormat>
  <Paragraphs>19</Paragraphs>
  <Slides>3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functions6_mgh</vt:lpstr>
      <vt:lpstr>عرض تقديمي في PowerPoint</vt:lpstr>
      <vt:lpstr>عرض تقديمي في PowerPoint</vt:lpstr>
      <vt:lpstr>عرض تقديمي في PowerPoint</vt:lpstr>
    </vt:vector>
  </TitlesOfParts>
  <Company>TELR\OSU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Margo Garcia-Hunter</dc:creator>
  <cp:lastModifiedBy>m</cp:lastModifiedBy>
  <cp:revision>137</cp:revision>
  <cp:lastPrinted>1998-09-03T13:11:00Z</cp:lastPrinted>
  <dcterms:created xsi:type="dcterms:W3CDTF">2004-10-28T15:44:43Z</dcterms:created>
  <dcterms:modified xsi:type="dcterms:W3CDTF">2017-12-06T15:23:46Z</dcterms:modified>
</cp:coreProperties>
</file>