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2" r:id="rId2"/>
    <p:sldId id="265" r:id="rId3"/>
    <p:sldId id="267" r:id="rId4"/>
    <p:sldId id="268" r:id="rId5"/>
    <p:sldId id="269" r:id="rId6"/>
    <p:sldId id="270" r:id="rId7"/>
    <p:sldId id="27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C08555-658E-43C0-9A69-2C8D0A83E7E4}" type="datetimeFigureOut">
              <a:rPr lang="en-US" smtClean="0"/>
              <a:t>4/1/2019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A5A4D4-8C21-40E7-897F-E0537135218D}" type="slidenum">
              <a:rPr lang="en-US" smtClean="0"/>
              <a:t>‹#›</a:t>
            </a:fld>
            <a:endParaRPr lang="en-US"/>
          </a:p>
        </p:txBody>
      </p:sp>
    </p:spTree>
    <p:extLst>
      <p:ext uri="{BB962C8B-B14F-4D97-AF65-F5344CB8AC3E}">
        <p14:creationId xmlns:p14="http://schemas.microsoft.com/office/powerpoint/2010/main" val="313997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lstStyle/>
          <a:p>
            <a:r>
              <a:rPr lang="en-US" b="1" dirty="0" smtClean="0"/>
              <a:t>Reducing and Enlarging formula </a:t>
            </a:r>
            <a:endParaRPr lang="en-US" b="1"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676400"/>
            <a:ext cx="8077200" cy="4953039"/>
          </a:xfrm>
          <a:prstGeom prst="rect">
            <a:avLst/>
          </a:prstGeom>
          <a:ln>
            <a:solidFill>
              <a:schemeClr val="accent4">
                <a:lumMod val="50000"/>
              </a:schemeClr>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14598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42"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1000"/>
                                        <p:tgtEl>
                                          <p:spTgt spid="4"/>
                                        </p:tgtEl>
                                      </p:cBhvr>
                                    </p:animEffect>
                                    <p:anim calcmode="lin" valueType="num">
                                      <p:cBhvr>
                                        <p:cTn id="11" dur="1000" fill="hold"/>
                                        <p:tgtEl>
                                          <p:spTgt spid="4"/>
                                        </p:tgtEl>
                                        <p:attrNameLst>
                                          <p:attrName>ppt_x</p:attrName>
                                        </p:attrNameLst>
                                      </p:cBhvr>
                                      <p:tavLst>
                                        <p:tav tm="0">
                                          <p:val>
                                            <p:strVal val="#ppt_x"/>
                                          </p:val>
                                        </p:tav>
                                        <p:tav tm="100000">
                                          <p:val>
                                            <p:strVal val="#ppt_x"/>
                                          </p:val>
                                        </p:tav>
                                      </p:tavLst>
                                    </p:anim>
                                    <p:anim calcmode="lin" valueType="num">
                                      <p:cBhvr>
                                        <p:cTn id="1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lstStyle/>
          <a:p>
            <a:r>
              <a:rPr lang="en-US" b="1" dirty="0"/>
              <a:t>Reducing</a:t>
            </a:r>
            <a:r>
              <a:rPr lang="en-US" dirty="0"/>
              <a:t> </a:t>
            </a:r>
            <a:r>
              <a:rPr lang="en-US" b="1" dirty="0"/>
              <a:t>and Enlarging Formula</a:t>
            </a:r>
          </a:p>
        </p:txBody>
      </p:sp>
      <p:sp>
        <p:nvSpPr>
          <p:cNvPr id="3" name="Content Placeholder 2"/>
          <p:cNvSpPr>
            <a:spLocks noGrp="1"/>
          </p:cNvSpPr>
          <p:nvPr>
            <p:ph idx="1"/>
          </p:nvPr>
        </p:nvSpPr>
        <p:spPr/>
        <p:txBody>
          <a:bodyPr/>
          <a:lstStyle/>
          <a:p>
            <a:r>
              <a:rPr lang="en-US" dirty="0"/>
              <a:t>Pharmacist may have to reduce or enlarge the formula in pharmaceutical preparation. In large manufacturing the official formula must be enlarged, while in the pharmacy or on small products the official formula must be reduced</a:t>
            </a:r>
          </a:p>
        </p:txBody>
      </p:sp>
    </p:spTree>
    <p:extLst>
      <p:ext uri="{BB962C8B-B14F-4D97-AF65-F5344CB8AC3E}">
        <p14:creationId xmlns:p14="http://schemas.microsoft.com/office/powerpoint/2010/main" val="1320032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inVertical)">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229600" cy="6096000"/>
          </a:xfrm>
          <a:solidFill>
            <a:schemeClr val="accent6">
              <a:lumMod val="40000"/>
              <a:lumOff val="60000"/>
            </a:schemeClr>
          </a:solidFill>
        </p:spPr>
        <p:txBody>
          <a:bodyPr>
            <a:normAutofit fontScale="70000" lnSpcReduction="20000"/>
          </a:bodyPr>
          <a:lstStyle/>
          <a:p>
            <a:r>
              <a:rPr lang="en-US" dirty="0"/>
              <a:t>Factor= desired amount/ specified amount</a:t>
            </a:r>
          </a:p>
          <a:p>
            <a:pPr marL="0" indent="0">
              <a:buNone/>
            </a:pPr>
            <a:r>
              <a:rPr lang="en-US" dirty="0"/>
              <a:t>Examples:</a:t>
            </a:r>
          </a:p>
          <a:p>
            <a:pPr marL="0" indent="0">
              <a:buNone/>
            </a:pPr>
            <a:r>
              <a:rPr lang="en-US" dirty="0"/>
              <a:t>Rx          Codeine phosphate              gr V	</a:t>
            </a:r>
          </a:p>
          <a:p>
            <a:pPr marL="0" indent="0">
              <a:buNone/>
            </a:pPr>
            <a:r>
              <a:rPr lang="en-US" dirty="0"/>
              <a:t>               Amaranth solution               ɱ XV</a:t>
            </a:r>
          </a:p>
          <a:p>
            <a:pPr marL="0" indent="0">
              <a:buNone/>
            </a:pPr>
            <a:r>
              <a:rPr lang="en-US" dirty="0"/>
              <a:t>               Alcohol 10 %                          </a:t>
            </a:r>
            <a:r>
              <a:rPr lang="en-US" dirty="0" err="1" smtClean="0"/>
              <a:t>fƷ</a:t>
            </a:r>
            <a:r>
              <a:rPr lang="en-US" dirty="0" smtClean="0"/>
              <a:t> </a:t>
            </a:r>
            <a:r>
              <a:rPr lang="en-US" dirty="0" err="1" smtClean="0"/>
              <a:t>ss</a:t>
            </a:r>
            <a:endParaRPr lang="en-US" dirty="0"/>
          </a:p>
          <a:p>
            <a:pPr marL="0" indent="0">
              <a:buNone/>
            </a:pPr>
            <a:r>
              <a:rPr lang="en-US" dirty="0" smtClean="0"/>
              <a:t>                  D.W. </a:t>
            </a:r>
            <a:r>
              <a:rPr lang="en-US" dirty="0" err="1" smtClean="0"/>
              <a:t>q.s</a:t>
            </a:r>
            <a:r>
              <a:rPr lang="en-US" dirty="0"/>
              <a:t>                         </a:t>
            </a:r>
            <a:r>
              <a:rPr lang="en-US" dirty="0" smtClean="0"/>
              <a:t>       </a:t>
            </a:r>
            <a:r>
              <a:rPr lang="en-US" dirty="0" err="1" smtClean="0"/>
              <a:t>fƷ</a:t>
            </a:r>
            <a:r>
              <a:rPr lang="en-US" dirty="0" smtClean="0"/>
              <a:t>  </a:t>
            </a:r>
            <a:r>
              <a:rPr lang="en-US" dirty="0"/>
              <a:t>l</a:t>
            </a:r>
          </a:p>
          <a:p>
            <a:pPr marL="0" indent="0">
              <a:buNone/>
            </a:pPr>
            <a:r>
              <a:rPr lang="en-US" dirty="0"/>
              <a:t> 1. Mitt </a:t>
            </a:r>
            <a:r>
              <a:rPr lang="en-US" dirty="0" smtClean="0"/>
              <a:t>    </a:t>
            </a:r>
            <a:r>
              <a:rPr lang="en-US" dirty="0"/>
              <a:t>f Ʒ II</a:t>
            </a:r>
          </a:p>
          <a:p>
            <a:pPr marL="0" indent="0">
              <a:buNone/>
            </a:pPr>
            <a:r>
              <a:rPr lang="en-US" dirty="0" smtClean="0"/>
              <a:t> 2</a:t>
            </a:r>
            <a:r>
              <a:rPr lang="en-US" dirty="0"/>
              <a:t>. Mitt   </a:t>
            </a:r>
            <a:r>
              <a:rPr lang="en-US" dirty="0" smtClean="0"/>
              <a:t> </a:t>
            </a:r>
            <a:r>
              <a:rPr lang="en-US" dirty="0"/>
              <a:t>f  </a:t>
            </a:r>
            <a:r>
              <a:rPr lang="en-US" dirty="0" smtClean="0"/>
              <a:t>Ʒ </a:t>
            </a:r>
            <a:r>
              <a:rPr lang="en-US" dirty="0" err="1" smtClean="0"/>
              <a:t>ss</a:t>
            </a:r>
            <a:r>
              <a:rPr lang="en-US" dirty="0"/>
              <a:t>	</a:t>
            </a:r>
          </a:p>
          <a:p>
            <a:pPr marL="0" indent="0">
              <a:buNone/>
            </a:pPr>
            <a:r>
              <a:rPr lang="en-US" dirty="0"/>
              <a:t>Calculation(1):</a:t>
            </a:r>
          </a:p>
          <a:p>
            <a:pPr marL="0" indent="0">
              <a:buNone/>
            </a:pPr>
            <a:r>
              <a:rPr lang="en-US" dirty="0"/>
              <a:t>5/15= 0.3 g of codeine phosphate </a:t>
            </a:r>
          </a:p>
          <a:p>
            <a:pPr marL="0" indent="0">
              <a:buNone/>
            </a:pPr>
            <a:r>
              <a:rPr lang="en-US" dirty="0"/>
              <a:t>15/15 = 1 ml of amaranth </a:t>
            </a:r>
          </a:p>
          <a:p>
            <a:pPr marL="0" indent="0">
              <a:buNone/>
            </a:pPr>
            <a:r>
              <a:rPr lang="en-US" dirty="0" err="1" smtClean="0"/>
              <a:t>fƷ</a:t>
            </a:r>
            <a:r>
              <a:rPr lang="en-US" dirty="0" smtClean="0"/>
              <a:t> </a:t>
            </a:r>
            <a:r>
              <a:rPr lang="en-US" dirty="0" err="1" smtClean="0"/>
              <a:t>ss</a:t>
            </a:r>
            <a:r>
              <a:rPr lang="en-US" dirty="0"/>
              <a:t>= 2 ml            </a:t>
            </a:r>
            <a:r>
              <a:rPr lang="en-US" dirty="0" err="1"/>
              <a:t>fƷ</a:t>
            </a:r>
            <a:r>
              <a:rPr lang="en-US" dirty="0"/>
              <a:t>  = 30 ml       f Ʒ II= 60 ml</a:t>
            </a:r>
          </a:p>
          <a:p>
            <a:pPr marL="0" indent="0">
              <a:buNone/>
            </a:pPr>
            <a:r>
              <a:rPr lang="en-US" dirty="0"/>
              <a:t>factor= 60/30= 2</a:t>
            </a:r>
          </a:p>
          <a:p>
            <a:pPr marL="0" indent="0">
              <a:buNone/>
            </a:pPr>
            <a:r>
              <a:rPr lang="en-US" dirty="0"/>
              <a:t>0.3×2= 0.6 g of codeine phosphate</a:t>
            </a:r>
          </a:p>
          <a:p>
            <a:pPr marL="0" indent="0">
              <a:buNone/>
            </a:pPr>
            <a:r>
              <a:rPr lang="en-US" dirty="0" smtClean="0"/>
              <a:t>1×2</a:t>
            </a:r>
            <a:r>
              <a:rPr lang="en-US" dirty="0"/>
              <a:t>= 2 ml of amaranth</a:t>
            </a:r>
          </a:p>
          <a:p>
            <a:pPr marL="0" indent="0">
              <a:buNone/>
            </a:pPr>
            <a:r>
              <a:rPr lang="en-US" dirty="0"/>
              <a:t>2×2= 4 ml of alcohol</a:t>
            </a:r>
          </a:p>
          <a:p>
            <a:pPr marL="0" indent="0">
              <a:buNone/>
            </a:pPr>
            <a:r>
              <a:rPr lang="en-US" dirty="0"/>
              <a:t>60×3/4= 45 ml</a:t>
            </a:r>
          </a:p>
          <a:p>
            <a:pPr marL="0" indent="0">
              <a:buNone/>
            </a:pPr>
            <a:r>
              <a:rPr lang="en-US" dirty="0"/>
              <a:t>45-(4+2)= 39 ml</a:t>
            </a:r>
          </a:p>
          <a:p>
            <a:endParaRPr lang="en-US" dirty="0"/>
          </a:p>
        </p:txBody>
      </p:sp>
    </p:spTree>
    <p:extLst>
      <p:ext uri="{BB962C8B-B14F-4D97-AF65-F5344CB8AC3E}">
        <p14:creationId xmlns:p14="http://schemas.microsoft.com/office/powerpoint/2010/main" val="278815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wipe(down)">
                                      <p:cBhvr>
                                        <p:cTn id="10" dur="500"/>
                                        <p:tgtEl>
                                          <p:spTgt spid="3">
                                            <p:txEl>
                                              <p:pRg st="0" end="0"/>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down)">
                                      <p:cBhvr>
                                        <p:cTn id="16" dur="500"/>
                                        <p:tgtEl>
                                          <p:spTgt spid="3">
                                            <p:txEl>
                                              <p:pRg st="2" end="2"/>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down)">
                                      <p:cBhvr>
                                        <p:cTn id="19" dur="500"/>
                                        <p:tgtEl>
                                          <p:spTgt spid="3">
                                            <p:txEl>
                                              <p:pRg st="3" end="3"/>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down)">
                                      <p:cBhvr>
                                        <p:cTn id="25" dur="500"/>
                                        <p:tgtEl>
                                          <p:spTgt spid="3">
                                            <p:txEl>
                                              <p:pRg st="5" end="5"/>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wipe(down)">
                                      <p:cBhvr>
                                        <p:cTn id="28" dur="500"/>
                                        <p:tgtEl>
                                          <p:spTgt spid="3">
                                            <p:txEl>
                                              <p:pRg st="6" end="6"/>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ipe(down)">
                                      <p:cBhvr>
                                        <p:cTn id="31" dur="500"/>
                                        <p:tgtEl>
                                          <p:spTgt spid="3">
                                            <p:txEl>
                                              <p:pRg st="7" end="7"/>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wipe(down)">
                                      <p:cBhvr>
                                        <p:cTn id="34" dur="500"/>
                                        <p:tgtEl>
                                          <p:spTgt spid="3">
                                            <p:txEl>
                                              <p:pRg st="8" end="8"/>
                                            </p:tx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down)">
                                      <p:cBhvr>
                                        <p:cTn id="37" dur="500"/>
                                        <p:tgtEl>
                                          <p:spTgt spid="3">
                                            <p:txEl>
                                              <p:pRg st="9" end="9"/>
                                            </p:txEl>
                                          </p:spTgt>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wipe(down)">
                                      <p:cBhvr>
                                        <p:cTn id="40" dur="500"/>
                                        <p:tgtEl>
                                          <p:spTgt spid="3">
                                            <p:txEl>
                                              <p:pRg st="10" end="10"/>
                                            </p:txEl>
                                          </p:spTgt>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wipe(down)">
                                      <p:cBhvr>
                                        <p:cTn id="43" dur="500"/>
                                        <p:tgtEl>
                                          <p:spTgt spid="3">
                                            <p:txEl>
                                              <p:pRg st="11" end="11"/>
                                            </p:txEl>
                                          </p:spTgt>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3">
                                            <p:txEl>
                                              <p:pRg st="12" end="12"/>
                                            </p:txEl>
                                          </p:spTgt>
                                        </p:tgtEl>
                                        <p:attrNameLst>
                                          <p:attrName>style.visibility</p:attrName>
                                        </p:attrNameLst>
                                      </p:cBhvr>
                                      <p:to>
                                        <p:strVal val="visible"/>
                                      </p:to>
                                    </p:set>
                                    <p:animEffect transition="in" filter="wipe(down)">
                                      <p:cBhvr>
                                        <p:cTn id="46" dur="500"/>
                                        <p:tgtEl>
                                          <p:spTgt spid="3">
                                            <p:txEl>
                                              <p:pRg st="12" end="12"/>
                                            </p:txEl>
                                          </p:spTgt>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animEffect transition="in" filter="wipe(down)">
                                      <p:cBhvr>
                                        <p:cTn id="49" dur="500"/>
                                        <p:tgtEl>
                                          <p:spTgt spid="3">
                                            <p:txEl>
                                              <p:pRg st="13" end="13"/>
                                            </p:txEl>
                                          </p:spTgt>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3">
                                            <p:txEl>
                                              <p:pRg st="14" end="14"/>
                                            </p:txEl>
                                          </p:spTgt>
                                        </p:tgtEl>
                                        <p:attrNameLst>
                                          <p:attrName>style.visibility</p:attrName>
                                        </p:attrNameLst>
                                      </p:cBhvr>
                                      <p:to>
                                        <p:strVal val="visible"/>
                                      </p:to>
                                    </p:set>
                                    <p:animEffect transition="in" filter="wipe(down)">
                                      <p:cBhvr>
                                        <p:cTn id="52" dur="500"/>
                                        <p:tgtEl>
                                          <p:spTgt spid="3">
                                            <p:txEl>
                                              <p:pRg st="14" end="14"/>
                                            </p:txEl>
                                          </p:spTgt>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animEffect transition="in" filter="wipe(down)">
                                      <p:cBhvr>
                                        <p:cTn id="55" dur="500"/>
                                        <p:tgtEl>
                                          <p:spTgt spid="3">
                                            <p:txEl>
                                              <p:pRg st="15" end="15"/>
                                            </p:txEl>
                                          </p:spTgt>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3">
                                            <p:txEl>
                                              <p:pRg st="16" end="16"/>
                                            </p:txEl>
                                          </p:spTgt>
                                        </p:tgtEl>
                                        <p:attrNameLst>
                                          <p:attrName>style.visibility</p:attrName>
                                        </p:attrNameLst>
                                      </p:cBhvr>
                                      <p:to>
                                        <p:strVal val="visible"/>
                                      </p:to>
                                    </p:set>
                                    <p:animEffect transition="in" filter="wipe(down)">
                                      <p:cBhvr>
                                        <p:cTn id="58" dur="500"/>
                                        <p:tgtEl>
                                          <p:spTgt spid="3">
                                            <p:txEl>
                                              <p:pRg st="16" end="16"/>
                                            </p:txEl>
                                          </p:spTgt>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3">
                                            <p:txEl>
                                              <p:pRg st="17" end="17"/>
                                            </p:txEl>
                                          </p:spTgt>
                                        </p:tgtEl>
                                        <p:attrNameLst>
                                          <p:attrName>style.visibility</p:attrName>
                                        </p:attrNameLst>
                                      </p:cBhvr>
                                      <p:to>
                                        <p:strVal val="visible"/>
                                      </p:to>
                                    </p:set>
                                    <p:animEffect transition="in" filter="wipe(down)">
                                      <p:cBhvr>
                                        <p:cTn id="61" dur="5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en-US" dirty="0"/>
              <a:t>Procedure(1):</a:t>
            </a:r>
            <a:br>
              <a:rPr lang="en-US" dirty="0"/>
            </a:br>
            <a:endParaRPr lang="en-US" dirty="0"/>
          </a:p>
        </p:txBody>
      </p:sp>
      <p:sp>
        <p:nvSpPr>
          <p:cNvPr id="3" name="Content Placeholder 2"/>
          <p:cNvSpPr>
            <a:spLocks noGrp="1"/>
          </p:cNvSpPr>
          <p:nvPr>
            <p:ph idx="1"/>
          </p:nvPr>
        </p:nvSpPr>
        <p:spPr>
          <a:solidFill>
            <a:schemeClr val="accent1">
              <a:lumMod val="20000"/>
              <a:lumOff val="80000"/>
            </a:schemeClr>
          </a:solidFill>
        </p:spPr>
        <p:style>
          <a:lnRef idx="2">
            <a:schemeClr val="accent5"/>
          </a:lnRef>
          <a:fillRef idx="1">
            <a:schemeClr val="lt1"/>
          </a:fillRef>
          <a:effectRef idx="0">
            <a:schemeClr val="accent5"/>
          </a:effectRef>
          <a:fontRef idx="minor">
            <a:schemeClr val="dk1"/>
          </a:fontRef>
        </p:style>
        <p:txBody>
          <a:bodyPr>
            <a:normAutofit fontScale="85000" lnSpcReduction="10000"/>
          </a:bodyPr>
          <a:lstStyle/>
          <a:p>
            <a:r>
              <a:rPr lang="en-US" dirty="0" smtClean="0"/>
              <a:t>1</a:t>
            </a:r>
            <a:r>
              <a:rPr lang="en-US" dirty="0"/>
              <a:t>.	Weigh 0.6 g of codeine phosphate and put it in a beaker.</a:t>
            </a:r>
          </a:p>
          <a:p>
            <a:r>
              <a:rPr lang="en-US" dirty="0"/>
              <a:t>2.	Dissolve the amount of codeine phosphate in 39 ml of D.W.</a:t>
            </a:r>
          </a:p>
          <a:p>
            <a:r>
              <a:rPr lang="en-US" dirty="0"/>
              <a:t>3.	Add 2 ml of amaranth and 4 ml of alcohol into the content of the beaker.</a:t>
            </a:r>
          </a:p>
          <a:p>
            <a:r>
              <a:rPr lang="en-US" dirty="0"/>
              <a:t>4.	Transfer the content of the beaker into a measuring cylinder and complete the volume to 60 ml by D.W.</a:t>
            </a:r>
          </a:p>
          <a:p>
            <a:r>
              <a:rPr lang="en-US" dirty="0"/>
              <a:t>5.	Convert the content of the measuring cylinder into a wide mouth </a:t>
            </a:r>
            <a:r>
              <a:rPr lang="en-US" dirty="0" err="1"/>
              <a:t>bottole</a:t>
            </a:r>
            <a:r>
              <a:rPr lang="en-US" dirty="0"/>
              <a:t> and put a suitable label. </a:t>
            </a:r>
          </a:p>
          <a:p>
            <a:endParaRPr lang="en-US" dirty="0"/>
          </a:p>
        </p:txBody>
      </p:sp>
    </p:spTree>
    <p:extLst>
      <p:ext uri="{BB962C8B-B14F-4D97-AF65-F5344CB8AC3E}">
        <p14:creationId xmlns:p14="http://schemas.microsoft.com/office/powerpoint/2010/main" val="339620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bg/>
                                          </p:spTgt>
                                        </p:tgtEl>
                                        <p:attrNameLst>
                                          <p:attrName>style.visibility</p:attrName>
                                        </p:attrNameLst>
                                      </p:cBhvr>
                                      <p:to>
                                        <p:strVal val="visible"/>
                                      </p:to>
                                    </p:set>
                                    <p:animEffect transition="in" filter="fade">
                                      <p:cBhvr>
                                        <p:cTn id="10" dur="500"/>
                                        <p:tgtEl>
                                          <p:spTgt spid="3">
                                            <p:bg/>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500"/>
                                        <p:tgtEl>
                                          <p:spTgt spid="3">
                                            <p:txEl>
                                              <p:pRg st="2" end="2"/>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20000"/>
              <a:lumOff val="80000"/>
            </a:schemeClr>
          </a:solidFill>
        </p:spPr>
        <p:txBody>
          <a:bodyPr>
            <a:normAutofit fontScale="90000"/>
          </a:bodyPr>
          <a:lstStyle/>
          <a:p>
            <a:r>
              <a:rPr lang="en-US" dirty="0" smtClean="0"/>
              <a:t>Calculation</a:t>
            </a:r>
            <a:r>
              <a:rPr lang="en-US" dirty="0"/>
              <a:t/>
            </a:r>
            <a:br>
              <a:rPr lang="en-US" dirty="0"/>
            </a:br>
            <a:endParaRPr lang="en-US" dirty="0"/>
          </a:p>
        </p:txBody>
      </p:sp>
      <p:sp>
        <p:nvSpPr>
          <p:cNvPr id="3" name="Content Placeholder 2"/>
          <p:cNvSpPr>
            <a:spLocks noGrp="1"/>
          </p:cNvSpPr>
          <p:nvPr>
            <p:ph idx="1"/>
          </p:nvPr>
        </p:nvSpPr>
        <p:spPr>
          <a:solidFill>
            <a:schemeClr val="accent1"/>
          </a:solidFill>
        </p:spPr>
        <p:txBody>
          <a:bodyPr>
            <a:normAutofit fontScale="92500" lnSpcReduction="20000"/>
          </a:bodyPr>
          <a:lstStyle/>
          <a:p>
            <a:r>
              <a:rPr lang="en-US" dirty="0"/>
              <a:t>f Ʒ </a:t>
            </a:r>
            <a:r>
              <a:rPr lang="en-US" dirty="0" err="1"/>
              <a:t>ss</a:t>
            </a:r>
            <a:r>
              <a:rPr lang="en-US" dirty="0"/>
              <a:t>= 15 ml              factor= 15/ 30= 0.5</a:t>
            </a:r>
          </a:p>
          <a:p>
            <a:r>
              <a:rPr lang="en-US" dirty="0"/>
              <a:t>0.3 × 0.5= 0.15 g of codeine phosphate</a:t>
            </a:r>
          </a:p>
          <a:p>
            <a:r>
              <a:rPr lang="en-US" dirty="0"/>
              <a:t>1×0.5= 0.5 ml of amaranth</a:t>
            </a:r>
          </a:p>
          <a:p>
            <a:r>
              <a:rPr lang="en-US" dirty="0"/>
              <a:t>2×0.5=1 ml of alcohol</a:t>
            </a:r>
          </a:p>
          <a:p>
            <a:r>
              <a:rPr lang="en-US" dirty="0"/>
              <a:t>30×0.5=15 ml</a:t>
            </a:r>
          </a:p>
          <a:p>
            <a:r>
              <a:rPr lang="en-US" dirty="0"/>
              <a:t>15×3/4=11.25 ml</a:t>
            </a:r>
          </a:p>
          <a:p>
            <a:r>
              <a:rPr lang="en-US" dirty="0"/>
              <a:t>11.25-(0.5+1)=9.75ml</a:t>
            </a:r>
          </a:p>
          <a:p>
            <a:r>
              <a:rPr lang="en-US" dirty="0" smtClean="0"/>
              <a:t>Procedure</a:t>
            </a:r>
            <a:endParaRPr lang="en-US" dirty="0"/>
          </a:p>
          <a:p>
            <a:pPr marL="0" indent="0">
              <a:buNone/>
            </a:pPr>
            <a:r>
              <a:rPr lang="en-US" dirty="0"/>
              <a:t>Follow the same of the above procedure. </a:t>
            </a:r>
          </a:p>
          <a:p>
            <a:endParaRPr lang="en-US" dirty="0"/>
          </a:p>
          <a:p>
            <a:endParaRPr lang="en-US" dirty="0"/>
          </a:p>
        </p:txBody>
      </p:sp>
    </p:spTree>
    <p:extLst>
      <p:ext uri="{BB962C8B-B14F-4D97-AF65-F5344CB8AC3E}">
        <p14:creationId xmlns:p14="http://schemas.microsoft.com/office/powerpoint/2010/main" val="3286171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smtClean="0"/>
              <a:t>Home works </a:t>
            </a:r>
            <a:endParaRPr lang="en-US" b="1" dirty="0"/>
          </a:p>
        </p:txBody>
      </p:sp>
      <p:sp>
        <p:nvSpPr>
          <p:cNvPr id="3" name="Content Placeholder 2"/>
          <p:cNvSpPr>
            <a:spLocks noGrp="1"/>
          </p:cNvSpPr>
          <p:nvPr>
            <p:ph idx="1"/>
          </p:nvPr>
        </p:nvSpPr>
        <p:spPr>
          <a:solidFill>
            <a:schemeClr val="accent6">
              <a:lumMod val="20000"/>
              <a:lumOff val="80000"/>
            </a:schemeClr>
          </a:solidFill>
        </p:spPr>
        <p:style>
          <a:lnRef idx="2">
            <a:schemeClr val="accent5"/>
          </a:lnRef>
          <a:fillRef idx="1">
            <a:schemeClr val="lt1"/>
          </a:fillRef>
          <a:effectRef idx="0">
            <a:schemeClr val="accent5"/>
          </a:effectRef>
          <a:fontRef idx="minor">
            <a:schemeClr val="dk1"/>
          </a:fontRef>
        </p:style>
        <p:txBody>
          <a:bodyPr>
            <a:normAutofit fontScale="77500" lnSpcReduction="20000"/>
          </a:bodyPr>
          <a:lstStyle/>
          <a:p>
            <a:r>
              <a:rPr lang="en-US" dirty="0" smtClean="0"/>
              <a:t>Rx      </a:t>
            </a:r>
            <a:r>
              <a:rPr lang="en-US" dirty="0"/>
              <a:t>Calamine                           80 g</a:t>
            </a:r>
          </a:p>
          <a:p>
            <a:pPr marL="0" indent="0">
              <a:buNone/>
            </a:pPr>
            <a:r>
              <a:rPr lang="en-US" dirty="0" smtClean="0"/>
              <a:t>           </a:t>
            </a:r>
            <a:r>
              <a:rPr lang="en-US" dirty="0"/>
              <a:t>Zinc oxide                          80 </a:t>
            </a:r>
            <a:r>
              <a:rPr lang="en-US" dirty="0" smtClean="0"/>
              <a:t>g</a:t>
            </a:r>
          </a:p>
          <a:p>
            <a:pPr marL="0" indent="0">
              <a:buNone/>
            </a:pPr>
            <a:r>
              <a:rPr lang="en-US" dirty="0" smtClean="0"/>
              <a:t>          Glycerin                             20 ml </a:t>
            </a:r>
          </a:p>
          <a:p>
            <a:pPr marL="0" indent="0">
              <a:buNone/>
            </a:pPr>
            <a:r>
              <a:rPr lang="en-US" dirty="0" smtClean="0"/>
              <a:t>          </a:t>
            </a:r>
            <a:r>
              <a:rPr lang="en-US" dirty="0" err="1" smtClean="0"/>
              <a:t>Bentonite</a:t>
            </a:r>
            <a:r>
              <a:rPr lang="en-US" dirty="0" smtClean="0"/>
              <a:t> </a:t>
            </a:r>
            <a:r>
              <a:rPr lang="en-US" dirty="0"/>
              <a:t>magma            250 ml</a:t>
            </a:r>
          </a:p>
          <a:p>
            <a:pPr marL="0" indent="0">
              <a:buNone/>
            </a:pPr>
            <a:r>
              <a:rPr lang="en-US" dirty="0"/>
              <a:t>          Calcium hydroxide    </a:t>
            </a:r>
            <a:r>
              <a:rPr lang="en-US" dirty="0" err="1"/>
              <a:t>qs</a:t>
            </a:r>
            <a:r>
              <a:rPr lang="en-US" dirty="0"/>
              <a:t>    1000 ml</a:t>
            </a:r>
          </a:p>
          <a:p>
            <a:pPr marL="0" indent="0">
              <a:buNone/>
            </a:pPr>
            <a:r>
              <a:rPr lang="en-US" dirty="0"/>
              <a:t>           Mitt </a:t>
            </a:r>
            <a:r>
              <a:rPr lang="en-US" dirty="0" smtClean="0"/>
              <a:t>gallon</a:t>
            </a:r>
          </a:p>
          <a:p>
            <a:pPr marL="0" indent="0">
              <a:buNone/>
            </a:pPr>
            <a:endParaRPr lang="en-US" dirty="0"/>
          </a:p>
          <a:p>
            <a:pPr marL="0" indent="0">
              <a:buNone/>
            </a:pPr>
            <a:r>
              <a:rPr lang="en-US" dirty="0" smtClean="0"/>
              <a:t>    Rx       </a:t>
            </a:r>
            <a:r>
              <a:rPr lang="en-US" dirty="0"/>
              <a:t>Atropine sulfate                gr XX</a:t>
            </a:r>
          </a:p>
          <a:p>
            <a:pPr marL="0" indent="0">
              <a:buNone/>
            </a:pPr>
            <a:r>
              <a:rPr lang="en-US" dirty="0" smtClean="0"/>
              <a:t>               Camphor </a:t>
            </a:r>
            <a:r>
              <a:rPr lang="en-US" dirty="0"/>
              <a:t>water                 </a:t>
            </a:r>
            <a:r>
              <a:rPr lang="en-US" dirty="0" smtClean="0"/>
              <a:t>ɱ </a:t>
            </a:r>
            <a:r>
              <a:rPr lang="en-US" dirty="0"/>
              <a:t>XV</a:t>
            </a:r>
          </a:p>
          <a:p>
            <a:pPr marL="0" indent="0">
              <a:buNone/>
            </a:pPr>
            <a:r>
              <a:rPr lang="en-US" dirty="0"/>
              <a:t>           </a:t>
            </a:r>
            <a:r>
              <a:rPr lang="en-US" dirty="0" smtClean="0"/>
              <a:t>    D.W                        </a:t>
            </a:r>
            <a:r>
              <a:rPr lang="en-US" dirty="0" err="1" smtClean="0"/>
              <a:t>qs</a:t>
            </a:r>
            <a:r>
              <a:rPr lang="en-US" dirty="0"/>
              <a:t>          </a:t>
            </a:r>
            <a:r>
              <a:rPr lang="en-US" dirty="0" err="1" smtClean="0"/>
              <a:t>fƷ</a:t>
            </a:r>
            <a:r>
              <a:rPr lang="en-US" dirty="0"/>
              <a:t> </a:t>
            </a:r>
            <a:r>
              <a:rPr lang="en-US" dirty="0" smtClean="0"/>
              <a:t>I</a:t>
            </a:r>
            <a:endParaRPr lang="en-US" dirty="0"/>
          </a:p>
          <a:p>
            <a:pPr marL="0" indent="0">
              <a:buNone/>
            </a:pPr>
            <a:r>
              <a:rPr lang="en-US" dirty="0" smtClean="0"/>
              <a:t>             Mitt  </a:t>
            </a:r>
            <a:r>
              <a:rPr lang="en-US" dirty="0" err="1"/>
              <a:t>fƷ</a:t>
            </a:r>
            <a:r>
              <a:rPr lang="en-US" dirty="0"/>
              <a:t> V</a:t>
            </a:r>
          </a:p>
          <a:p>
            <a:endParaRPr lang="en-US" dirty="0"/>
          </a:p>
          <a:p>
            <a:endParaRPr lang="en-US" dirty="0"/>
          </a:p>
        </p:txBody>
      </p:sp>
    </p:spTree>
    <p:extLst>
      <p:ext uri="{BB962C8B-B14F-4D97-AF65-F5344CB8AC3E}">
        <p14:creationId xmlns:p14="http://schemas.microsoft.com/office/powerpoint/2010/main" val="2270776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bg/>
                                          </p:spTgt>
                                        </p:tgtEl>
                                        <p:attrNameLst>
                                          <p:attrName>style.visibility</p:attrName>
                                        </p:attrNameLst>
                                      </p:cBhvr>
                                      <p:to>
                                        <p:strVal val="visible"/>
                                      </p:to>
                                    </p:set>
                                    <p:animEffect transition="in" filter="fade">
                                      <p:cBhvr>
                                        <p:cTn id="10" dur="1000"/>
                                        <p:tgtEl>
                                          <p:spTgt spid="3">
                                            <p:bg/>
                                          </p:spTgt>
                                        </p:tgtEl>
                                      </p:cBhvr>
                                    </p:animEffect>
                                    <p:anim calcmode="lin" valueType="num">
                                      <p:cBhvr>
                                        <p:cTn id="11" dur="1000" fill="hold"/>
                                        <p:tgtEl>
                                          <p:spTgt spid="3">
                                            <p:bg/>
                                          </p:spTgt>
                                        </p:tgtEl>
                                        <p:attrNameLst>
                                          <p:attrName>ppt_x</p:attrName>
                                        </p:attrNameLst>
                                      </p:cBhvr>
                                      <p:tavLst>
                                        <p:tav tm="0">
                                          <p:val>
                                            <p:strVal val="#ppt_x"/>
                                          </p:val>
                                        </p:tav>
                                        <p:tav tm="100000">
                                          <p:val>
                                            <p:strVal val="#ppt_x"/>
                                          </p:val>
                                        </p:tav>
                                      </p:tavLst>
                                    </p:anim>
                                    <p:anim calcmode="lin" valueType="num">
                                      <p:cBhvr>
                                        <p:cTn id="12" dur="1000" fill="hold"/>
                                        <p:tgtEl>
                                          <p:spTgt spid="3">
                                            <p:bg/>
                                          </p:spTgt>
                                        </p:tgtEl>
                                        <p:attrNameLst>
                                          <p:attrName>ppt_y</p:attrName>
                                        </p:attrNameLst>
                                      </p:cBhvr>
                                      <p:tavLst>
                                        <p:tav tm="0">
                                          <p:val>
                                            <p:strVal val="#ppt_y+.1"/>
                                          </p:val>
                                        </p:tav>
                                        <p:tav tm="100000">
                                          <p:val>
                                            <p:strVal val="#ppt_y"/>
                                          </p:val>
                                        </p:tav>
                                      </p:tavLst>
                                    </p:anim>
                                  </p:childTnLst>
                                </p:cTn>
                              </p:par>
                              <p:par>
                                <p:cTn id="13" presetID="42" presetClass="entr" presetSubtype="0"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Effect transition="in" filter="fade">
                                      <p:cBhvr>
                                        <p:cTn id="45" dur="1000"/>
                                        <p:tgtEl>
                                          <p:spTgt spid="3">
                                            <p:txEl>
                                              <p:pRg st="7" end="7"/>
                                            </p:txEl>
                                          </p:spTgt>
                                        </p:tgtEl>
                                      </p:cBhvr>
                                    </p:animEffect>
                                    <p:anim calcmode="lin" valueType="num">
                                      <p:cBhvr>
                                        <p:cTn id="4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3">
                                            <p:txEl>
                                              <p:pRg st="8" end="8"/>
                                            </p:txEl>
                                          </p:spTgt>
                                        </p:tgtEl>
                                        <p:attrNameLst>
                                          <p:attrName>style.visibility</p:attrName>
                                        </p:attrNameLst>
                                      </p:cBhvr>
                                      <p:to>
                                        <p:strVal val="visible"/>
                                      </p:to>
                                    </p:set>
                                    <p:animEffect transition="in" filter="fade">
                                      <p:cBhvr>
                                        <p:cTn id="50" dur="1000"/>
                                        <p:tgtEl>
                                          <p:spTgt spid="3">
                                            <p:txEl>
                                              <p:pRg st="8" end="8"/>
                                            </p:txEl>
                                          </p:spTgt>
                                        </p:tgtEl>
                                      </p:cBhvr>
                                    </p:animEffect>
                                    <p:anim calcmode="lin" valueType="num">
                                      <p:cBhvr>
                                        <p:cTn id="5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2"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1000"/>
                                        <p:tgtEl>
                                          <p:spTgt spid="3">
                                            <p:txEl>
                                              <p:pRg st="9" end="9"/>
                                            </p:txEl>
                                          </p:spTgt>
                                        </p:tgtEl>
                                      </p:cBhvr>
                                    </p:animEffect>
                                    <p:anim calcmode="lin" valueType="num">
                                      <p:cBhvr>
                                        <p:cTn id="5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3">
                                            <p:txEl>
                                              <p:pRg st="10" end="10"/>
                                            </p:txEl>
                                          </p:spTgt>
                                        </p:tgtEl>
                                        <p:attrNameLst>
                                          <p:attrName>style.visibility</p:attrName>
                                        </p:attrNameLst>
                                      </p:cBhvr>
                                      <p:to>
                                        <p:strVal val="visible"/>
                                      </p:to>
                                    </p:set>
                                    <p:animEffect transition="in" filter="fade">
                                      <p:cBhvr>
                                        <p:cTn id="60" dur="1000"/>
                                        <p:tgtEl>
                                          <p:spTgt spid="3">
                                            <p:txEl>
                                              <p:pRg st="10" end="10"/>
                                            </p:txEl>
                                          </p:spTgt>
                                        </p:tgtEl>
                                      </p:cBhvr>
                                    </p:animEffect>
                                    <p:anim calcmode="lin" valueType="num">
                                      <p:cBhvr>
                                        <p:cTn id="6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457200"/>
            <a:ext cx="7861090" cy="60198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5469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wipe(down)">
                                      <p:cBhvr>
                                        <p:cTn id="7" dur="580">
                                          <p:stCondLst>
                                            <p:cond delay="0"/>
                                          </p:stCondLst>
                                        </p:cTn>
                                        <p:tgtEl>
                                          <p:spTgt spid="4098"/>
                                        </p:tgtEl>
                                      </p:cBhvr>
                                    </p:animEffect>
                                    <p:anim calcmode="lin" valueType="num">
                                      <p:cBhvr>
                                        <p:cTn id="8" dur="1822" tmFilter="0,0; 0.14,0.36; 0.43,0.73; 0.71,0.91; 1.0,1.0">
                                          <p:stCondLst>
                                            <p:cond delay="0"/>
                                          </p:stCondLst>
                                        </p:cTn>
                                        <p:tgtEl>
                                          <p:spTgt spid="409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09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09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09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098"/>
                                        </p:tgtEl>
                                        <p:attrNameLst>
                                          <p:attrName>ppt_y</p:attrName>
                                        </p:attrNameLst>
                                      </p:cBhvr>
                                      <p:tavLst>
                                        <p:tav tm="0" fmla="#ppt_y-sin(pi*$)/81">
                                          <p:val>
                                            <p:fltVal val="0"/>
                                          </p:val>
                                        </p:tav>
                                        <p:tav tm="100000">
                                          <p:val>
                                            <p:fltVal val="1"/>
                                          </p:val>
                                        </p:tav>
                                      </p:tavLst>
                                    </p:anim>
                                    <p:animScale>
                                      <p:cBhvr>
                                        <p:cTn id="13" dur="26">
                                          <p:stCondLst>
                                            <p:cond delay="650"/>
                                          </p:stCondLst>
                                        </p:cTn>
                                        <p:tgtEl>
                                          <p:spTgt spid="4098"/>
                                        </p:tgtEl>
                                      </p:cBhvr>
                                      <p:to x="100000" y="60000"/>
                                    </p:animScale>
                                    <p:animScale>
                                      <p:cBhvr>
                                        <p:cTn id="14" dur="166" decel="50000">
                                          <p:stCondLst>
                                            <p:cond delay="676"/>
                                          </p:stCondLst>
                                        </p:cTn>
                                        <p:tgtEl>
                                          <p:spTgt spid="4098"/>
                                        </p:tgtEl>
                                      </p:cBhvr>
                                      <p:to x="100000" y="100000"/>
                                    </p:animScale>
                                    <p:animScale>
                                      <p:cBhvr>
                                        <p:cTn id="15" dur="26">
                                          <p:stCondLst>
                                            <p:cond delay="1312"/>
                                          </p:stCondLst>
                                        </p:cTn>
                                        <p:tgtEl>
                                          <p:spTgt spid="4098"/>
                                        </p:tgtEl>
                                      </p:cBhvr>
                                      <p:to x="100000" y="80000"/>
                                    </p:animScale>
                                    <p:animScale>
                                      <p:cBhvr>
                                        <p:cTn id="16" dur="166" decel="50000">
                                          <p:stCondLst>
                                            <p:cond delay="1338"/>
                                          </p:stCondLst>
                                        </p:cTn>
                                        <p:tgtEl>
                                          <p:spTgt spid="4098"/>
                                        </p:tgtEl>
                                      </p:cBhvr>
                                      <p:to x="100000" y="100000"/>
                                    </p:animScale>
                                    <p:animScale>
                                      <p:cBhvr>
                                        <p:cTn id="17" dur="26">
                                          <p:stCondLst>
                                            <p:cond delay="1642"/>
                                          </p:stCondLst>
                                        </p:cTn>
                                        <p:tgtEl>
                                          <p:spTgt spid="4098"/>
                                        </p:tgtEl>
                                      </p:cBhvr>
                                      <p:to x="100000" y="90000"/>
                                    </p:animScale>
                                    <p:animScale>
                                      <p:cBhvr>
                                        <p:cTn id="18" dur="166" decel="50000">
                                          <p:stCondLst>
                                            <p:cond delay="1668"/>
                                          </p:stCondLst>
                                        </p:cTn>
                                        <p:tgtEl>
                                          <p:spTgt spid="4098"/>
                                        </p:tgtEl>
                                      </p:cBhvr>
                                      <p:to x="100000" y="100000"/>
                                    </p:animScale>
                                    <p:animScale>
                                      <p:cBhvr>
                                        <p:cTn id="19" dur="26">
                                          <p:stCondLst>
                                            <p:cond delay="1808"/>
                                          </p:stCondLst>
                                        </p:cTn>
                                        <p:tgtEl>
                                          <p:spTgt spid="4098"/>
                                        </p:tgtEl>
                                      </p:cBhvr>
                                      <p:to x="100000" y="95000"/>
                                    </p:animScale>
                                    <p:animScale>
                                      <p:cBhvr>
                                        <p:cTn id="20" dur="166" decel="50000">
                                          <p:stCondLst>
                                            <p:cond delay="1834"/>
                                          </p:stCondLst>
                                        </p:cTn>
                                        <p:tgtEl>
                                          <p:spTgt spid="409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TotalTime>
  <Words>163</Words>
  <Application>Microsoft Office PowerPoint</Application>
  <PresentationFormat>On-screen Show (4:3)</PresentationFormat>
  <Paragraphs>49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Reducing and Enlarging formula </vt:lpstr>
      <vt:lpstr>Reducing and Enlarging Formula</vt:lpstr>
      <vt:lpstr>PowerPoint Presentation</vt:lpstr>
      <vt:lpstr>Procedure(1): </vt:lpstr>
      <vt:lpstr>Calculation </vt:lpstr>
      <vt:lpstr>Home works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nora</dc:creator>
  <cp:lastModifiedBy>nora</cp:lastModifiedBy>
  <cp:revision>21</cp:revision>
  <dcterms:created xsi:type="dcterms:W3CDTF">2006-08-16T00:00:00Z</dcterms:created>
  <dcterms:modified xsi:type="dcterms:W3CDTF">2019-04-01T07:43:56Z</dcterms:modified>
</cp:coreProperties>
</file>