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9" r:id="rId3"/>
    <p:sldId id="261" r:id="rId4"/>
    <p:sldId id="257" r:id="rId5"/>
    <p:sldId id="262" r:id="rId6"/>
    <p:sldId id="258" r:id="rId7"/>
    <p:sldId id="260" r:id="rId8"/>
    <p:sldId id="263" r:id="rId9"/>
    <p:sldId id="264" r:id="rId10"/>
    <p:sldId id="265"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08555-658E-43C0-9A69-2C8D0A83E7E4}" type="datetimeFigureOut">
              <a:rPr lang="en-US" smtClean="0"/>
              <a:t>3/29/2019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A5A4D4-8C21-40E7-897F-E0537135218D}" type="slidenum">
              <a:rPr lang="en-US" smtClean="0"/>
              <a:t>‹#›</a:t>
            </a:fld>
            <a:endParaRPr lang="en-US"/>
          </a:p>
        </p:txBody>
      </p:sp>
    </p:spTree>
    <p:extLst>
      <p:ext uri="{BB962C8B-B14F-4D97-AF65-F5344CB8AC3E}">
        <p14:creationId xmlns:p14="http://schemas.microsoft.com/office/powerpoint/2010/main" val="313997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5A4D4-8C21-40E7-897F-E0537135218D}" type="slidenum">
              <a:rPr lang="en-US" smtClean="0"/>
              <a:t>1</a:t>
            </a:fld>
            <a:endParaRPr lang="en-US"/>
          </a:p>
        </p:txBody>
      </p:sp>
    </p:spTree>
    <p:extLst>
      <p:ext uri="{BB962C8B-B14F-4D97-AF65-F5344CB8AC3E}">
        <p14:creationId xmlns:p14="http://schemas.microsoft.com/office/powerpoint/2010/main" val="2872728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 y="-7257"/>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76400" y="2807732"/>
            <a:ext cx="5638800"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4000" b="1" dirty="0" smtClean="0"/>
              <a:t>Dilutions and concentrations</a:t>
            </a:r>
          </a:p>
          <a:p>
            <a:pPr algn="ctr"/>
            <a:r>
              <a:rPr lang="en-US" sz="4000" b="1" dirty="0" smtClean="0"/>
              <a:t>Lab 7  </a:t>
            </a:r>
            <a:endParaRPr lang="en-US" sz="4000" b="1" dirty="0"/>
          </a:p>
        </p:txBody>
      </p:sp>
    </p:spTree>
    <p:extLst>
      <p:ext uri="{BB962C8B-B14F-4D97-AF65-F5344CB8AC3E}">
        <p14:creationId xmlns:p14="http://schemas.microsoft.com/office/powerpoint/2010/main" val="40452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3)">
                                      <p:cBhvr>
                                        <p:cTn id="7" dur="2000"/>
                                        <p:tgtEl>
                                          <p:spTgt spid="205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b="1" dirty="0"/>
              <a:t>Reducing</a:t>
            </a:r>
            <a:r>
              <a:rPr lang="en-US" dirty="0"/>
              <a:t> </a:t>
            </a:r>
            <a:r>
              <a:rPr lang="en-US" b="1" dirty="0"/>
              <a:t>and Enlarging Formula</a:t>
            </a:r>
          </a:p>
        </p:txBody>
      </p:sp>
      <p:sp>
        <p:nvSpPr>
          <p:cNvPr id="3" name="Content Placeholder 2"/>
          <p:cNvSpPr>
            <a:spLocks noGrp="1"/>
          </p:cNvSpPr>
          <p:nvPr>
            <p:ph idx="1"/>
          </p:nvPr>
        </p:nvSpPr>
        <p:spPr/>
        <p:txBody>
          <a:bodyPr/>
          <a:lstStyle/>
          <a:p>
            <a:r>
              <a:rPr lang="en-US" dirty="0"/>
              <a:t>Pharmacist may have to reduce or enlarge the formula in pharmaceutical preparation. In large manufacturing the official formula must be enlarged, while in the pharmacy or on small products the official formula must be reduced</a:t>
            </a:r>
          </a:p>
        </p:txBody>
      </p:sp>
    </p:spTree>
    <p:extLst>
      <p:ext uri="{BB962C8B-B14F-4D97-AF65-F5344CB8AC3E}">
        <p14:creationId xmlns:p14="http://schemas.microsoft.com/office/powerpoint/2010/main" val="132003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229600" cy="6096000"/>
          </a:xfrm>
          <a:solidFill>
            <a:schemeClr val="accent6">
              <a:lumMod val="40000"/>
              <a:lumOff val="60000"/>
            </a:schemeClr>
          </a:solidFill>
        </p:spPr>
        <p:txBody>
          <a:bodyPr>
            <a:normAutofit fontScale="70000" lnSpcReduction="20000"/>
          </a:bodyPr>
          <a:lstStyle/>
          <a:p>
            <a:r>
              <a:rPr lang="en-US" dirty="0"/>
              <a:t>Factor= desired amount/ specified amount</a:t>
            </a:r>
          </a:p>
          <a:p>
            <a:pPr marL="0" indent="0">
              <a:buNone/>
            </a:pPr>
            <a:r>
              <a:rPr lang="en-US" dirty="0"/>
              <a:t>Examples:</a:t>
            </a:r>
          </a:p>
          <a:p>
            <a:pPr marL="0" indent="0">
              <a:buNone/>
            </a:pPr>
            <a:r>
              <a:rPr lang="en-US" dirty="0"/>
              <a:t>Rx          Codeine phosphate              gr V	</a:t>
            </a:r>
          </a:p>
          <a:p>
            <a:pPr marL="0" indent="0">
              <a:buNone/>
            </a:pPr>
            <a:r>
              <a:rPr lang="en-US" dirty="0"/>
              <a:t>               Amaranth solution               ɱ XV</a:t>
            </a:r>
          </a:p>
          <a:p>
            <a:pPr marL="0" indent="0">
              <a:buNone/>
            </a:pPr>
            <a:r>
              <a:rPr lang="en-US" dirty="0"/>
              <a:t>               Alcohol 10 %                          </a:t>
            </a:r>
            <a:r>
              <a:rPr lang="en-US" dirty="0" err="1" smtClean="0"/>
              <a:t>fƷ</a:t>
            </a:r>
            <a:r>
              <a:rPr lang="en-US" dirty="0" smtClean="0"/>
              <a:t> </a:t>
            </a:r>
            <a:r>
              <a:rPr lang="en-US" dirty="0" err="1" smtClean="0"/>
              <a:t>ss</a:t>
            </a:r>
            <a:endParaRPr lang="en-US" dirty="0"/>
          </a:p>
          <a:p>
            <a:pPr marL="0" indent="0">
              <a:buNone/>
            </a:pPr>
            <a:r>
              <a:rPr lang="en-US" dirty="0" smtClean="0"/>
              <a:t>                  D.W. </a:t>
            </a:r>
            <a:r>
              <a:rPr lang="en-US" dirty="0" err="1" smtClean="0"/>
              <a:t>q.s</a:t>
            </a:r>
            <a:r>
              <a:rPr lang="en-US" dirty="0"/>
              <a:t>                         </a:t>
            </a:r>
            <a:r>
              <a:rPr lang="en-US" dirty="0" smtClean="0"/>
              <a:t>       </a:t>
            </a:r>
            <a:r>
              <a:rPr lang="en-US" dirty="0" err="1" smtClean="0"/>
              <a:t>fƷ</a:t>
            </a:r>
            <a:r>
              <a:rPr lang="en-US" dirty="0" smtClean="0"/>
              <a:t>  </a:t>
            </a:r>
            <a:r>
              <a:rPr lang="en-US" dirty="0"/>
              <a:t>l</a:t>
            </a:r>
          </a:p>
          <a:p>
            <a:pPr marL="0" indent="0">
              <a:buNone/>
            </a:pPr>
            <a:r>
              <a:rPr lang="en-US" dirty="0"/>
              <a:t> 1. Mitt </a:t>
            </a:r>
            <a:r>
              <a:rPr lang="en-US" dirty="0" smtClean="0"/>
              <a:t>    </a:t>
            </a:r>
            <a:r>
              <a:rPr lang="en-US" dirty="0"/>
              <a:t>f Ʒ II</a:t>
            </a:r>
          </a:p>
          <a:p>
            <a:pPr marL="0" indent="0">
              <a:buNone/>
            </a:pPr>
            <a:r>
              <a:rPr lang="en-US" dirty="0" smtClean="0"/>
              <a:t> 2</a:t>
            </a:r>
            <a:r>
              <a:rPr lang="en-US" dirty="0"/>
              <a:t>. Mitt   </a:t>
            </a:r>
            <a:r>
              <a:rPr lang="en-US" dirty="0" smtClean="0"/>
              <a:t> </a:t>
            </a:r>
            <a:r>
              <a:rPr lang="en-US" dirty="0"/>
              <a:t>f  </a:t>
            </a:r>
            <a:r>
              <a:rPr lang="en-US" dirty="0" smtClean="0"/>
              <a:t>Ʒ </a:t>
            </a:r>
            <a:r>
              <a:rPr lang="en-US" dirty="0" err="1" smtClean="0"/>
              <a:t>ss</a:t>
            </a:r>
            <a:r>
              <a:rPr lang="en-US" dirty="0"/>
              <a:t>	</a:t>
            </a:r>
          </a:p>
          <a:p>
            <a:pPr marL="0" indent="0">
              <a:buNone/>
            </a:pPr>
            <a:r>
              <a:rPr lang="en-US" dirty="0"/>
              <a:t>Calculation(1):</a:t>
            </a:r>
          </a:p>
          <a:p>
            <a:pPr marL="0" indent="0">
              <a:buNone/>
            </a:pPr>
            <a:r>
              <a:rPr lang="en-US" dirty="0"/>
              <a:t>5/15= 0.3 g of codeine phosphate </a:t>
            </a:r>
          </a:p>
          <a:p>
            <a:pPr marL="0" indent="0">
              <a:buNone/>
            </a:pPr>
            <a:r>
              <a:rPr lang="en-US" dirty="0"/>
              <a:t>15/15 = 1 ml of amaranth </a:t>
            </a:r>
          </a:p>
          <a:p>
            <a:pPr marL="0" indent="0">
              <a:buNone/>
            </a:pPr>
            <a:r>
              <a:rPr lang="en-US" dirty="0" err="1" smtClean="0"/>
              <a:t>fƷ</a:t>
            </a:r>
            <a:r>
              <a:rPr lang="en-US" dirty="0" smtClean="0"/>
              <a:t> </a:t>
            </a:r>
            <a:r>
              <a:rPr lang="en-US" dirty="0" err="1" smtClean="0"/>
              <a:t>ss</a:t>
            </a:r>
            <a:r>
              <a:rPr lang="en-US" dirty="0"/>
              <a:t>= 2 ml            </a:t>
            </a:r>
            <a:r>
              <a:rPr lang="en-US" dirty="0" err="1"/>
              <a:t>fƷ</a:t>
            </a:r>
            <a:r>
              <a:rPr lang="en-US" dirty="0"/>
              <a:t>  = 30 ml       f Ʒ II= 60 ml</a:t>
            </a:r>
          </a:p>
          <a:p>
            <a:pPr marL="0" indent="0">
              <a:buNone/>
            </a:pPr>
            <a:r>
              <a:rPr lang="en-US" dirty="0"/>
              <a:t>factor= 60/30= 2</a:t>
            </a:r>
          </a:p>
          <a:p>
            <a:pPr marL="0" indent="0">
              <a:buNone/>
            </a:pPr>
            <a:r>
              <a:rPr lang="en-US" dirty="0"/>
              <a:t>0.3×2= 0.6 g of codeine phosphate</a:t>
            </a:r>
          </a:p>
          <a:p>
            <a:pPr marL="0" indent="0">
              <a:buNone/>
            </a:pPr>
            <a:r>
              <a:rPr lang="en-US" dirty="0" smtClean="0"/>
              <a:t>1×2</a:t>
            </a:r>
            <a:r>
              <a:rPr lang="en-US" dirty="0"/>
              <a:t>= 2 ml of amaranth</a:t>
            </a:r>
          </a:p>
          <a:p>
            <a:pPr marL="0" indent="0">
              <a:buNone/>
            </a:pPr>
            <a:r>
              <a:rPr lang="en-US" dirty="0"/>
              <a:t>2×2= 4 ml of alcohol</a:t>
            </a:r>
          </a:p>
          <a:p>
            <a:pPr marL="0" indent="0">
              <a:buNone/>
            </a:pPr>
            <a:r>
              <a:rPr lang="en-US" dirty="0"/>
              <a:t>60×3/4= 45 ml</a:t>
            </a:r>
          </a:p>
          <a:p>
            <a:pPr marL="0" indent="0">
              <a:buNone/>
            </a:pPr>
            <a:r>
              <a:rPr lang="en-US" dirty="0"/>
              <a:t>45-(4+2)= 39 ml</a:t>
            </a:r>
          </a:p>
          <a:p>
            <a:endParaRPr lang="en-US" dirty="0"/>
          </a:p>
        </p:txBody>
      </p:sp>
    </p:spTree>
    <p:extLst>
      <p:ext uri="{BB962C8B-B14F-4D97-AF65-F5344CB8AC3E}">
        <p14:creationId xmlns:p14="http://schemas.microsoft.com/office/powerpoint/2010/main" val="2788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down)">
                                      <p:cBhvr>
                                        <p:cTn id="28" dur="500"/>
                                        <p:tgtEl>
                                          <p:spTgt spid="3">
                                            <p:txEl>
                                              <p:pRg st="6" end="6"/>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down)">
                                      <p:cBhvr>
                                        <p:cTn id="31" dur="500"/>
                                        <p:tgtEl>
                                          <p:spTgt spid="3">
                                            <p:txEl>
                                              <p:pRg st="7" end="7"/>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down)">
                                      <p:cBhvr>
                                        <p:cTn id="34" dur="500"/>
                                        <p:tgtEl>
                                          <p:spTgt spid="3">
                                            <p:txEl>
                                              <p:pRg st="8" end="8"/>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down)">
                                      <p:cBhvr>
                                        <p:cTn id="37" dur="500"/>
                                        <p:tgtEl>
                                          <p:spTgt spid="3">
                                            <p:txEl>
                                              <p:pRg st="9" end="9"/>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ipe(down)">
                                      <p:cBhvr>
                                        <p:cTn id="40" dur="500"/>
                                        <p:tgtEl>
                                          <p:spTgt spid="3">
                                            <p:txEl>
                                              <p:pRg st="10" end="10"/>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down)">
                                      <p:cBhvr>
                                        <p:cTn id="43" dur="500"/>
                                        <p:tgtEl>
                                          <p:spTgt spid="3">
                                            <p:txEl>
                                              <p:pRg st="11" end="11"/>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wipe(down)">
                                      <p:cBhvr>
                                        <p:cTn id="46" dur="500"/>
                                        <p:tgtEl>
                                          <p:spTgt spid="3">
                                            <p:txEl>
                                              <p:pRg st="12" end="12"/>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wipe(down)">
                                      <p:cBhvr>
                                        <p:cTn id="49" dur="500"/>
                                        <p:tgtEl>
                                          <p:spTgt spid="3">
                                            <p:txEl>
                                              <p:pRg st="13" end="13"/>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wipe(down)">
                                      <p:cBhvr>
                                        <p:cTn id="52" dur="500"/>
                                        <p:tgtEl>
                                          <p:spTgt spid="3">
                                            <p:txEl>
                                              <p:pRg st="14" end="14"/>
                                            </p:tx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animEffect transition="in" filter="wipe(down)">
                                      <p:cBhvr>
                                        <p:cTn id="55" dur="500"/>
                                        <p:tgtEl>
                                          <p:spTgt spid="3">
                                            <p:txEl>
                                              <p:pRg st="15" end="15"/>
                                            </p:tx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
                                            <p:txEl>
                                              <p:pRg st="16" end="16"/>
                                            </p:txEl>
                                          </p:spTgt>
                                        </p:tgtEl>
                                        <p:attrNameLst>
                                          <p:attrName>style.visibility</p:attrName>
                                        </p:attrNameLst>
                                      </p:cBhvr>
                                      <p:to>
                                        <p:strVal val="visible"/>
                                      </p:to>
                                    </p:set>
                                    <p:animEffect transition="in" filter="wipe(down)">
                                      <p:cBhvr>
                                        <p:cTn id="58" dur="500"/>
                                        <p:tgtEl>
                                          <p:spTgt spid="3">
                                            <p:txEl>
                                              <p:pRg st="16" end="16"/>
                                            </p:txEl>
                                          </p:spTgt>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
                                            <p:txEl>
                                              <p:pRg st="17" end="17"/>
                                            </p:txEl>
                                          </p:spTgt>
                                        </p:tgtEl>
                                        <p:attrNameLst>
                                          <p:attrName>style.visibility</p:attrName>
                                        </p:attrNameLst>
                                      </p:cBhvr>
                                      <p:to>
                                        <p:strVal val="visible"/>
                                      </p:to>
                                    </p:set>
                                    <p:animEffect transition="in" filter="wipe(down)">
                                      <p:cBhvr>
                                        <p:cTn id="61"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normAutofit fontScale="90000"/>
          </a:bodyPr>
          <a:lstStyle/>
          <a:p>
            <a:r>
              <a:rPr lang="en-US" dirty="0"/>
              <a:t>Procedure(1):</a:t>
            </a:r>
            <a:br>
              <a:rPr lang="en-US" dirty="0"/>
            </a:br>
            <a:endParaRPr lang="en-US" dirty="0"/>
          </a:p>
        </p:txBody>
      </p:sp>
      <p:sp>
        <p:nvSpPr>
          <p:cNvPr id="3" name="Content Placeholder 2"/>
          <p:cNvSpPr>
            <a:spLocks noGrp="1"/>
          </p:cNvSpPr>
          <p:nvPr>
            <p:ph idx="1"/>
          </p:nvPr>
        </p:nvSpPr>
        <p:spPr>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fontScale="85000" lnSpcReduction="10000"/>
          </a:bodyPr>
          <a:lstStyle/>
          <a:p>
            <a:r>
              <a:rPr lang="en-US" dirty="0" smtClean="0"/>
              <a:t>1</a:t>
            </a:r>
            <a:r>
              <a:rPr lang="en-US" dirty="0"/>
              <a:t>.	Weigh 0.6 g of codeine phosphate and put it in a beaker.</a:t>
            </a:r>
          </a:p>
          <a:p>
            <a:r>
              <a:rPr lang="en-US" dirty="0"/>
              <a:t>2.	Dissolve the amount of codeine phosphate in 39 ml of D.W.</a:t>
            </a:r>
          </a:p>
          <a:p>
            <a:r>
              <a:rPr lang="en-US" dirty="0"/>
              <a:t>3.	Add 2 ml of amaranth and 4 ml of alcohol into the content of the beaker.</a:t>
            </a:r>
          </a:p>
          <a:p>
            <a:r>
              <a:rPr lang="en-US" dirty="0"/>
              <a:t>4.	Transfer the content of the beaker into a measuring cylinder and complete the volume to 60 ml by D.W.</a:t>
            </a:r>
          </a:p>
          <a:p>
            <a:r>
              <a:rPr lang="en-US" dirty="0"/>
              <a:t>5.	Convert the content of the measuring cylinder into a wide mouth </a:t>
            </a:r>
            <a:r>
              <a:rPr lang="en-US" dirty="0" err="1"/>
              <a:t>bottole</a:t>
            </a:r>
            <a:r>
              <a:rPr lang="en-US" dirty="0"/>
              <a:t> and put a suitable label. </a:t>
            </a:r>
          </a:p>
          <a:p>
            <a:endParaRPr lang="en-US" dirty="0"/>
          </a:p>
        </p:txBody>
      </p:sp>
    </p:spTree>
    <p:extLst>
      <p:ext uri="{BB962C8B-B14F-4D97-AF65-F5344CB8AC3E}">
        <p14:creationId xmlns:p14="http://schemas.microsoft.com/office/powerpoint/2010/main" val="339620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500"/>
                                        <p:tgtEl>
                                          <p:spTgt spid="3">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normAutofit fontScale="90000"/>
          </a:bodyPr>
          <a:lstStyle/>
          <a:p>
            <a:r>
              <a:rPr lang="en-US" dirty="0" smtClean="0"/>
              <a:t>Calculation</a:t>
            </a:r>
            <a:r>
              <a:rPr lang="en-US" dirty="0"/>
              <a:t/>
            </a:r>
            <a:br>
              <a:rPr lang="en-US" dirty="0"/>
            </a:br>
            <a:endParaRPr lang="en-US" dirty="0"/>
          </a:p>
        </p:txBody>
      </p:sp>
      <p:sp>
        <p:nvSpPr>
          <p:cNvPr id="3" name="Content Placeholder 2"/>
          <p:cNvSpPr>
            <a:spLocks noGrp="1"/>
          </p:cNvSpPr>
          <p:nvPr>
            <p:ph idx="1"/>
          </p:nvPr>
        </p:nvSpPr>
        <p:spPr>
          <a:solidFill>
            <a:schemeClr val="accent1"/>
          </a:solidFill>
        </p:spPr>
        <p:txBody>
          <a:bodyPr>
            <a:normAutofit fontScale="92500" lnSpcReduction="20000"/>
          </a:bodyPr>
          <a:lstStyle/>
          <a:p>
            <a:r>
              <a:rPr lang="en-US" dirty="0"/>
              <a:t>f Ʒ </a:t>
            </a:r>
            <a:r>
              <a:rPr lang="en-US" dirty="0" err="1"/>
              <a:t>ss</a:t>
            </a:r>
            <a:r>
              <a:rPr lang="en-US" dirty="0"/>
              <a:t>= 15 ml              factor= 15/ 30= 0.5</a:t>
            </a:r>
          </a:p>
          <a:p>
            <a:r>
              <a:rPr lang="en-US" dirty="0"/>
              <a:t>0.3 × 0.5= 0.15 g of codeine phosphate</a:t>
            </a:r>
          </a:p>
          <a:p>
            <a:r>
              <a:rPr lang="en-US" dirty="0"/>
              <a:t>1×0.5= 0.5 ml of amaranth</a:t>
            </a:r>
          </a:p>
          <a:p>
            <a:r>
              <a:rPr lang="en-US" dirty="0"/>
              <a:t>2×0.5=1 ml of alcohol</a:t>
            </a:r>
          </a:p>
          <a:p>
            <a:r>
              <a:rPr lang="en-US" dirty="0"/>
              <a:t>30×0.5=15 ml</a:t>
            </a:r>
          </a:p>
          <a:p>
            <a:r>
              <a:rPr lang="en-US" dirty="0"/>
              <a:t>15×3/4=11.25 ml</a:t>
            </a:r>
          </a:p>
          <a:p>
            <a:r>
              <a:rPr lang="en-US" dirty="0"/>
              <a:t>11.25-(0.5+1)=9.75ml</a:t>
            </a:r>
          </a:p>
          <a:p>
            <a:r>
              <a:rPr lang="en-US" dirty="0" smtClean="0"/>
              <a:t>Procedure</a:t>
            </a:r>
            <a:endParaRPr lang="en-US" dirty="0"/>
          </a:p>
          <a:p>
            <a:pPr marL="0" indent="0">
              <a:buNone/>
            </a:pPr>
            <a:r>
              <a:rPr lang="en-US" dirty="0"/>
              <a:t>Follow the same of the above procedure. </a:t>
            </a:r>
          </a:p>
          <a:p>
            <a:endParaRPr lang="en-US" dirty="0"/>
          </a:p>
          <a:p>
            <a:endParaRPr lang="en-US" dirty="0"/>
          </a:p>
        </p:txBody>
      </p:sp>
    </p:spTree>
    <p:extLst>
      <p:ext uri="{BB962C8B-B14F-4D97-AF65-F5344CB8AC3E}">
        <p14:creationId xmlns:p14="http://schemas.microsoft.com/office/powerpoint/2010/main" val="3286171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smtClean="0"/>
              <a:t>Home works </a:t>
            </a:r>
            <a:endParaRPr lang="en-US" b="1" dirty="0"/>
          </a:p>
        </p:txBody>
      </p:sp>
      <p:sp>
        <p:nvSpPr>
          <p:cNvPr id="3" name="Content Placeholder 2"/>
          <p:cNvSpPr>
            <a:spLocks noGrp="1"/>
          </p:cNvSpPr>
          <p:nvPr>
            <p:ph idx="1"/>
          </p:nvPr>
        </p:nvSpPr>
        <p:spPr>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r>
              <a:rPr lang="en-US" dirty="0" smtClean="0"/>
              <a:t>Rx      </a:t>
            </a:r>
            <a:r>
              <a:rPr lang="en-US" dirty="0"/>
              <a:t>Calamine                           80 g</a:t>
            </a:r>
          </a:p>
          <a:p>
            <a:pPr marL="0" indent="0">
              <a:buNone/>
            </a:pPr>
            <a:r>
              <a:rPr lang="en-US" dirty="0" smtClean="0"/>
              <a:t>           </a:t>
            </a:r>
            <a:r>
              <a:rPr lang="en-US" dirty="0"/>
              <a:t>Zinc oxide                          80 </a:t>
            </a:r>
            <a:r>
              <a:rPr lang="en-US" dirty="0" smtClean="0"/>
              <a:t>g</a:t>
            </a:r>
          </a:p>
          <a:p>
            <a:pPr marL="0" indent="0">
              <a:buNone/>
            </a:pPr>
            <a:r>
              <a:rPr lang="en-US" dirty="0" smtClean="0"/>
              <a:t>          Glycerin                             20 ml </a:t>
            </a:r>
          </a:p>
          <a:p>
            <a:pPr marL="0" indent="0">
              <a:buNone/>
            </a:pPr>
            <a:r>
              <a:rPr lang="en-US" dirty="0" smtClean="0"/>
              <a:t>          </a:t>
            </a:r>
            <a:r>
              <a:rPr lang="en-US" dirty="0" err="1" smtClean="0"/>
              <a:t>Bentonite</a:t>
            </a:r>
            <a:r>
              <a:rPr lang="en-US" dirty="0" smtClean="0"/>
              <a:t> </a:t>
            </a:r>
            <a:r>
              <a:rPr lang="en-US" dirty="0"/>
              <a:t>magma            250 ml</a:t>
            </a:r>
          </a:p>
          <a:p>
            <a:pPr marL="0" indent="0">
              <a:buNone/>
            </a:pPr>
            <a:r>
              <a:rPr lang="en-US" dirty="0"/>
              <a:t>          Calcium hydroxide    </a:t>
            </a:r>
            <a:r>
              <a:rPr lang="en-US" dirty="0" err="1"/>
              <a:t>qs</a:t>
            </a:r>
            <a:r>
              <a:rPr lang="en-US" dirty="0"/>
              <a:t>    1000 ml</a:t>
            </a:r>
          </a:p>
          <a:p>
            <a:pPr marL="0" indent="0">
              <a:buNone/>
            </a:pPr>
            <a:r>
              <a:rPr lang="en-US" dirty="0"/>
              <a:t>           Mitt </a:t>
            </a:r>
            <a:r>
              <a:rPr lang="en-US" dirty="0" smtClean="0"/>
              <a:t>gallon</a:t>
            </a:r>
          </a:p>
          <a:p>
            <a:pPr marL="0" indent="0">
              <a:buNone/>
            </a:pPr>
            <a:endParaRPr lang="en-US" dirty="0"/>
          </a:p>
          <a:p>
            <a:pPr marL="0" indent="0">
              <a:buNone/>
            </a:pPr>
            <a:r>
              <a:rPr lang="en-US" dirty="0" smtClean="0"/>
              <a:t>    Rx       </a:t>
            </a:r>
            <a:r>
              <a:rPr lang="en-US" dirty="0"/>
              <a:t>Atropine sulfate                gr XX</a:t>
            </a:r>
          </a:p>
          <a:p>
            <a:pPr marL="0" indent="0">
              <a:buNone/>
            </a:pPr>
            <a:r>
              <a:rPr lang="en-US" dirty="0" smtClean="0"/>
              <a:t>               Camphor </a:t>
            </a:r>
            <a:r>
              <a:rPr lang="en-US" dirty="0"/>
              <a:t>water                 </a:t>
            </a:r>
            <a:r>
              <a:rPr lang="en-US" dirty="0" smtClean="0"/>
              <a:t>ɱ </a:t>
            </a:r>
            <a:r>
              <a:rPr lang="en-US" dirty="0"/>
              <a:t>XV</a:t>
            </a:r>
          </a:p>
          <a:p>
            <a:pPr marL="0" indent="0">
              <a:buNone/>
            </a:pPr>
            <a:r>
              <a:rPr lang="en-US" dirty="0"/>
              <a:t>           </a:t>
            </a:r>
            <a:r>
              <a:rPr lang="en-US" dirty="0" smtClean="0"/>
              <a:t>    D.W                        </a:t>
            </a:r>
            <a:r>
              <a:rPr lang="en-US" dirty="0" err="1" smtClean="0"/>
              <a:t>qs</a:t>
            </a:r>
            <a:r>
              <a:rPr lang="en-US" dirty="0"/>
              <a:t>          </a:t>
            </a:r>
            <a:r>
              <a:rPr lang="en-US" dirty="0" err="1" smtClean="0"/>
              <a:t>fƷ</a:t>
            </a:r>
            <a:r>
              <a:rPr lang="en-US" dirty="0"/>
              <a:t> </a:t>
            </a:r>
            <a:r>
              <a:rPr lang="en-US" dirty="0" smtClean="0"/>
              <a:t>I</a:t>
            </a:r>
            <a:endParaRPr lang="en-US" dirty="0"/>
          </a:p>
          <a:p>
            <a:pPr marL="0" indent="0">
              <a:buNone/>
            </a:pPr>
            <a:r>
              <a:rPr lang="en-US" dirty="0" smtClean="0"/>
              <a:t>             Mitt  </a:t>
            </a:r>
            <a:r>
              <a:rPr lang="en-US" dirty="0" err="1"/>
              <a:t>fƷ</a:t>
            </a:r>
            <a:r>
              <a:rPr lang="en-US" dirty="0"/>
              <a:t> V</a:t>
            </a:r>
          </a:p>
          <a:p>
            <a:endParaRPr lang="en-US" dirty="0"/>
          </a:p>
          <a:p>
            <a:endParaRPr lang="en-US" dirty="0"/>
          </a:p>
        </p:txBody>
      </p:sp>
    </p:spTree>
    <p:extLst>
      <p:ext uri="{BB962C8B-B14F-4D97-AF65-F5344CB8AC3E}">
        <p14:creationId xmlns:p14="http://schemas.microsoft.com/office/powerpoint/2010/main" val="227077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1000"/>
                                        <p:tgtEl>
                                          <p:spTgt spid="3">
                                            <p:bg/>
                                          </p:spTgt>
                                        </p:tgtEl>
                                      </p:cBhvr>
                                    </p:animEffect>
                                    <p:anim calcmode="lin" valueType="num">
                                      <p:cBhvr>
                                        <p:cTn id="11" dur="1000" fill="hold"/>
                                        <p:tgtEl>
                                          <p:spTgt spid="3">
                                            <p:bg/>
                                          </p:spTgt>
                                        </p:tgtEl>
                                        <p:attrNameLst>
                                          <p:attrName>ppt_x</p:attrName>
                                        </p:attrNameLst>
                                      </p:cBhvr>
                                      <p:tavLst>
                                        <p:tav tm="0">
                                          <p:val>
                                            <p:strVal val="#ppt_x"/>
                                          </p:val>
                                        </p:tav>
                                        <p:tav tm="100000">
                                          <p:val>
                                            <p:strVal val="#ppt_x"/>
                                          </p:val>
                                        </p:tav>
                                      </p:tavLst>
                                    </p:anim>
                                    <p:anim calcmode="lin" valueType="num">
                                      <p:cBhvr>
                                        <p:cTn id="12" dur="1000" fill="hold"/>
                                        <p:tgtEl>
                                          <p:spTgt spid="3">
                                            <p:bg/>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1000"/>
                                        <p:tgtEl>
                                          <p:spTgt spid="3">
                                            <p:txEl>
                                              <p:pRg st="10" end="10"/>
                                            </p:txEl>
                                          </p:spTgt>
                                        </p:tgtEl>
                                      </p:cBhvr>
                                    </p:animEffect>
                                    <p:anim calcmode="lin" valueType="num">
                                      <p:cBhvr>
                                        <p:cTn id="6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861090" cy="6019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46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en-US" dirty="0"/>
              <a:t>Dilution and Concentration</a:t>
            </a:r>
          </a:p>
        </p:txBody>
      </p:sp>
      <p:sp>
        <p:nvSpPr>
          <p:cNvPr id="3" name="Content Placeholder 2"/>
          <p:cNvSpPr>
            <a:spLocks noGrp="1"/>
          </p:cNvSpPr>
          <p:nvPr>
            <p:ph idx="1"/>
          </p:nvPr>
        </p:nvSpPr>
        <p:spPr>
          <a:solidFill>
            <a:schemeClr val="tx2">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r>
              <a:rPr lang="en-US" dirty="0"/>
              <a:t>Dilution means when a given solution of a mixture of high concentration is diluted by addition of the suitable diluents or admixture with solution of lower concentration. </a:t>
            </a:r>
            <a:endParaRPr lang="en-US" dirty="0" smtClean="0"/>
          </a:p>
          <a:p>
            <a:r>
              <a:rPr lang="en-US" dirty="0" smtClean="0"/>
              <a:t>While </a:t>
            </a:r>
            <a:r>
              <a:rPr lang="en-US" dirty="0"/>
              <a:t>concentration means when a given solution of a mixture of low concentration are concentrated either by addition of active  ingredient or by admixture with higher strength solution or by evaporation of the diluents. </a:t>
            </a:r>
            <a:endParaRPr lang="en-US" dirty="0" smtClean="0"/>
          </a:p>
          <a:p>
            <a:r>
              <a:rPr lang="en-US" dirty="0" smtClean="0"/>
              <a:t>We </a:t>
            </a:r>
            <a:r>
              <a:rPr lang="en-US" dirty="0"/>
              <a:t>have different types of dilution either of liquids or solids.</a:t>
            </a:r>
          </a:p>
          <a:p>
            <a:endParaRPr lang="en-US" dirty="0"/>
          </a:p>
        </p:txBody>
      </p:sp>
    </p:spTree>
    <p:extLst>
      <p:ext uri="{BB962C8B-B14F-4D97-AF65-F5344CB8AC3E}">
        <p14:creationId xmlns:p14="http://schemas.microsoft.com/office/powerpoint/2010/main" val="429226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barn(inVertical)">
                                      <p:cBhvr>
                                        <p:cTn id="10" dur="500"/>
                                        <p:tgtEl>
                                          <p:spTgt spid="3">
                                            <p:bg/>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endParaRPr lang="en-US" dirty="0"/>
          </a:p>
        </p:txBody>
      </p:sp>
      <p:sp>
        <p:nvSpPr>
          <p:cNvPr id="3" name="Content Placeholder 2"/>
          <p:cNvSpPr>
            <a:spLocks noGrp="1"/>
          </p:cNvSpPr>
          <p:nvPr>
            <p:ph idx="1"/>
          </p:nvPr>
        </p:nvSpPr>
        <p:spPr>
          <a:xfrm>
            <a:off x="152400" y="228600"/>
            <a:ext cx="8534895" cy="6476999"/>
          </a:xfrm>
          <a:solidFill>
            <a:srgbClr val="FFC000"/>
          </a:solidFill>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62099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20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en-US" dirty="0"/>
              <a:t>Dilution Law</a:t>
            </a:r>
          </a:p>
        </p:txBody>
      </p:sp>
      <p:sp>
        <p:nvSpPr>
          <p:cNvPr id="3" name="Content Placeholder 2"/>
          <p:cNvSpPr>
            <a:spLocks noGrp="1"/>
          </p:cNvSpPr>
          <p:nvPr>
            <p:ph idx="1"/>
          </p:nvPr>
        </p:nvSpPr>
        <p:spPr>
          <a:solidFill>
            <a:schemeClr val="tx2">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en-US" b="1" dirty="0"/>
              <a:t>C</a:t>
            </a:r>
            <a:r>
              <a:rPr lang="en-US" b="1" baseline="-25000" dirty="0"/>
              <a:t>1 </a:t>
            </a:r>
            <a:r>
              <a:rPr lang="en-US" b="1" dirty="0"/>
              <a:t>V</a:t>
            </a:r>
            <a:r>
              <a:rPr lang="en-US" b="1" baseline="-25000" dirty="0"/>
              <a:t>1</a:t>
            </a:r>
            <a:r>
              <a:rPr lang="en-US" b="1" dirty="0"/>
              <a:t> = C</a:t>
            </a:r>
            <a:r>
              <a:rPr lang="en-US" b="1" baseline="-25000" dirty="0"/>
              <a:t>2 </a:t>
            </a:r>
            <a:r>
              <a:rPr lang="en-US" b="1" dirty="0"/>
              <a:t>V</a:t>
            </a:r>
            <a:r>
              <a:rPr lang="en-US" b="1" baseline="-25000" dirty="0"/>
              <a:t>2</a:t>
            </a:r>
            <a:endParaRPr lang="en-US" dirty="0"/>
          </a:p>
          <a:p>
            <a:r>
              <a:rPr lang="en-US" b="1" dirty="0"/>
              <a:t>The concentration is expressed either by normality, molarity or percent (%).</a:t>
            </a:r>
            <a:endParaRPr lang="en-US" dirty="0"/>
          </a:p>
          <a:p>
            <a:r>
              <a:rPr lang="en-US" b="1" u="sng" dirty="0"/>
              <a:t>Normality</a:t>
            </a:r>
            <a:r>
              <a:rPr lang="en-US" b="1" dirty="0"/>
              <a:t> is an expression of the concentration of the solution in terms of equivalent per liter of solution (number if </a:t>
            </a:r>
            <a:r>
              <a:rPr lang="en-US" b="1" dirty="0" smtClean="0"/>
              <a:t>gram </a:t>
            </a:r>
            <a:r>
              <a:rPr lang="en-US" b="1" dirty="0" err="1" smtClean="0"/>
              <a:t>eq.wt</a:t>
            </a:r>
            <a:r>
              <a:rPr lang="en-US" b="1" dirty="0" smtClean="0"/>
              <a:t> </a:t>
            </a:r>
            <a:r>
              <a:rPr lang="en-US" b="1" dirty="0"/>
              <a:t>per 1000ml).</a:t>
            </a:r>
            <a:endParaRPr lang="en-US" dirty="0"/>
          </a:p>
          <a:p>
            <a:r>
              <a:rPr lang="en-US" b="1" u="sng" dirty="0"/>
              <a:t>Morality</a:t>
            </a:r>
            <a:r>
              <a:rPr lang="en-US" b="1" dirty="0"/>
              <a:t> is the concentration of the solution in terms of moles per liter.</a:t>
            </a:r>
            <a:endParaRPr lang="en-US" dirty="0"/>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76361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wipe(down)">
                                      <p:cBhvr>
                                        <p:cTn id="10" dur="500"/>
                                        <p:tgtEl>
                                          <p:spTgt spid="3">
                                            <p:bg/>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9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81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tx2">
              <a:lumMod val="20000"/>
              <a:lumOff val="80000"/>
            </a:schemeClr>
          </a:solidFill>
        </p:spPr>
        <p:txBody>
          <a:bodyPr>
            <a:normAutofit fontScale="92500" lnSpcReduction="10000"/>
          </a:bodyPr>
          <a:lstStyle/>
          <a:p>
            <a:r>
              <a:rPr lang="en-US" dirty="0"/>
              <a:t>Note: We have two rules wherever they may be applied will simplify the calculation :</a:t>
            </a:r>
          </a:p>
          <a:p>
            <a:r>
              <a:rPr lang="en-US" dirty="0"/>
              <a:t>When ratio strength are given, convert them to % before setting.</a:t>
            </a:r>
          </a:p>
          <a:p>
            <a:pPr marL="0" indent="0">
              <a:buNone/>
            </a:pPr>
            <a:r>
              <a:rPr lang="en-US" dirty="0"/>
              <a:t>                        Ex:  1:10=10%</a:t>
            </a:r>
          </a:p>
          <a:p>
            <a:r>
              <a:rPr lang="en-US" dirty="0"/>
              <a:t>Wherever proportional parts enter into calculation, reduce them to the lowest terms.</a:t>
            </a:r>
          </a:p>
          <a:p>
            <a:r>
              <a:rPr lang="en-US" dirty="0"/>
              <a:t>Ex: 75:25 simplify to 3:1</a:t>
            </a:r>
          </a:p>
          <a:p>
            <a:pPr marL="0" indent="0">
              <a:buNone/>
            </a:pPr>
            <a:r>
              <a:rPr lang="en-US" dirty="0"/>
              <a:t> </a:t>
            </a:r>
          </a:p>
        </p:txBody>
      </p:sp>
    </p:spTree>
    <p:extLst>
      <p:ext uri="{BB962C8B-B14F-4D97-AF65-F5344CB8AC3E}">
        <p14:creationId xmlns:p14="http://schemas.microsoft.com/office/powerpoint/2010/main" val="3644451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020762"/>
          </a:xfrm>
          <a:solidFill>
            <a:schemeClr val="accent6">
              <a:lumMod val="20000"/>
              <a:lumOff val="80000"/>
            </a:schemeClr>
          </a:solidFill>
        </p:spPr>
        <p:txBody>
          <a:bodyPr/>
          <a:lstStyle/>
          <a:p>
            <a:r>
              <a:rPr lang="en-US" dirty="0" smtClean="0"/>
              <a:t>Dilution of alcohol </a:t>
            </a:r>
            <a:endParaRPr lang="en-US" dirty="0"/>
          </a:p>
        </p:txBody>
      </p:sp>
      <p:sp>
        <p:nvSpPr>
          <p:cNvPr id="3" name="Content Placeholder 2"/>
          <p:cNvSpPr>
            <a:spLocks noGrp="1"/>
          </p:cNvSpPr>
          <p:nvPr>
            <p:ph idx="1"/>
          </p:nvPr>
        </p:nvSpPr>
        <p:spPr>
          <a:xfrm>
            <a:off x="457200" y="1295400"/>
            <a:ext cx="8229600" cy="5181600"/>
          </a:xfrm>
          <a:solidFill>
            <a:schemeClr val="tx2">
              <a:lumMod val="20000"/>
              <a:lumOff val="80000"/>
            </a:schemeClr>
          </a:solidFill>
        </p:spPr>
        <p:txBody>
          <a:bodyPr>
            <a:normAutofit fontScale="70000" lnSpcReduction="20000"/>
          </a:bodyPr>
          <a:lstStyle/>
          <a:p>
            <a:r>
              <a:rPr lang="en-US" dirty="0" smtClean="0"/>
              <a:t>When </a:t>
            </a:r>
            <a:r>
              <a:rPr lang="en-US" dirty="0"/>
              <a:t>alcohol is diluted with water a noticeable contraction in volume occur so it is difficult to calculate the amount of water to be add because alcohol interaction with water by bounding (H-bond) and lead to contraction but this contraction of volume not affect the weight of alcohol and water added.</a:t>
            </a:r>
          </a:p>
          <a:p>
            <a:r>
              <a:rPr lang="en-US" dirty="0"/>
              <a:t>Examples</a:t>
            </a:r>
          </a:p>
          <a:p>
            <a:pPr marL="0" indent="0">
              <a:buNone/>
            </a:pPr>
            <a:r>
              <a:rPr lang="en-US" dirty="0"/>
              <a:t>Rx         Boric acid                    10gm</a:t>
            </a:r>
          </a:p>
          <a:p>
            <a:pPr marL="0" indent="0">
              <a:buNone/>
            </a:pPr>
            <a:r>
              <a:rPr lang="en-US" dirty="0"/>
              <a:t>              Alcohol 70%              30ml</a:t>
            </a:r>
          </a:p>
          <a:p>
            <a:pPr marL="0" indent="0">
              <a:buNone/>
            </a:pPr>
            <a:r>
              <a:rPr lang="en-US" dirty="0"/>
              <a:t>              Alcohol available      90%</a:t>
            </a:r>
          </a:p>
          <a:p>
            <a:r>
              <a:rPr lang="en-US" dirty="0"/>
              <a:t>	How many </a:t>
            </a:r>
            <a:r>
              <a:rPr lang="en-US" dirty="0" err="1"/>
              <a:t>mls</a:t>
            </a:r>
            <a:r>
              <a:rPr lang="en-US" dirty="0"/>
              <a:t> of 20% alcohol can be used to prepare 25ml of 10% alcohol?</a:t>
            </a:r>
          </a:p>
          <a:p>
            <a:pPr marL="0" indent="0">
              <a:buNone/>
            </a:pPr>
            <a:r>
              <a:rPr lang="en-US" dirty="0" smtClean="0"/>
              <a:t>       C1V1=C2V2</a:t>
            </a:r>
            <a:endParaRPr lang="en-US" dirty="0"/>
          </a:p>
          <a:p>
            <a:pPr marL="0" indent="0">
              <a:buNone/>
            </a:pPr>
            <a:r>
              <a:rPr lang="en-US" dirty="0"/>
              <a:t>20% x V1 =10% x 25ml</a:t>
            </a:r>
          </a:p>
          <a:p>
            <a:pPr marL="0" indent="0">
              <a:buNone/>
            </a:pPr>
            <a:r>
              <a:rPr lang="en-US" dirty="0"/>
              <a:t>V1 =12.5ml of 20% alcohol and complete the volume to 25ml.</a:t>
            </a:r>
          </a:p>
          <a:p>
            <a:endParaRPr lang="en-US" dirty="0"/>
          </a:p>
          <a:p>
            <a:endParaRPr lang="en-US" dirty="0"/>
          </a:p>
        </p:txBody>
      </p:sp>
    </p:spTree>
    <p:extLst>
      <p:ext uri="{BB962C8B-B14F-4D97-AF65-F5344CB8AC3E}">
        <p14:creationId xmlns:p14="http://schemas.microsoft.com/office/powerpoint/2010/main" val="186776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wheel(1)">
                                      <p:cBhvr>
                                        <p:cTn id="10" dur="2000"/>
                                        <p:tgtEl>
                                          <p:spTgt spid="3">
                                            <p:bg/>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heel(1)">
                                      <p:cBhvr>
                                        <p:cTn id="16" dur="2000"/>
                                        <p:tgtEl>
                                          <p:spTgt spid="3">
                                            <p:txEl>
                                              <p:pRg st="1" end="1"/>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heel(1)">
                                      <p:cBhvr>
                                        <p:cTn id="25" dur="2000"/>
                                        <p:tgtEl>
                                          <p:spTgt spid="3">
                                            <p:txEl>
                                              <p:pRg st="4" end="4"/>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heel(1)">
                                      <p:cBhvr>
                                        <p:cTn id="28" dur="2000"/>
                                        <p:tgtEl>
                                          <p:spTgt spid="3">
                                            <p:txEl>
                                              <p:pRg st="5" end="5"/>
                                            </p:tx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heel(1)">
                                      <p:cBhvr>
                                        <p:cTn id="31" dur="2000"/>
                                        <p:tgtEl>
                                          <p:spTgt spid="3">
                                            <p:txEl>
                                              <p:pRg st="6" end="6"/>
                                            </p:tx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heel(1)">
                                      <p:cBhvr>
                                        <p:cTn id="34" dur="2000"/>
                                        <p:tgtEl>
                                          <p:spTgt spid="3">
                                            <p:txEl>
                                              <p:pRg st="7" end="7"/>
                                            </p:txEl>
                                          </p:spTgt>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heel(1)">
                                      <p:cBhvr>
                                        <p:cTn id="3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dirty="0" smtClean="0"/>
              <a:t>Problems </a:t>
            </a:r>
            <a:endParaRPr lang="en-US" dirty="0"/>
          </a:p>
        </p:txBody>
      </p:sp>
      <p:sp>
        <p:nvSpPr>
          <p:cNvPr id="3" name="Content Placeholder 2"/>
          <p:cNvSpPr>
            <a:spLocks noGrp="1"/>
          </p:cNvSpPr>
          <p:nvPr>
            <p:ph idx="1"/>
          </p:nvPr>
        </p:nvSpPr>
        <p:spPr>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r>
              <a:rPr lang="en-US" dirty="0"/>
              <a:t>	If 500ml of 15% v/v solution are diluted to 1500ml.  What will be the percentage strength?</a:t>
            </a:r>
          </a:p>
          <a:p>
            <a:pPr marL="0" indent="0">
              <a:buNone/>
            </a:pPr>
            <a:r>
              <a:rPr lang="en-US" dirty="0"/>
              <a:t>C1V1 = C2V2</a:t>
            </a:r>
          </a:p>
          <a:p>
            <a:pPr marL="0" indent="0">
              <a:buNone/>
            </a:pPr>
            <a:r>
              <a:rPr lang="en-US" dirty="0"/>
              <a:t>15% x 500ml =C2 x 1500ml</a:t>
            </a:r>
          </a:p>
          <a:p>
            <a:pPr marL="0" indent="0">
              <a:buNone/>
            </a:pPr>
            <a:r>
              <a:rPr lang="en-US" dirty="0"/>
              <a:t>C2=5%</a:t>
            </a:r>
          </a:p>
          <a:p>
            <a:endParaRPr lang="en-US" dirty="0"/>
          </a:p>
          <a:p>
            <a:r>
              <a:rPr lang="en-US" dirty="0"/>
              <a:t>	How many </a:t>
            </a:r>
            <a:r>
              <a:rPr lang="en-US" dirty="0" err="1"/>
              <a:t>mls</a:t>
            </a:r>
            <a:r>
              <a:rPr lang="en-US" dirty="0"/>
              <a:t> of a 1:5000 (w/v) solution of potassium permanganate can be made from 50ml of a 5% solution?</a:t>
            </a:r>
          </a:p>
          <a:p>
            <a:pPr marL="0" indent="0">
              <a:buNone/>
            </a:pPr>
            <a:r>
              <a:rPr lang="en-US" dirty="0"/>
              <a:t>1:5000 = 0.02%</a:t>
            </a:r>
          </a:p>
          <a:p>
            <a:pPr marL="0" indent="0">
              <a:buNone/>
            </a:pPr>
            <a:r>
              <a:rPr lang="en-US" dirty="0"/>
              <a:t>C1V1=C2V2</a:t>
            </a:r>
          </a:p>
          <a:p>
            <a:pPr marL="0" indent="0">
              <a:buNone/>
            </a:pPr>
            <a:r>
              <a:rPr lang="en-US" dirty="0"/>
              <a:t>50ml x 0.5% = 0.02% x V2</a:t>
            </a:r>
          </a:p>
          <a:p>
            <a:pPr marL="0" indent="0">
              <a:buNone/>
            </a:pPr>
            <a:r>
              <a:rPr lang="en-US" dirty="0"/>
              <a:t>V2= 1250ml</a:t>
            </a:r>
          </a:p>
          <a:p>
            <a:endParaRPr lang="en-US" dirty="0"/>
          </a:p>
          <a:p>
            <a:endParaRPr lang="en-US" dirty="0"/>
          </a:p>
        </p:txBody>
      </p:sp>
    </p:spTree>
    <p:extLst>
      <p:ext uri="{BB962C8B-B14F-4D97-AF65-F5344CB8AC3E}">
        <p14:creationId xmlns:p14="http://schemas.microsoft.com/office/powerpoint/2010/main" val="237190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2000"/>
                                        <p:tgtEl>
                                          <p:spTgt spid="2"/>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wheel(3)">
                                      <p:cBhvr>
                                        <p:cTn id="10" dur="2000"/>
                                        <p:tgtEl>
                                          <p:spTgt spid="3">
                                            <p:bg/>
                                          </p:spTgt>
                                        </p:tgtEl>
                                      </p:cBhvr>
                                    </p:animEffect>
                                  </p:childTnLst>
                                </p:cTn>
                              </p:par>
                              <p:par>
                                <p:cTn id="11" presetID="21" presetClass="entr" presetSubtype="3"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3)">
                                      <p:cBhvr>
                                        <p:cTn id="13" dur="2000"/>
                                        <p:tgtEl>
                                          <p:spTgt spid="3">
                                            <p:txEl>
                                              <p:pRg st="0" end="0"/>
                                            </p:txEl>
                                          </p:spTgt>
                                        </p:tgtEl>
                                      </p:cBhvr>
                                    </p:animEffect>
                                  </p:childTnLst>
                                </p:cTn>
                              </p:par>
                              <p:par>
                                <p:cTn id="14" presetID="21" presetClass="entr" presetSubtype="3"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heel(3)">
                                      <p:cBhvr>
                                        <p:cTn id="16" dur="2000"/>
                                        <p:tgtEl>
                                          <p:spTgt spid="3">
                                            <p:txEl>
                                              <p:pRg st="1" end="1"/>
                                            </p:txEl>
                                          </p:spTgt>
                                        </p:tgtEl>
                                      </p:cBhvr>
                                    </p:animEffect>
                                  </p:childTnLst>
                                </p:cTn>
                              </p:par>
                              <p:par>
                                <p:cTn id="17" presetID="21" presetClass="entr" presetSubtype="3"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3)">
                                      <p:cBhvr>
                                        <p:cTn id="19" dur="2000"/>
                                        <p:tgtEl>
                                          <p:spTgt spid="3">
                                            <p:txEl>
                                              <p:pRg st="2" end="2"/>
                                            </p:txEl>
                                          </p:spTgt>
                                        </p:tgtEl>
                                      </p:cBhvr>
                                    </p:animEffect>
                                  </p:childTnLst>
                                </p:cTn>
                              </p:par>
                              <p:par>
                                <p:cTn id="20" presetID="21" presetClass="entr" presetSubtype="3"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3)">
                                      <p:cBhvr>
                                        <p:cTn id="22" dur="2000"/>
                                        <p:tgtEl>
                                          <p:spTgt spid="3">
                                            <p:txEl>
                                              <p:pRg st="3" end="3"/>
                                            </p:txEl>
                                          </p:spTgt>
                                        </p:tgtEl>
                                      </p:cBhvr>
                                    </p:animEffect>
                                  </p:childTnLst>
                                </p:cTn>
                              </p:par>
                              <p:par>
                                <p:cTn id="23" presetID="21" presetClass="entr" presetSubtype="3"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3)">
                                      <p:cBhvr>
                                        <p:cTn id="25" dur="2000"/>
                                        <p:tgtEl>
                                          <p:spTgt spid="3">
                                            <p:txEl>
                                              <p:pRg st="5" end="5"/>
                                            </p:txEl>
                                          </p:spTgt>
                                        </p:tgtEl>
                                      </p:cBhvr>
                                    </p:animEffect>
                                  </p:childTnLst>
                                </p:cTn>
                              </p:par>
                              <p:par>
                                <p:cTn id="26" presetID="21" presetClass="entr" presetSubtype="3"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heel(3)">
                                      <p:cBhvr>
                                        <p:cTn id="28" dur="2000"/>
                                        <p:tgtEl>
                                          <p:spTgt spid="3">
                                            <p:txEl>
                                              <p:pRg st="6" end="6"/>
                                            </p:txEl>
                                          </p:spTgt>
                                        </p:tgtEl>
                                      </p:cBhvr>
                                    </p:animEffect>
                                  </p:childTnLst>
                                </p:cTn>
                              </p:par>
                              <p:par>
                                <p:cTn id="29" presetID="21" presetClass="entr" presetSubtype="3"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heel(3)">
                                      <p:cBhvr>
                                        <p:cTn id="31" dur="2000"/>
                                        <p:tgtEl>
                                          <p:spTgt spid="3">
                                            <p:txEl>
                                              <p:pRg st="7" end="7"/>
                                            </p:txEl>
                                          </p:spTgt>
                                        </p:tgtEl>
                                      </p:cBhvr>
                                    </p:animEffect>
                                  </p:childTnLst>
                                </p:cTn>
                              </p:par>
                              <p:par>
                                <p:cTn id="32" presetID="21" presetClass="entr" presetSubtype="3"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heel(3)">
                                      <p:cBhvr>
                                        <p:cTn id="34" dur="2000"/>
                                        <p:tgtEl>
                                          <p:spTgt spid="3">
                                            <p:txEl>
                                              <p:pRg st="8" end="8"/>
                                            </p:txEl>
                                          </p:spTgt>
                                        </p:tgtEl>
                                      </p:cBhvr>
                                    </p:animEffect>
                                  </p:childTnLst>
                                </p:cTn>
                              </p:par>
                              <p:par>
                                <p:cTn id="35" presetID="21" presetClass="entr" presetSubtype="3"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heel(3)">
                                      <p:cBhvr>
                                        <p:cTn id="3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dirty="0" smtClean="0"/>
              <a:t>Problems </a:t>
            </a:r>
            <a:endParaRPr lang="en-US" dirty="0"/>
          </a:p>
        </p:txBody>
      </p:sp>
      <p:sp>
        <p:nvSpPr>
          <p:cNvPr id="3" name="Content Placeholder 2"/>
          <p:cNvSpPr>
            <a:spLocks noGrp="1"/>
          </p:cNvSpPr>
          <p:nvPr>
            <p:ph idx="1"/>
          </p:nvPr>
        </p:nvSpPr>
        <p:spPr>
          <a:solidFill>
            <a:schemeClr val="accent5">
              <a:lumMod val="20000"/>
              <a:lumOff val="80000"/>
            </a:schemeClr>
          </a:solidFill>
        </p:spPr>
        <p:txBody>
          <a:bodyPr>
            <a:normAutofit fontScale="77500" lnSpcReduction="20000"/>
          </a:bodyPr>
          <a:lstStyle/>
          <a:p>
            <a:r>
              <a:rPr lang="en-US" dirty="0"/>
              <a:t>	How much water should be mixed with 5000ml of 85% alcohol to make 50% (v/v) solution?</a:t>
            </a:r>
          </a:p>
          <a:p>
            <a:pPr marL="0" indent="0">
              <a:buNone/>
            </a:pPr>
            <a:r>
              <a:rPr lang="en-US" dirty="0"/>
              <a:t>C1V1 = C2V2</a:t>
            </a:r>
          </a:p>
          <a:p>
            <a:pPr marL="0" indent="0">
              <a:buNone/>
            </a:pPr>
            <a:r>
              <a:rPr lang="en-US" dirty="0"/>
              <a:t>50ml x 0.5% = 50% x V2</a:t>
            </a:r>
          </a:p>
          <a:p>
            <a:pPr marL="0" indent="0">
              <a:buNone/>
            </a:pPr>
            <a:r>
              <a:rPr lang="en-US" dirty="0"/>
              <a:t>V2 = 8500ml</a:t>
            </a:r>
          </a:p>
          <a:p>
            <a:pPr marL="0" indent="0">
              <a:buNone/>
            </a:pPr>
            <a:r>
              <a:rPr lang="en-US" dirty="0"/>
              <a:t>8500 – 5000 = 3500ml of H2O.</a:t>
            </a:r>
          </a:p>
          <a:p>
            <a:r>
              <a:rPr lang="en-US" dirty="0"/>
              <a:t>Note</a:t>
            </a:r>
          </a:p>
          <a:p>
            <a:r>
              <a:rPr lang="en-US" dirty="0"/>
              <a:t>	Standard solution is a solution of known concentration (normality, molarity and molality) or it’s concentration is exactly measured.</a:t>
            </a:r>
          </a:p>
          <a:p>
            <a:r>
              <a:rPr lang="en-US" dirty="0"/>
              <a:t>	Standardization is determination of the molarity or normality of the solution.</a:t>
            </a:r>
          </a:p>
          <a:p>
            <a:endParaRPr lang="en-US" dirty="0"/>
          </a:p>
        </p:txBody>
      </p:sp>
    </p:spTree>
    <p:extLst>
      <p:ext uri="{BB962C8B-B14F-4D97-AF65-F5344CB8AC3E}">
        <p14:creationId xmlns:p14="http://schemas.microsoft.com/office/powerpoint/2010/main" val="421425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wheel(8)">
                                      <p:cBhvr>
                                        <p:cTn id="10" dur="2000"/>
                                        <p:tgtEl>
                                          <p:spTgt spid="3">
                                            <p:bg/>
                                          </p:spTgt>
                                        </p:tgtEl>
                                      </p:cBhvr>
                                    </p:animEffect>
                                  </p:childTnLst>
                                </p:cTn>
                              </p:par>
                              <p:par>
                                <p:cTn id="11" presetID="21" presetClass="entr" presetSubtype="8"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8)">
                                      <p:cBhvr>
                                        <p:cTn id="13" dur="2000"/>
                                        <p:tgtEl>
                                          <p:spTgt spid="3">
                                            <p:txEl>
                                              <p:pRg st="0" end="0"/>
                                            </p:txEl>
                                          </p:spTgt>
                                        </p:tgtEl>
                                      </p:cBhvr>
                                    </p:animEffect>
                                  </p:childTnLst>
                                </p:cTn>
                              </p:par>
                              <p:par>
                                <p:cTn id="14" presetID="21" presetClass="entr" presetSubtype="8"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heel(8)">
                                      <p:cBhvr>
                                        <p:cTn id="16" dur="2000"/>
                                        <p:tgtEl>
                                          <p:spTgt spid="3">
                                            <p:txEl>
                                              <p:pRg st="1" end="1"/>
                                            </p:txEl>
                                          </p:spTgt>
                                        </p:tgtEl>
                                      </p:cBhvr>
                                    </p:animEffect>
                                  </p:childTnLst>
                                </p:cTn>
                              </p:par>
                              <p:par>
                                <p:cTn id="17" presetID="21"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8)">
                                      <p:cBhvr>
                                        <p:cTn id="19" dur="2000"/>
                                        <p:tgtEl>
                                          <p:spTgt spid="3">
                                            <p:txEl>
                                              <p:pRg st="2" end="2"/>
                                            </p:txEl>
                                          </p:spTgt>
                                        </p:tgtEl>
                                      </p:cBhvr>
                                    </p:animEffect>
                                  </p:childTnLst>
                                </p:cTn>
                              </p:par>
                              <p:par>
                                <p:cTn id="20" presetID="21" presetClass="entr" presetSubtype="8"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8)">
                                      <p:cBhvr>
                                        <p:cTn id="22" dur="2000"/>
                                        <p:tgtEl>
                                          <p:spTgt spid="3">
                                            <p:txEl>
                                              <p:pRg st="3" end="3"/>
                                            </p:txEl>
                                          </p:spTgt>
                                        </p:tgtEl>
                                      </p:cBhvr>
                                    </p:animEffect>
                                  </p:childTnLst>
                                </p:cTn>
                              </p:par>
                              <p:par>
                                <p:cTn id="23" presetID="21"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heel(8)">
                                      <p:cBhvr>
                                        <p:cTn id="25" dur="2000"/>
                                        <p:tgtEl>
                                          <p:spTgt spid="3">
                                            <p:txEl>
                                              <p:pRg st="4" end="4"/>
                                            </p:txEl>
                                          </p:spTgt>
                                        </p:tgtEl>
                                      </p:cBhvr>
                                    </p:animEffect>
                                  </p:childTnLst>
                                </p:cTn>
                              </p:par>
                              <p:par>
                                <p:cTn id="26" presetID="21" presetClass="entr" presetSubtype="8"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heel(8)">
                                      <p:cBhvr>
                                        <p:cTn id="28" dur="2000"/>
                                        <p:tgtEl>
                                          <p:spTgt spid="3">
                                            <p:txEl>
                                              <p:pRg st="5" end="5"/>
                                            </p:txEl>
                                          </p:spTgt>
                                        </p:tgtEl>
                                      </p:cBhvr>
                                    </p:animEffect>
                                  </p:childTnLst>
                                </p:cTn>
                              </p:par>
                              <p:par>
                                <p:cTn id="29" presetID="21"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heel(8)">
                                      <p:cBhvr>
                                        <p:cTn id="31" dur="2000"/>
                                        <p:tgtEl>
                                          <p:spTgt spid="3">
                                            <p:txEl>
                                              <p:pRg st="6" end="6"/>
                                            </p:txEl>
                                          </p:spTgt>
                                        </p:tgtEl>
                                      </p:cBhvr>
                                    </p:animEffect>
                                  </p:childTnLst>
                                </p:cTn>
                              </p:par>
                              <p:par>
                                <p:cTn id="32" presetID="21" presetClass="entr" presetSubtype="8"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heel(8)">
                                      <p:cBhvr>
                                        <p:cTn id="3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TotalTime>
  <Words>430</Words>
  <Application>Microsoft Office PowerPoint</Application>
  <PresentationFormat>On-screen Show (4:3)</PresentationFormat>
  <Paragraphs>97</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Dilution and Concentration</vt:lpstr>
      <vt:lpstr>PowerPoint Presentation</vt:lpstr>
      <vt:lpstr>Dilution Law</vt:lpstr>
      <vt:lpstr>PowerPoint Presentation</vt:lpstr>
      <vt:lpstr>PowerPoint Presentation</vt:lpstr>
      <vt:lpstr>Dilution of alcohol </vt:lpstr>
      <vt:lpstr>Problems </vt:lpstr>
      <vt:lpstr>Problems </vt:lpstr>
      <vt:lpstr>Reducing and Enlarging Formula</vt:lpstr>
      <vt:lpstr>PowerPoint Presentation</vt:lpstr>
      <vt:lpstr>Procedure(1): </vt:lpstr>
      <vt:lpstr>Calculation </vt:lpstr>
      <vt:lpstr>Home works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nora</dc:creator>
  <cp:lastModifiedBy>nora</cp:lastModifiedBy>
  <cp:revision>20</cp:revision>
  <dcterms:created xsi:type="dcterms:W3CDTF">2006-08-16T00:00:00Z</dcterms:created>
  <dcterms:modified xsi:type="dcterms:W3CDTF">2019-03-29T17:03:59Z</dcterms:modified>
</cp:coreProperties>
</file>