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6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dirty="0" smtClean="0"/>
              <a:t>Heat and temperature</a:t>
            </a:r>
            <a:br>
              <a:rPr lang="en-US" dirty="0" smtClean="0"/>
            </a:br>
            <a:endParaRPr lang="en-US" dirty="0"/>
          </a:p>
        </p:txBody>
      </p:sp>
      <p:sp>
        <p:nvSpPr>
          <p:cNvPr id="3" name="Subtitle 2"/>
          <p:cNvSpPr>
            <a:spLocks noGrp="1"/>
          </p:cNvSpPr>
          <p:nvPr>
            <p:ph type="subTitle" idx="1"/>
          </p:nvPr>
        </p:nvSpPr>
        <p:spPr>
          <a:xfrm>
            <a:off x="1295400" y="2667000"/>
            <a:ext cx="6400800" cy="3429000"/>
          </a:xfrm>
        </p:spPr>
        <p:txBody>
          <a:bodyPr>
            <a:normAutofit fontScale="92500"/>
          </a:bodyPr>
          <a:lstStyle/>
          <a:p>
            <a:pPr fontAlgn="base"/>
            <a:r>
              <a:rPr lang="en-US" b="1" dirty="0" smtClean="0"/>
              <a:t>Heat</a:t>
            </a:r>
            <a:r>
              <a:rPr lang="en-US" dirty="0" smtClean="0"/>
              <a:t>, q, is thermal energy transferred (between two systems that are different in temperature) or from a hotter system to a cooler system that are in contact.</a:t>
            </a:r>
          </a:p>
          <a:p>
            <a:pPr fontAlgn="base"/>
            <a:r>
              <a:rPr lang="en-US" dirty="0" smtClean="0"/>
              <a:t>Temperature is a measure of the average kinetic energy of the atoms or molecules in the system.</a:t>
            </a:r>
          </a:p>
          <a:p>
            <a:pPr fontAlgn="base"/>
            <a:endParaRPr lang="en-US" dirty="0" smtClean="0"/>
          </a:p>
          <a:p>
            <a:pPr fontAlgn="base"/>
            <a:endParaRPr lang="en-US" dirty="0" smtClean="0"/>
          </a:p>
          <a:p>
            <a:pPr fontAlgn="base"/>
            <a:endParaRPr lang="en-US" dirty="0" smtClean="0"/>
          </a:p>
          <a:p>
            <a:pPr fontAlgn="base"/>
            <a:endParaRPr lang="en-US" dirty="0" smtClean="0"/>
          </a:p>
          <a:p>
            <a:endParaRPr lang="en-US" dirty="0"/>
          </a:p>
        </p:txBody>
      </p:sp>
      <p:pic>
        <p:nvPicPr>
          <p:cNvPr id="1027" name="Picture 3" descr="C:\Users\USER\Pictures\heat.jpg"/>
          <p:cNvPicPr>
            <a:picLocks noChangeAspect="1" noChangeArrowheads="1"/>
          </p:cNvPicPr>
          <p:nvPr/>
        </p:nvPicPr>
        <p:blipFill>
          <a:blip r:embed="rId2" cstate="print"/>
          <a:srcRect/>
          <a:stretch>
            <a:fillRect/>
          </a:stretch>
        </p:blipFill>
        <p:spPr bwMode="auto">
          <a:xfrm>
            <a:off x="3186113" y="609600"/>
            <a:ext cx="2771775" cy="16478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dirty="0" smtClean="0"/>
              <a:t>The </a:t>
            </a:r>
            <a:r>
              <a:rPr lang="en-US" b="1" dirty="0" err="1" smtClean="0"/>
              <a:t>zeroth</a:t>
            </a:r>
            <a:r>
              <a:rPr lang="en-US" b="1" dirty="0" smtClean="0"/>
              <a:t> law of thermodynamics</a:t>
            </a:r>
            <a:r>
              <a:rPr lang="en-US" dirty="0" smtClean="0"/>
              <a:t> says that no heat is transferred between two objects in thermal equilibrium; therefore, they are the same temperature.</a:t>
            </a:r>
          </a:p>
          <a:p>
            <a:pPr fontAlgn="base"/>
            <a:r>
              <a:rPr lang="en-US" dirty="0" smtClean="0"/>
              <a:t>We can calculate the heat released or absorbed using the specific heat capacity C equation:  </a:t>
            </a:r>
          </a:p>
          <a:p>
            <a:pPr fontAlgn="base"/>
            <a:r>
              <a:rPr lang="en-US" dirty="0" smtClean="0"/>
              <a:t> q = m × C × ΔT</a:t>
            </a:r>
          </a:p>
          <a:p>
            <a:r>
              <a:rPr lang="en-US" dirty="0" smtClean="0"/>
              <a:t>M is the mass of the substance</a:t>
            </a:r>
          </a:p>
          <a:p>
            <a:r>
              <a:rPr lang="en-US" dirty="0" smtClean="0"/>
              <a:t>ΔT is the change in temperature</a:t>
            </a:r>
          </a:p>
          <a:p>
            <a:r>
              <a:rPr lang="en-US" dirty="0" smtClean="0"/>
              <a:t>The unit of heat is </a:t>
            </a:r>
            <a:r>
              <a:rPr lang="en-US" dirty="0" err="1" smtClean="0"/>
              <a:t>joul</a:t>
            </a:r>
            <a:r>
              <a:rPr lang="en-US" dirty="0" smtClean="0"/>
              <a:t> J or KJ</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b="1" dirty="0" smtClean="0"/>
              <a:t>Relationship between heat and temperature</a:t>
            </a:r>
          </a:p>
          <a:p>
            <a:pPr fontAlgn="base"/>
            <a:r>
              <a:rPr lang="en-US" dirty="0" smtClean="0"/>
              <a:t>Heat and temperature are two different but closely related concepts. Note that they have different units: temperature typically has units of degrees or Kelvin (K), and heat has units of energy, Joules (J). Temperature is a measure of the average kinetic energy of the atoms or molecules in the system.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4572000"/>
          </a:xfrm>
        </p:spPr>
        <p:txBody>
          <a:bodyPr>
            <a:normAutofit fontScale="90000"/>
          </a:bodyPr>
          <a:lstStyle/>
          <a:p>
            <a:r>
              <a:rPr lang="en-US" dirty="0"/>
              <a:t>For example, if we have a cup of hot </a:t>
            </a:r>
            <a:r>
              <a:rPr lang="en-US" dirty="0" smtClean="0"/>
              <a:t>coffee and cold tea. Water molecules </a:t>
            </a:r>
            <a:r>
              <a:rPr lang="en-US" dirty="0"/>
              <a:t>in a cup of hot coffee have a higher average kinetic energy than </a:t>
            </a:r>
            <a:r>
              <a:rPr lang="en-US" dirty="0" smtClean="0"/>
              <a:t>water </a:t>
            </a:r>
            <a:r>
              <a:rPr lang="en-US" dirty="0"/>
              <a:t>molecules in a cup of </a:t>
            </a:r>
            <a:r>
              <a:rPr lang="en-US" dirty="0" smtClean="0"/>
              <a:t>cold </a:t>
            </a:r>
            <a:r>
              <a:rPr lang="en-US" dirty="0"/>
              <a:t>tea, which means that they are moving at a higher velocity.</a:t>
            </a:r>
            <a:br>
              <a:rPr lang="en-US" dirty="0"/>
            </a:b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0" y="4486275"/>
            <a:ext cx="3509963"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1494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92500" lnSpcReduction="20000"/>
          </a:bodyPr>
          <a:lstStyle/>
          <a:p>
            <a:pPr fontAlgn="base"/>
            <a:r>
              <a:rPr lang="en-US" dirty="0" smtClean="0"/>
              <a:t>When a system absorbs or loses heat, the average kinetic energy of the molecules will change. Thus, heat transfer results in a change in the system's temperature </a:t>
            </a:r>
            <a:r>
              <a:rPr lang="en-US" i="1" dirty="0" smtClean="0"/>
              <a:t>as long as the system is not undergoing a phase change.</a:t>
            </a:r>
          </a:p>
          <a:p>
            <a:pPr fontAlgn="base"/>
            <a:r>
              <a:rPr lang="en-US" i="1" dirty="0" smtClean="0"/>
              <a:t>Example:</a:t>
            </a:r>
          </a:p>
          <a:p>
            <a:pPr fontAlgn="base"/>
            <a:r>
              <a:rPr lang="en-US" dirty="0" smtClean="0"/>
              <a:t> we have 250 mL of hot tea which we would like to cool down before we drink it. The tea is currently at 370 K, and we'd like to cool it down to 350 K. How much thermal energy has to be transferred from the tea to the surroundings to cool the tea?</a:t>
            </a:r>
            <a:endParaRPr lang="en-US" i="1" dirty="0" smtClean="0"/>
          </a:p>
          <a:p>
            <a:pPr fontAlgn="base"/>
            <a:endParaRPr lang="en-US" dirty="0" smtClean="0"/>
          </a:p>
          <a:p>
            <a:endParaRPr lang="en-US" dirty="0"/>
          </a:p>
        </p:txBody>
      </p:sp>
      <p:sp>
        <p:nvSpPr>
          <p:cNvPr id="4" name="Title 3"/>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dirty="0" smtClean="0"/>
              <a:t>We are going to assume that the tea is mostly water, so we can use the density and heat capacity of water in our calculations. The specific heat capacity of water is 4.18 J/​</a:t>
            </a:r>
            <a:r>
              <a:rPr lang="en-US" dirty="0" err="1" smtClean="0"/>
              <a:t>g⋅K</a:t>
            </a:r>
            <a:r>
              <a:rPr lang="en-US" dirty="0" smtClean="0"/>
              <a:t>, and the density of water is 1.00 g/ml. We can calculate the energy transferred in the process of cooling the tea using the following steps:</a:t>
            </a:r>
          </a:p>
          <a:p>
            <a:pPr fontAlgn="base"/>
            <a:r>
              <a:rPr lang="en-US" b="1" dirty="0" smtClean="0"/>
              <a:t>1. Calculate the mass of the substance</a:t>
            </a:r>
          </a:p>
          <a:p>
            <a:pPr fontAlgn="base"/>
            <a:r>
              <a:rPr lang="en-US" dirty="0" smtClean="0"/>
              <a:t>We can calculate the mass of the tea/water using the volume and density of water: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smtClean="0"/>
              <a:t>m=250 mL×1.00 g/</a:t>
            </a:r>
            <a:r>
              <a:rPr lang="en-US" dirty="0" err="1" smtClean="0"/>
              <a:t>mL</a:t>
            </a:r>
            <a:r>
              <a:rPr lang="en-US" dirty="0" smtClean="0"/>
              <a:t>=250g</a:t>
            </a:r>
          </a:p>
          <a:p>
            <a:pPr fontAlgn="base"/>
            <a:r>
              <a:rPr lang="en-US" b="1" dirty="0" smtClean="0"/>
              <a:t>2. Calculate the change in temperature </a:t>
            </a:r>
            <a:r>
              <a:rPr lang="el-GR" dirty="0" smtClean="0"/>
              <a:t>Δ</a:t>
            </a:r>
            <a:r>
              <a:rPr lang="en-US" dirty="0" smtClean="0"/>
              <a:t>T</a:t>
            </a:r>
            <a:r>
              <a:rPr lang="en-US" b="1" dirty="0" smtClean="0"/>
              <a:t> </a:t>
            </a:r>
          </a:p>
          <a:p>
            <a:pPr fontAlgn="base"/>
            <a:r>
              <a:rPr lang="en-US" dirty="0" smtClean="0"/>
              <a:t>We can calculate the change in temperature, </a:t>
            </a:r>
            <a:r>
              <a:rPr lang="el-GR" dirty="0" smtClean="0"/>
              <a:t>Δ</a:t>
            </a:r>
            <a:r>
              <a:rPr lang="en-US" dirty="0" smtClean="0"/>
              <a:t>T, from the initial and final temperatures:</a:t>
            </a:r>
          </a:p>
          <a:p>
            <a:pPr fontAlgn="base"/>
            <a:r>
              <a:rPr lang="el-GR" dirty="0" smtClean="0"/>
              <a:t>Δ</a:t>
            </a:r>
            <a:r>
              <a:rPr lang="en-US" dirty="0" smtClean="0"/>
              <a:t>T= </a:t>
            </a:r>
            <a:r>
              <a:rPr lang="en-US" dirty="0" err="1" smtClean="0"/>
              <a:t>T</a:t>
            </a:r>
            <a:r>
              <a:rPr lang="en-US" baseline="-25000" dirty="0" err="1" smtClean="0"/>
              <a:t>final</a:t>
            </a:r>
            <a:r>
              <a:rPr lang="en-US" dirty="0" smtClean="0"/>
              <a:t> – </a:t>
            </a:r>
            <a:r>
              <a:rPr lang="en-US" dirty="0" err="1" smtClean="0"/>
              <a:t>T</a:t>
            </a:r>
            <a:r>
              <a:rPr lang="en-US" baseline="-25000" dirty="0" err="1" smtClean="0"/>
              <a:t>initial</a:t>
            </a:r>
            <a:r>
              <a:rPr lang="en-US" dirty="0" smtClean="0"/>
              <a:t>  </a:t>
            </a:r>
          </a:p>
          <a:p>
            <a:pPr fontAlgn="base"/>
            <a:r>
              <a:rPr lang="en-US" dirty="0" smtClean="0"/>
              <a:t>​=350K−370K</a:t>
            </a:r>
          </a:p>
          <a:p>
            <a:pPr fontAlgn="base"/>
            <a:r>
              <a:rPr lang="en-US" dirty="0" smtClean="0"/>
              <a:t>​=−20K</a:t>
            </a:r>
            <a:br>
              <a:rPr lang="en-US" dirty="0" smtClean="0"/>
            </a:br>
            <a:r>
              <a:rPr lang="en-US" b="1" dirty="0" smtClean="0"/>
              <a:t>3. Solve for q</a:t>
            </a:r>
          </a:p>
          <a:p>
            <a:pPr fontAlgn="base"/>
            <a:r>
              <a:rPr lang="en-US" dirty="0" smtClean="0"/>
              <a:t>Now we can solve for the heat transferred from the hot tea using the equation for heat:</a:t>
            </a:r>
          </a:p>
          <a:p>
            <a:pPr fontAlgn="base"/>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Q= m x c x ∆T</a:t>
            </a:r>
          </a:p>
          <a:p>
            <a:r>
              <a:rPr lang="en-US" dirty="0" smtClean="0"/>
              <a:t>   = 250 g X 4.18 J/ </a:t>
            </a:r>
            <a:r>
              <a:rPr lang="en-US" dirty="0" err="1" smtClean="0"/>
              <a:t>g.K</a:t>
            </a:r>
            <a:r>
              <a:rPr lang="en-US" dirty="0" smtClean="0"/>
              <a:t> X (-20) K </a:t>
            </a:r>
          </a:p>
          <a:p>
            <a:r>
              <a:rPr lang="en-US" dirty="0" smtClean="0"/>
              <a:t>= -21000J</a:t>
            </a:r>
          </a:p>
          <a:p>
            <a:r>
              <a:rPr lang="en-US" dirty="0" smtClean="0"/>
              <a:t>Thus, we calculated that the tea will transfer 21000 J of energy to the surroundings when it cools down from 370 K to 350 K.</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229</Words>
  <Application>Microsoft Office PowerPoint</Application>
  <PresentationFormat>عرض على الشاشة (3:4)‏</PresentationFormat>
  <Paragraphs>32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Office Theme</vt:lpstr>
      <vt:lpstr>Heat and temperature </vt:lpstr>
      <vt:lpstr>عرض تقديمي في PowerPoint</vt:lpstr>
      <vt:lpstr>عرض تقديمي في PowerPoint</vt:lpstr>
      <vt:lpstr>For example, if we have a cup of hot coffee and cold tea. Water molecules in a cup of hot coffee have a higher average kinetic energy than water molecules in a cup of cold tea, which means that they are moving at a higher velocity.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and temperature </dc:title>
  <dc:creator>HUSSEIN ALQAZAZ</dc:creator>
  <cp:lastModifiedBy>Burooj</cp:lastModifiedBy>
  <cp:revision>6</cp:revision>
  <dcterms:created xsi:type="dcterms:W3CDTF">2006-08-16T00:00:00Z</dcterms:created>
  <dcterms:modified xsi:type="dcterms:W3CDTF">2019-03-24T17:57:43Z</dcterms:modified>
</cp:coreProperties>
</file>