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36"/>
  </p:notesMasterIdLst>
  <p:sldIdLst>
    <p:sldId id="256" r:id="rId2"/>
    <p:sldId id="441" r:id="rId3"/>
    <p:sldId id="442" r:id="rId4"/>
    <p:sldId id="443" r:id="rId5"/>
    <p:sldId id="444" r:id="rId6"/>
    <p:sldId id="445" r:id="rId7"/>
    <p:sldId id="446" r:id="rId8"/>
    <p:sldId id="447" r:id="rId9"/>
    <p:sldId id="448" r:id="rId10"/>
    <p:sldId id="450" r:id="rId11"/>
    <p:sldId id="451" r:id="rId12"/>
    <p:sldId id="452" r:id="rId13"/>
    <p:sldId id="453" r:id="rId14"/>
    <p:sldId id="454" r:id="rId15"/>
    <p:sldId id="455" r:id="rId16"/>
    <p:sldId id="456" r:id="rId17"/>
    <p:sldId id="457" r:id="rId18"/>
    <p:sldId id="458" r:id="rId19"/>
    <p:sldId id="462" r:id="rId20"/>
    <p:sldId id="459" r:id="rId21"/>
    <p:sldId id="461" r:id="rId22"/>
    <p:sldId id="463" r:id="rId23"/>
    <p:sldId id="464" r:id="rId24"/>
    <p:sldId id="465" r:id="rId25"/>
    <p:sldId id="466" r:id="rId26"/>
    <p:sldId id="460" r:id="rId27"/>
    <p:sldId id="467" r:id="rId28"/>
    <p:sldId id="468" r:id="rId29"/>
    <p:sldId id="469" r:id="rId30"/>
    <p:sldId id="470" r:id="rId31"/>
    <p:sldId id="471" r:id="rId32"/>
    <p:sldId id="472" r:id="rId33"/>
    <p:sldId id="473" r:id="rId34"/>
    <p:sldId id="474" r:id="rId3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panose="02020603050405020304" pitchFamily="18" charset="0"/>
        <a:ea typeface="+mn-ea"/>
        <a:cs typeface="+mn-cs"/>
      </a:defRPr>
    </a:lvl5pPr>
    <a:lvl6pPr marL="2286000" algn="l" defTabSz="914400" rtl="0" eaLnBrk="1" latinLnBrk="0" hangingPunct="1">
      <a:defRPr sz="2400" kern="1200">
        <a:solidFill>
          <a:schemeClr val="tx1"/>
        </a:solidFill>
        <a:latin typeface="Times" panose="02020603050405020304" pitchFamily="18" charset="0"/>
        <a:ea typeface="+mn-ea"/>
        <a:cs typeface="+mn-cs"/>
      </a:defRPr>
    </a:lvl6pPr>
    <a:lvl7pPr marL="2743200" algn="l" defTabSz="914400" rtl="0" eaLnBrk="1" latinLnBrk="0" hangingPunct="1">
      <a:defRPr sz="2400" kern="1200">
        <a:solidFill>
          <a:schemeClr val="tx1"/>
        </a:solidFill>
        <a:latin typeface="Times" panose="02020603050405020304" pitchFamily="18" charset="0"/>
        <a:ea typeface="+mn-ea"/>
        <a:cs typeface="+mn-cs"/>
      </a:defRPr>
    </a:lvl7pPr>
    <a:lvl8pPr marL="3200400" algn="l" defTabSz="914400" rtl="0" eaLnBrk="1" latinLnBrk="0" hangingPunct="1">
      <a:defRPr sz="2400" kern="1200">
        <a:solidFill>
          <a:schemeClr val="tx1"/>
        </a:solidFill>
        <a:latin typeface="Times" panose="02020603050405020304" pitchFamily="18" charset="0"/>
        <a:ea typeface="+mn-ea"/>
        <a:cs typeface="+mn-cs"/>
      </a:defRPr>
    </a:lvl8pPr>
    <a:lvl9pPr marL="3657600" algn="l" defTabSz="914400" rtl="0" eaLnBrk="1" latinLnBrk="0" hangingPunct="1">
      <a:defRPr sz="2400" kern="1200">
        <a:solidFill>
          <a:schemeClr val="tx1"/>
        </a:solidFill>
        <a:latin typeface="Times"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235" autoAdjust="0"/>
    <p:restoredTop sz="94291" autoAdjust="0"/>
  </p:normalViewPr>
  <p:slideViewPr>
    <p:cSldViewPr>
      <p:cViewPr varScale="1">
        <p:scale>
          <a:sx n="69" d="100"/>
          <a:sy n="69" d="100"/>
        </p:scale>
        <p:origin x="102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FD4AD92-20FC-48CA-A694-1DF2DC976B62}" type="datetimeFigureOut">
              <a:rPr lang="en-GB" smtClean="0"/>
              <a:t>28/03/2019</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BFE3718-DD3C-4A71-9406-F926DC339424}" type="slidenum">
              <a:rPr lang="en-GB" smtClean="0"/>
              <a:t>‹#›</a:t>
            </a:fld>
            <a:endParaRPr lang="en-GB"/>
          </a:p>
        </p:txBody>
      </p:sp>
    </p:spTree>
    <p:extLst>
      <p:ext uri="{BB962C8B-B14F-4D97-AF65-F5344CB8AC3E}">
        <p14:creationId xmlns:p14="http://schemas.microsoft.com/office/powerpoint/2010/main" val="238116412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43D061C5-D801-41CB-8DA1-9A03FB8A5FB2}"/>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472B822D-6E28-4BF2-8B05-88785E644C4E}"/>
                </a:ext>
              </a:extLst>
            </p:cNvPr>
            <p:cNvSpPr>
              <a:spLocks noChangeArrowheads="1"/>
            </p:cNvSpPr>
            <p:nvPr/>
          </p:nvSpPr>
          <p:spPr bwMode="hidden">
            <a:xfrm>
              <a:off x="0" y="0"/>
              <a:ext cx="2208" cy="4320"/>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6" name="Rectangle 4">
              <a:extLst>
                <a:ext uri="{FF2B5EF4-FFF2-40B4-BE49-F238E27FC236}">
                  <a16:creationId xmlns:a16="http://schemas.microsoft.com/office/drawing/2014/main" id="{500621D0-DE23-4DB6-A67E-DB4835D07320}"/>
                </a:ext>
              </a:extLst>
            </p:cNvPr>
            <p:cNvSpPr>
              <a:spLocks noChangeArrowheads="1"/>
            </p:cNvSpPr>
            <p:nvPr/>
          </p:nvSpPr>
          <p:spPr bwMode="hidden">
            <a:xfrm>
              <a:off x="1081" y="1065"/>
              <a:ext cx="4679" cy="1596"/>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nvGrpSpPr>
            <p:cNvPr id="7" name="Group 5">
              <a:extLst>
                <a:ext uri="{FF2B5EF4-FFF2-40B4-BE49-F238E27FC236}">
                  <a16:creationId xmlns:a16="http://schemas.microsoft.com/office/drawing/2014/main" id="{E7701308-D6D8-4337-8E0D-76CD8F223D3E}"/>
                </a:ext>
              </a:extLst>
            </p:cNvPr>
            <p:cNvGrpSpPr>
              <a:grpSpLocks/>
            </p:cNvGrpSpPr>
            <p:nvPr userDrawn="1"/>
          </p:nvGrpSpPr>
          <p:grpSpPr bwMode="auto">
            <a:xfrm>
              <a:off x="0" y="672"/>
              <a:ext cx="1806" cy="1989"/>
              <a:chOff x="0" y="672"/>
              <a:chExt cx="1806" cy="1989"/>
            </a:xfrm>
          </p:grpSpPr>
          <p:sp>
            <p:nvSpPr>
              <p:cNvPr id="8" name="Rectangle 6">
                <a:extLst>
                  <a:ext uri="{FF2B5EF4-FFF2-40B4-BE49-F238E27FC236}">
                    <a16:creationId xmlns:a16="http://schemas.microsoft.com/office/drawing/2014/main" id="{A0463217-568A-4D33-8391-B539AA8089DA}"/>
                  </a:ext>
                </a:extLst>
              </p:cNvPr>
              <p:cNvSpPr>
                <a:spLocks noChangeArrowheads="1"/>
              </p:cNvSpPr>
              <p:nvPr/>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9" name="Rectangle 7">
                <a:extLst>
                  <a:ext uri="{FF2B5EF4-FFF2-40B4-BE49-F238E27FC236}">
                    <a16:creationId xmlns:a16="http://schemas.microsoft.com/office/drawing/2014/main" id="{66CD9DB2-73C0-4B1A-AD75-3F5039B6F52C}"/>
                  </a:ext>
                </a:extLst>
              </p:cNvPr>
              <p:cNvSpPr>
                <a:spLocks noChangeArrowheads="1"/>
              </p:cNvSpPr>
              <p:nvPr/>
            </p:nvSpPr>
            <p:spPr bwMode="auto">
              <a:xfrm>
                <a:off x="1081" y="1065"/>
                <a:ext cx="362" cy="405"/>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 name="Rectangle 8">
                <a:extLst>
                  <a:ext uri="{FF2B5EF4-FFF2-40B4-BE49-F238E27FC236}">
                    <a16:creationId xmlns:a16="http://schemas.microsoft.com/office/drawing/2014/main" id="{D7E46FA5-C816-4491-AEC1-85A93CA4387C}"/>
                  </a:ext>
                </a:extLst>
              </p:cNvPr>
              <p:cNvSpPr>
                <a:spLocks noChangeArrowheads="1"/>
              </p:cNvSpPr>
              <p:nvPr/>
            </p:nvSpPr>
            <p:spPr bwMode="auto">
              <a:xfrm>
                <a:off x="1437" y="672"/>
                <a:ext cx="369" cy="400"/>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1" name="Rectangle 9">
                <a:extLst>
                  <a:ext uri="{FF2B5EF4-FFF2-40B4-BE49-F238E27FC236}">
                    <a16:creationId xmlns:a16="http://schemas.microsoft.com/office/drawing/2014/main" id="{A0749065-522C-406D-B736-79E5D710952C}"/>
                  </a:ext>
                </a:extLst>
              </p:cNvPr>
              <p:cNvSpPr>
                <a:spLocks noChangeArrowheads="1"/>
              </p:cNvSpPr>
              <p:nvPr/>
            </p:nvSpPr>
            <p:spPr bwMode="auto">
              <a:xfrm>
                <a:off x="719" y="2257"/>
                <a:ext cx="368" cy="404"/>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2" name="Rectangle 10">
                <a:extLst>
                  <a:ext uri="{FF2B5EF4-FFF2-40B4-BE49-F238E27FC236}">
                    <a16:creationId xmlns:a16="http://schemas.microsoft.com/office/drawing/2014/main" id="{3ED340CD-3B55-4E8D-8A59-5CC7CB4B1574}"/>
                  </a:ext>
                </a:extLst>
              </p:cNvPr>
              <p:cNvSpPr>
                <a:spLocks noChangeArrowheads="1"/>
              </p:cNvSpPr>
              <p:nvPr/>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3" name="Rectangle 11">
                <a:extLst>
                  <a:ext uri="{FF2B5EF4-FFF2-40B4-BE49-F238E27FC236}">
                    <a16:creationId xmlns:a16="http://schemas.microsoft.com/office/drawing/2014/main" id="{AEA7C2F4-552A-4CD1-BE37-D0F1040367FD}"/>
                  </a:ext>
                </a:extLst>
              </p:cNvPr>
              <p:cNvSpPr>
                <a:spLocks noChangeArrowheads="1"/>
              </p:cNvSpPr>
              <p:nvPr/>
            </p:nvSpPr>
            <p:spPr bwMode="auto">
              <a:xfrm>
                <a:off x="719" y="1464"/>
                <a:ext cx="368" cy="39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4" name="Rectangle 12">
                <a:extLst>
                  <a:ext uri="{FF2B5EF4-FFF2-40B4-BE49-F238E27FC236}">
                    <a16:creationId xmlns:a16="http://schemas.microsoft.com/office/drawing/2014/main" id="{5CE669B9-CD62-4342-B88A-F2BC968A1C57}"/>
                  </a:ext>
                </a:extLst>
              </p:cNvPr>
              <p:cNvSpPr>
                <a:spLocks noChangeArrowheads="1"/>
              </p:cNvSpPr>
              <p:nvPr/>
            </p:nvSpPr>
            <p:spPr bwMode="auto">
              <a:xfrm>
                <a:off x="0" y="1464"/>
                <a:ext cx="367" cy="399"/>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5" name="Rectangle 13">
                <a:extLst>
                  <a:ext uri="{FF2B5EF4-FFF2-40B4-BE49-F238E27FC236}">
                    <a16:creationId xmlns:a16="http://schemas.microsoft.com/office/drawing/2014/main" id="{BDC18E8E-00A5-447C-825D-0AC248A222E4}"/>
                  </a:ext>
                </a:extLst>
              </p:cNvPr>
              <p:cNvSpPr>
                <a:spLocks noChangeArrowheads="1"/>
              </p:cNvSpPr>
              <p:nvPr/>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6" name="Rectangle 14">
                <a:extLst>
                  <a:ext uri="{FF2B5EF4-FFF2-40B4-BE49-F238E27FC236}">
                    <a16:creationId xmlns:a16="http://schemas.microsoft.com/office/drawing/2014/main" id="{3B72AFC6-1F6F-495C-A3DB-40D4DCC5D00D}"/>
                  </a:ext>
                </a:extLst>
              </p:cNvPr>
              <p:cNvSpPr>
                <a:spLocks noChangeArrowheads="1"/>
              </p:cNvSpPr>
              <p:nvPr/>
            </p:nvSpPr>
            <p:spPr bwMode="auto">
              <a:xfrm>
                <a:off x="361" y="1857"/>
                <a:ext cx="363" cy="406"/>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7" name="Rectangle 15">
                <a:extLst>
                  <a:ext uri="{FF2B5EF4-FFF2-40B4-BE49-F238E27FC236}">
                    <a16:creationId xmlns:a16="http://schemas.microsoft.com/office/drawing/2014/main" id="{93DC15C4-F797-4B3C-A863-8FCECFAB2F58}"/>
                  </a:ext>
                </a:extLst>
              </p:cNvPr>
              <p:cNvSpPr>
                <a:spLocks noChangeArrowheads="1"/>
              </p:cNvSpPr>
              <p:nvPr/>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grpSp>
      </p:grpSp>
      <p:sp>
        <p:nvSpPr>
          <p:cNvPr id="4115" name="Rectangle 19">
            <a:extLst>
              <a:ext uri="{FF2B5EF4-FFF2-40B4-BE49-F238E27FC236}">
                <a16:creationId xmlns:a16="http://schemas.microsoft.com/office/drawing/2014/main" id="{9ECD1E4E-7724-4ABB-AA68-A1ADF95A2248}"/>
              </a:ext>
            </a:extLst>
          </p:cNvPr>
          <p:cNvSpPr>
            <a:spLocks noGrp="1" noChangeArrowheads="1"/>
          </p:cNvSpPr>
          <p:nvPr>
            <p:ph type="ctrTitle"/>
          </p:nvPr>
        </p:nvSpPr>
        <p:spPr>
          <a:xfrm>
            <a:off x="2971800" y="1828800"/>
            <a:ext cx="6019800" cy="2209800"/>
          </a:xfrm>
        </p:spPr>
        <p:txBody>
          <a:bodyPr/>
          <a:lstStyle>
            <a:lvl1pPr>
              <a:defRPr sz="4200">
                <a:solidFill>
                  <a:schemeClr val="tx2"/>
                </a:solidFill>
              </a:defRPr>
            </a:lvl1pPr>
          </a:lstStyle>
          <a:p>
            <a:pPr lvl="0"/>
            <a:r>
              <a:rPr lang="en-US" altLang="en-US" noProof="0"/>
              <a:t>Click to edit Master title style</a:t>
            </a:r>
          </a:p>
        </p:txBody>
      </p:sp>
      <p:sp>
        <p:nvSpPr>
          <p:cNvPr id="4116" name="Rectangle 20">
            <a:extLst>
              <a:ext uri="{FF2B5EF4-FFF2-40B4-BE49-F238E27FC236}">
                <a16:creationId xmlns:a16="http://schemas.microsoft.com/office/drawing/2014/main" id="{BBE745C9-B9AE-4AD7-88B5-AF1E4B8414D0}"/>
              </a:ext>
            </a:extLst>
          </p:cNvPr>
          <p:cNvSpPr>
            <a:spLocks noGrp="1" noChangeArrowheads="1"/>
          </p:cNvSpPr>
          <p:nvPr>
            <p:ph type="subTitle" idx="1"/>
          </p:nvPr>
        </p:nvSpPr>
        <p:spPr>
          <a:xfrm>
            <a:off x="2971800" y="4267200"/>
            <a:ext cx="6019800" cy="1752600"/>
          </a:xfrm>
        </p:spPr>
        <p:txBody>
          <a:bodyPr/>
          <a:lstStyle>
            <a:lvl1pPr marL="0" indent="0">
              <a:buFont typeface="Wingdings" panose="05000000000000000000" pitchFamily="2" charset="2"/>
              <a:buNone/>
              <a:defRPr sz="3200"/>
            </a:lvl1pPr>
          </a:lstStyle>
          <a:p>
            <a:pPr lvl="0"/>
            <a:r>
              <a:rPr lang="en-US" altLang="en-US" noProof="0"/>
              <a:t>Click to edit Master subtitle style</a:t>
            </a:r>
          </a:p>
        </p:txBody>
      </p:sp>
      <p:sp>
        <p:nvSpPr>
          <p:cNvPr id="18" name="Rectangle 16">
            <a:extLst>
              <a:ext uri="{FF2B5EF4-FFF2-40B4-BE49-F238E27FC236}">
                <a16:creationId xmlns:a16="http://schemas.microsoft.com/office/drawing/2014/main" id="{1DAF06C0-8EE6-4FCE-AAB0-86F7A7ACB02A}"/>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en-US"/>
          </a:p>
        </p:txBody>
      </p:sp>
      <p:sp>
        <p:nvSpPr>
          <p:cNvPr id="19" name="Rectangle 17">
            <a:extLst>
              <a:ext uri="{FF2B5EF4-FFF2-40B4-BE49-F238E27FC236}">
                <a16:creationId xmlns:a16="http://schemas.microsoft.com/office/drawing/2014/main" id="{88F878DD-A612-4D35-A936-24920FCC8150}"/>
              </a:ext>
            </a:extLst>
          </p:cNvPr>
          <p:cNvSpPr>
            <a:spLocks noGrp="1" noChangeArrowheads="1"/>
          </p:cNvSpPr>
          <p:nvPr>
            <p:ph type="ftr" sz="quarter" idx="11"/>
          </p:nvPr>
        </p:nvSpPr>
        <p:spPr/>
        <p:txBody>
          <a:bodyPr/>
          <a:lstStyle>
            <a:lvl1pPr>
              <a:defRPr/>
            </a:lvl1pPr>
          </a:lstStyle>
          <a:p>
            <a:pPr>
              <a:defRPr/>
            </a:pPr>
            <a:endParaRPr lang="en-US" altLang="en-US"/>
          </a:p>
        </p:txBody>
      </p:sp>
      <p:sp>
        <p:nvSpPr>
          <p:cNvPr id="20" name="Rectangle 18">
            <a:extLst>
              <a:ext uri="{FF2B5EF4-FFF2-40B4-BE49-F238E27FC236}">
                <a16:creationId xmlns:a16="http://schemas.microsoft.com/office/drawing/2014/main" id="{0DDD2A93-13B7-4D9F-9152-70CDE97A762C}"/>
              </a:ext>
            </a:extLst>
          </p:cNvPr>
          <p:cNvSpPr>
            <a:spLocks noGrp="1" noChangeArrowheads="1"/>
          </p:cNvSpPr>
          <p:nvPr>
            <p:ph type="sldNum" sz="quarter" idx="12"/>
          </p:nvPr>
        </p:nvSpPr>
        <p:spPr/>
        <p:txBody>
          <a:bodyPr/>
          <a:lstStyle>
            <a:lvl1pPr>
              <a:defRPr smtClean="0"/>
            </a:lvl1pPr>
          </a:lstStyle>
          <a:p>
            <a:pPr>
              <a:defRPr/>
            </a:pPr>
            <a:fld id="{9E1DDB59-8D9B-43A8-BE17-76DF311953ED}" type="slidenum">
              <a:rPr lang="en-US" altLang="en-US"/>
              <a:pPr>
                <a:defRPr/>
              </a:pPr>
              <a:t>‹#›</a:t>
            </a:fld>
            <a:endParaRPr lang="en-US" altLang="en-US"/>
          </a:p>
        </p:txBody>
      </p:sp>
    </p:spTree>
    <p:extLst>
      <p:ext uri="{BB962C8B-B14F-4D97-AF65-F5344CB8AC3E}">
        <p14:creationId xmlns:p14="http://schemas.microsoft.com/office/powerpoint/2010/main" val="26041591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61DFC-3A0C-4F03-8AF2-B57C8D798EE7}"/>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F8BB103-37D1-40BC-BBAF-E50B83F81DAA}"/>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6BF2AB92-217B-459E-A86F-8F98ED651ADD}"/>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0F3982B5-BD0F-46FD-9CFF-83202AAC46BC}"/>
              </a:ext>
            </a:extLst>
          </p:cNvPr>
          <p:cNvSpPr>
            <a:spLocks noGrp="1" noChangeArrowheads="1"/>
          </p:cNvSpPr>
          <p:nvPr>
            <p:ph type="sldNum" sz="quarter" idx="11"/>
          </p:nvPr>
        </p:nvSpPr>
        <p:spPr>
          <a:ln/>
        </p:spPr>
        <p:txBody>
          <a:bodyPr/>
          <a:lstStyle>
            <a:lvl1pPr>
              <a:defRPr/>
            </a:lvl1pPr>
          </a:lstStyle>
          <a:p>
            <a:pPr>
              <a:defRPr/>
            </a:pPr>
            <a:fld id="{E02EE6B9-F78E-4BAE-B619-D107FD08A64A}" type="slidenum">
              <a:rPr lang="en-US" altLang="en-US"/>
              <a:pPr>
                <a:defRPr/>
              </a:pPr>
              <a:t>‹#›</a:t>
            </a:fld>
            <a:endParaRPr lang="en-US" altLang="en-US"/>
          </a:p>
        </p:txBody>
      </p:sp>
      <p:sp>
        <p:nvSpPr>
          <p:cNvPr id="6" name="Rectangle 16">
            <a:extLst>
              <a:ext uri="{FF2B5EF4-FFF2-40B4-BE49-F238E27FC236}">
                <a16:creationId xmlns:a16="http://schemas.microsoft.com/office/drawing/2014/main" id="{76C6B862-3684-49F1-9253-E4BAE764ED64}"/>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743765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E9CBBA3-3F53-42E4-98B7-9B195B22A0D4}"/>
              </a:ext>
            </a:extLst>
          </p:cNvPr>
          <p:cNvSpPr>
            <a:spLocks noGrp="1"/>
          </p:cNvSpPr>
          <p:nvPr>
            <p:ph type="title" orient="vert"/>
          </p:nvPr>
        </p:nvSpPr>
        <p:spPr>
          <a:xfrm>
            <a:off x="6629400" y="762000"/>
            <a:ext cx="2057400" cy="5105400"/>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53BB8DB-7506-4329-88A7-F56AA1C18919}"/>
              </a:ext>
            </a:extLst>
          </p:cNvPr>
          <p:cNvSpPr>
            <a:spLocks noGrp="1"/>
          </p:cNvSpPr>
          <p:nvPr>
            <p:ph type="body" orient="vert" idx="1"/>
          </p:nvPr>
        </p:nvSpPr>
        <p:spPr>
          <a:xfrm>
            <a:off x="457200" y="762000"/>
            <a:ext cx="6019800" cy="5105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C6AE2618-30D7-4898-9741-C471C2AE68E9}"/>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BA88A5FB-B174-45A4-B4F3-A38E4E6FF6A7}"/>
              </a:ext>
            </a:extLst>
          </p:cNvPr>
          <p:cNvSpPr>
            <a:spLocks noGrp="1" noChangeArrowheads="1"/>
          </p:cNvSpPr>
          <p:nvPr>
            <p:ph type="sldNum" sz="quarter" idx="11"/>
          </p:nvPr>
        </p:nvSpPr>
        <p:spPr>
          <a:ln/>
        </p:spPr>
        <p:txBody>
          <a:bodyPr/>
          <a:lstStyle>
            <a:lvl1pPr>
              <a:defRPr/>
            </a:lvl1pPr>
          </a:lstStyle>
          <a:p>
            <a:pPr>
              <a:defRPr/>
            </a:pPr>
            <a:fld id="{724D1AC3-1F74-43CA-A915-02850E9A802E}" type="slidenum">
              <a:rPr lang="en-US" altLang="en-US"/>
              <a:pPr>
                <a:defRPr/>
              </a:pPr>
              <a:t>‹#›</a:t>
            </a:fld>
            <a:endParaRPr lang="en-US" altLang="en-US"/>
          </a:p>
        </p:txBody>
      </p:sp>
      <p:sp>
        <p:nvSpPr>
          <p:cNvPr id="6" name="Rectangle 16">
            <a:extLst>
              <a:ext uri="{FF2B5EF4-FFF2-40B4-BE49-F238E27FC236}">
                <a16:creationId xmlns:a16="http://schemas.microsoft.com/office/drawing/2014/main" id="{85ADAC4C-C84E-4FBA-A93D-F8C27FD52FEE}"/>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398822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6FE0C-9A06-4E81-803E-CAA33CEE85D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2849A2A-05AC-47A7-B314-C0D9159EBDA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2">
            <a:extLst>
              <a:ext uri="{FF2B5EF4-FFF2-40B4-BE49-F238E27FC236}">
                <a16:creationId xmlns:a16="http://schemas.microsoft.com/office/drawing/2014/main" id="{3DF970D0-27D5-4F78-A0F0-DC8794CD6DA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529B654B-3460-43F1-AF74-EEBA719DAD49}"/>
              </a:ext>
            </a:extLst>
          </p:cNvPr>
          <p:cNvSpPr>
            <a:spLocks noGrp="1" noChangeArrowheads="1"/>
          </p:cNvSpPr>
          <p:nvPr>
            <p:ph type="sldNum" sz="quarter" idx="11"/>
          </p:nvPr>
        </p:nvSpPr>
        <p:spPr>
          <a:ln/>
        </p:spPr>
        <p:txBody>
          <a:bodyPr/>
          <a:lstStyle>
            <a:lvl1pPr>
              <a:defRPr/>
            </a:lvl1pPr>
          </a:lstStyle>
          <a:p>
            <a:pPr>
              <a:defRPr/>
            </a:pPr>
            <a:fld id="{BEBBFFA0-F460-41F8-9AC5-FCE7651BF5A4}" type="slidenum">
              <a:rPr lang="en-US" altLang="en-US"/>
              <a:pPr>
                <a:defRPr/>
              </a:pPr>
              <a:t>‹#›</a:t>
            </a:fld>
            <a:endParaRPr lang="en-US" altLang="en-US"/>
          </a:p>
        </p:txBody>
      </p:sp>
      <p:sp>
        <p:nvSpPr>
          <p:cNvPr id="6" name="Rectangle 16">
            <a:extLst>
              <a:ext uri="{FF2B5EF4-FFF2-40B4-BE49-F238E27FC236}">
                <a16:creationId xmlns:a16="http://schemas.microsoft.com/office/drawing/2014/main" id="{65D46153-2080-49C0-93D4-2E0EFB0A0356}"/>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568425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824254-05A8-4ADD-9E22-FFBAC77EBFD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11E2E41-AD69-40F5-BE7D-FEF9D80AF63A}"/>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Rectangle 2">
            <a:extLst>
              <a:ext uri="{FF2B5EF4-FFF2-40B4-BE49-F238E27FC236}">
                <a16:creationId xmlns:a16="http://schemas.microsoft.com/office/drawing/2014/main" id="{B3D107C7-0638-4A49-85C4-3637EA36F4EE}"/>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5" name="Rectangle 3">
            <a:extLst>
              <a:ext uri="{FF2B5EF4-FFF2-40B4-BE49-F238E27FC236}">
                <a16:creationId xmlns:a16="http://schemas.microsoft.com/office/drawing/2014/main" id="{FBC6FB16-488B-4779-A886-166143644B69}"/>
              </a:ext>
            </a:extLst>
          </p:cNvPr>
          <p:cNvSpPr>
            <a:spLocks noGrp="1" noChangeArrowheads="1"/>
          </p:cNvSpPr>
          <p:nvPr>
            <p:ph type="sldNum" sz="quarter" idx="11"/>
          </p:nvPr>
        </p:nvSpPr>
        <p:spPr>
          <a:ln/>
        </p:spPr>
        <p:txBody>
          <a:bodyPr/>
          <a:lstStyle>
            <a:lvl1pPr>
              <a:defRPr/>
            </a:lvl1pPr>
          </a:lstStyle>
          <a:p>
            <a:pPr>
              <a:defRPr/>
            </a:pPr>
            <a:fld id="{5A7841B7-807A-4E86-9830-1065482619BC}" type="slidenum">
              <a:rPr lang="en-US" altLang="en-US"/>
              <a:pPr>
                <a:defRPr/>
              </a:pPr>
              <a:t>‹#›</a:t>
            </a:fld>
            <a:endParaRPr lang="en-US" altLang="en-US"/>
          </a:p>
        </p:txBody>
      </p:sp>
      <p:sp>
        <p:nvSpPr>
          <p:cNvPr id="6" name="Rectangle 16">
            <a:extLst>
              <a:ext uri="{FF2B5EF4-FFF2-40B4-BE49-F238E27FC236}">
                <a16:creationId xmlns:a16="http://schemas.microsoft.com/office/drawing/2014/main" id="{FED2D747-D929-4161-BF1E-E5C9927D83A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3568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15F15-BCEF-45AD-9C67-3A74EF158B8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C3B72B4-47A9-49AA-99F4-99983C564C8B}"/>
              </a:ext>
            </a:extLst>
          </p:cNvPr>
          <p:cNvSpPr>
            <a:spLocks noGrp="1"/>
          </p:cNvSpPr>
          <p:nvPr>
            <p:ph sz="half" idx="1"/>
          </p:nvPr>
        </p:nvSpPr>
        <p:spPr>
          <a:xfrm>
            <a:off x="457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844DBC4B-D8FE-45EC-AA2B-8CAFA42E917B}"/>
              </a:ext>
            </a:extLst>
          </p:cNvPr>
          <p:cNvSpPr>
            <a:spLocks noGrp="1"/>
          </p:cNvSpPr>
          <p:nvPr>
            <p:ph sz="half" idx="2"/>
          </p:nvPr>
        </p:nvSpPr>
        <p:spPr>
          <a:xfrm>
            <a:off x="4648200" y="1981200"/>
            <a:ext cx="4038600" cy="38862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2">
            <a:extLst>
              <a:ext uri="{FF2B5EF4-FFF2-40B4-BE49-F238E27FC236}">
                <a16:creationId xmlns:a16="http://schemas.microsoft.com/office/drawing/2014/main" id="{777442FF-6D5E-406E-B0AB-F4FA66D46CE6}"/>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6BC2242-2DC8-4EC5-A1DB-3933F78FA0A0}"/>
              </a:ext>
            </a:extLst>
          </p:cNvPr>
          <p:cNvSpPr>
            <a:spLocks noGrp="1" noChangeArrowheads="1"/>
          </p:cNvSpPr>
          <p:nvPr>
            <p:ph type="sldNum" sz="quarter" idx="11"/>
          </p:nvPr>
        </p:nvSpPr>
        <p:spPr>
          <a:ln/>
        </p:spPr>
        <p:txBody>
          <a:bodyPr/>
          <a:lstStyle>
            <a:lvl1pPr>
              <a:defRPr/>
            </a:lvl1pPr>
          </a:lstStyle>
          <a:p>
            <a:pPr>
              <a:defRPr/>
            </a:pPr>
            <a:fld id="{1049F930-54BE-4FF1-A4A3-ABABECBF2AFF}" type="slidenum">
              <a:rPr lang="en-US" altLang="en-US"/>
              <a:pPr>
                <a:defRPr/>
              </a:pPr>
              <a:t>‹#›</a:t>
            </a:fld>
            <a:endParaRPr lang="en-US" altLang="en-US"/>
          </a:p>
        </p:txBody>
      </p:sp>
      <p:sp>
        <p:nvSpPr>
          <p:cNvPr id="7" name="Rectangle 16">
            <a:extLst>
              <a:ext uri="{FF2B5EF4-FFF2-40B4-BE49-F238E27FC236}">
                <a16:creationId xmlns:a16="http://schemas.microsoft.com/office/drawing/2014/main" id="{0A480CF6-D8A5-4B81-B38B-9228EA44627B}"/>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378947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1843BF-3259-4779-BFEC-49435A7CBB7A}"/>
              </a:ext>
            </a:extLst>
          </p:cNvPr>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4D708E17-F099-4F33-AF60-6F08E4515F5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877C239-3286-43CB-A2E0-474980421B8C}"/>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C78D1D3-3422-4B83-B19C-1C2162ACFB21}"/>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527F8F9E-CC13-422E-8116-D9EF555F0892}"/>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2">
            <a:extLst>
              <a:ext uri="{FF2B5EF4-FFF2-40B4-BE49-F238E27FC236}">
                <a16:creationId xmlns:a16="http://schemas.microsoft.com/office/drawing/2014/main" id="{0C8A61AD-CEC4-49ED-8271-D197C8512381}"/>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8" name="Rectangle 3">
            <a:extLst>
              <a:ext uri="{FF2B5EF4-FFF2-40B4-BE49-F238E27FC236}">
                <a16:creationId xmlns:a16="http://schemas.microsoft.com/office/drawing/2014/main" id="{0E210323-F24F-44CA-895F-BBDD0376CFC3}"/>
              </a:ext>
            </a:extLst>
          </p:cNvPr>
          <p:cNvSpPr>
            <a:spLocks noGrp="1" noChangeArrowheads="1"/>
          </p:cNvSpPr>
          <p:nvPr>
            <p:ph type="sldNum" sz="quarter" idx="11"/>
          </p:nvPr>
        </p:nvSpPr>
        <p:spPr>
          <a:ln/>
        </p:spPr>
        <p:txBody>
          <a:bodyPr/>
          <a:lstStyle>
            <a:lvl1pPr>
              <a:defRPr/>
            </a:lvl1pPr>
          </a:lstStyle>
          <a:p>
            <a:pPr>
              <a:defRPr/>
            </a:pPr>
            <a:fld id="{4348EA61-7C8E-4BD6-BC00-A8E1145ED7AC}" type="slidenum">
              <a:rPr lang="en-US" altLang="en-US"/>
              <a:pPr>
                <a:defRPr/>
              </a:pPr>
              <a:t>‹#›</a:t>
            </a:fld>
            <a:endParaRPr lang="en-US" altLang="en-US"/>
          </a:p>
        </p:txBody>
      </p:sp>
      <p:sp>
        <p:nvSpPr>
          <p:cNvPr id="9" name="Rectangle 16">
            <a:extLst>
              <a:ext uri="{FF2B5EF4-FFF2-40B4-BE49-F238E27FC236}">
                <a16:creationId xmlns:a16="http://schemas.microsoft.com/office/drawing/2014/main" id="{FCF37C86-A3FB-4F14-9927-FDEAC0C8F038}"/>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6823139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36A89D-38B3-4F7D-AEDF-630C99946B86}"/>
              </a:ext>
            </a:extLst>
          </p:cNvPr>
          <p:cNvSpPr>
            <a:spLocks noGrp="1"/>
          </p:cNvSpPr>
          <p:nvPr>
            <p:ph type="title"/>
          </p:nvPr>
        </p:nvSpPr>
        <p:spPr/>
        <p:txBody>
          <a:bodyPr/>
          <a:lstStyle/>
          <a:p>
            <a:r>
              <a:rPr lang="en-US"/>
              <a:t>Click to edit Master title style</a:t>
            </a:r>
            <a:endParaRPr lang="en-GB"/>
          </a:p>
        </p:txBody>
      </p:sp>
      <p:sp>
        <p:nvSpPr>
          <p:cNvPr id="3" name="Rectangle 2">
            <a:extLst>
              <a:ext uri="{FF2B5EF4-FFF2-40B4-BE49-F238E27FC236}">
                <a16:creationId xmlns:a16="http://schemas.microsoft.com/office/drawing/2014/main" id="{8C69AD58-991D-4B1E-92FA-2933E0A754A8}"/>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4" name="Rectangle 3">
            <a:extLst>
              <a:ext uri="{FF2B5EF4-FFF2-40B4-BE49-F238E27FC236}">
                <a16:creationId xmlns:a16="http://schemas.microsoft.com/office/drawing/2014/main" id="{9ECC23F3-E392-4A40-9EB3-E2BA18183285}"/>
              </a:ext>
            </a:extLst>
          </p:cNvPr>
          <p:cNvSpPr>
            <a:spLocks noGrp="1" noChangeArrowheads="1"/>
          </p:cNvSpPr>
          <p:nvPr>
            <p:ph type="sldNum" sz="quarter" idx="11"/>
          </p:nvPr>
        </p:nvSpPr>
        <p:spPr>
          <a:ln/>
        </p:spPr>
        <p:txBody>
          <a:bodyPr/>
          <a:lstStyle>
            <a:lvl1pPr>
              <a:defRPr/>
            </a:lvl1pPr>
          </a:lstStyle>
          <a:p>
            <a:pPr>
              <a:defRPr/>
            </a:pPr>
            <a:fld id="{E1527E8B-9AD0-496F-9265-E8D99B1198FB}" type="slidenum">
              <a:rPr lang="en-US" altLang="en-US"/>
              <a:pPr>
                <a:defRPr/>
              </a:pPr>
              <a:t>‹#›</a:t>
            </a:fld>
            <a:endParaRPr lang="en-US" altLang="en-US"/>
          </a:p>
        </p:txBody>
      </p:sp>
      <p:sp>
        <p:nvSpPr>
          <p:cNvPr id="5" name="Rectangle 16">
            <a:extLst>
              <a:ext uri="{FF2B5EF4-FFF2-40B4-BE49-F238E27FC236}">
                <a16:creationId xmlns:a16="http://schemas.microsoft.com/office/drawing/2014/main" id="{C46A8D85-12EF-4DCE-88D9-63FD5DE0FDAC}"/>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21118118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11252444-F97D-4D7D-9F59-818AA8804D7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3" name="Rectangle 3">
            <a:extLst>
              <a:ext uri="{FF2B5EF4-FFF2-40B4-BE49-F238E27FC236}">
                <a16:creationId xmlns:a16="http://schemas.microsoft.com/office/drawing/2014/main" id="{764DDCEE-4497-4609-AA96-2787995B0885}"/>
              </a:ext>
            </a:extLst>
          </p:cNvPr>
          <p:cNvSpPr>
            <a:spLocks noGrp="1" noChangeArrowheads="1"/>
          </p:cNvSpPr>
          <p:nvPr>
            <p:ph type="sldNum" sz="quarter" idx="11"/>
          </p:nvPr>
        </p:nvSpPr>
        <p:spPr>
          <a:ln/>
        </p:spPr>
        <p:txBody>
          <a:bodyPr/>
          <a:lstStyle>
            <a:lvl1pPr>
              <a:defRPr/>
            </a:lvl1pPr>
          </a:lstStyle>
          <a:p>
            <a:pPr>
              <a:defRPr/>
            </a:pPr>
            <a:fld id="{34F58CFF-05E0-411E-869E-9FA0D8FA72D7}" type="slidenum">
              <a:rPr lang="en-US" altLang="en-US"/>
              <a:pPr>
                <a:defRPr/>
              </a:pPr>
              <a:t>‹#›</a:t>
            </a:fld>
            <a:endParaRPr lang="en-US" altLang="en-US"/>
          </a:p>
        </p:txBody>
      </p:sp>
      <p:sp>
        <p:nvSpPr>
          <p:cNvPr id="4" name="Rectangle 16">
            <a:extLst>
              <a:ext uri="{FF2B5EF4-FFF2-40B4-BE49-F238E27FC236}">
                <a16:creationId xmlns:a16="http://schemas.microsoft.com/office/drawing/2014/main" id="{0A0C59EC-6DEA-4E65-BEA3-976F3A6CAC23}"/>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3648288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74129A-3441-4EAB-A5CD-0965A083FB36}"/>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731D3311-1BEF-481C-95EC-176025349208}"/>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067DB38-A6B1-41EE-8E42-D32D6CA1B95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0EB58BE3-0B75-4C2A-BC85-ABD7D81A4080}"/>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658AB563-D8CC-456D-96AE-72AF3CABEF7B}"/>
              </a:ext>
            </a:extLst>
          </p:cNvPr>
          <p:cNvSpPr>
            <a:spLocks noGrp="1" noChangeArrowheads="1"/>
          </p:cNvSpPr>
          <p:nvPr>
            <p:ph type="sldNum" sz="quarter" idx="11"/>
          </p:nvPr>
        </p:nvSpPr>
        <p:spPr>
          <a:ln/>
        </p:spPr>
        <p:txBody>
          <a:bodyPr/>
          <a:lstStyle>
            <a:lvl1pPr>
              <a:defRPr/>
            </a:lvl1pPr>
          </a:lstStyle>
          <a:p>
            <a:pPr>
              <a:defRPr/>
            </a:pPr>
            <a:fld id="{CC52BEE3-CE68-4EB1-8F3E-89CCFE9ECC78}" type="slidenum">
              <a:rPr lang="en-US" altLang="en-US"/>
              <a:pPr>
                <a:defRPr/>
              </a:pPr>
              <a:t>‹#›</a:t>
            </a:fld>
            <a:endParaRPr lang="en-US" altLang="en-US"/>
          </a:p>
        </p:txBody>
      </p:sp>
      <p:sp>
        <p:nvSpPr>
          <p:cNvPr id="7" name="Rectangle 16">
            <a:extLst>
              <a:ext uri="{FF2B5EF4-FFF2-40B4-BE49-F238E27FC236}">
                <a16:creationId xmlns:a16="http://schemas.microsoft.com/office/drawing/2014/main" id="{E7DD9B2E-0BF0-4F8C-8ED5-6A97495E3A1A}"/>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1170544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59EB8A-1B00-4E22-8CA7-431CA386B831}"/>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2BC62EA-0E8F-4007-84EC-23455E451091}"/>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a:extLst>
              <a:ext uri="{FF2B5EF4-FFF2-40B4-BE49-F238E27FC236}">
                <a16:creationId xmlns:a16="http://schemas.microsoft.com/office/drawing/2014/main" id="{6D7B09D0-1627-4904-9F77-1B561205EFC4}"/>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Rectangle 2">
            <a:extLst>
              <a:ext uri="{FF2B5EF4-FFF2-40B4-BE49-F238E27FC236}">
                <a16:creationId xmlns:a16="http://schemas.microsoft.com/office/drawing/2014/main" id="{9D2E41B1-01DB-423F-AAF3-B67D12D92605}"/>
              </a:ext>
            </a:extLst>
          </p:cNvPr>
          <p:cNvSpPr>
            <a:spLocks noGrp="1" noChangeArrowheads="1"/>
          </p:cNvSpPr>
          <p:nvPr>
            <p:ph type="ftr" sz="quarter" idx="10"/>
          </p:nvPr>
        </p:nvSpPr>
        <p:spPr>
          <a:ln/>
        </p:spPr>
        <p:txBody>
          <a:bodyPr/>
          <a:lstStyle>
            <a:lvl1pPr>
              <a:defRPr/>
            </a:lvl1pPr>
          </a:lstStyle>
          <a:p>
            <a:pPr>
              <a:defRPr/>
            </a:pPr>
            <a:endParaRPr lang="en-US" altLang="en-US"/>
          </a:p>
        </p:txBody>
      </p:sp>
      <p:sp>
        <p:nvSpPr>
          <p:cNvPr id="6" name="Rectangle 3">
            <a:extLst>
              <a:ext uri="{FF2B5EF4-FFF2-40B4-BE49-F238E27FC236}">
                <a16:creationId xmlns:a16="http://schemas.microsoft.com/office/drawing/2014/main" id="{F71E82B3-7568-4E14-9079-97AEEACB2F37}"/>
              </a:ext>
            </a:extLst>
          </p:cNvPr>
          <p:cNvSpPr>
            <a:spLocks noGrp="1" noChangeArrowheads="1"/>
          </p:cNvSpPr>
          <p:nvPr>
            <p:ph type="sldNum" sz="quarter" idx="11"/>
          </p:nvPr>
        </p:nvSpPr>
        <p:spPr>
          <a:ln/>
        </p:spPr>
        <p:txBody>
          <a:bodyPr/>
          <a:lstStyle>
            <a:lvl1pPr>
              <a:defRPr/>
            </a:lvl1pPr>
          </a:lstStyle>
          <a:p>
            <a:pPr>
              <a:defRPr/>
            </a:pPr>
            <a:fld id="{051F7868-411B-4BE8-8311-6BFF6D4DF4D2}" type="slidenum">
              <a:rPr lang="en-US" altLang="en-US"/>
              <a:pPr>
                <a:defRPr/>
              </a:pPr>
              <a:t>‹#›</a:t>
            </a:fld>
            <a:endParaRPr lang="en-US" altLang="en-US"/>
          </a:p>
        </p:txBody>
      </p:sp>
      <p:sp>
        <p:nvSpPr>
          <p:cNvPr id="7" name="Rectangle 16">
            <a:extLst>
              <a:ext uri="{FF2B5EF4-FFF2-40B4-BE49-F238E27FC236}">
                <a16:creationId xmlns:a16="http://schemas.microsoft.com/office/drawing/2014/main" id="{95F9F007-CFBD-4FAF-9381-6F2C6C767377}"/>
              </a:ext>
            </a:extLst>
          </p:cNvPr>
          <p:cNvSpPr>
            <a:spLocks noGrp="1" noChangeArrowheads="1"/>
          </p:cNvSpPr>
          <p:nvPr>
            <p:ph type="dt" sz="half" idx="12"/>
          </p:nvPr>
        </p:nvSpPr>
        <p:spPr>
          <a:ln/>
        </p:spPr>
        <p:txBody>
          <a:bodyPr/>
          <a:lstStyle>
            <a:lvl1pPr>
              <a:defRPr/>
            </a:lvl1pPr>
          </a:lstStyle>
          <a:p>
            <a:pPr>
              <a:defRPr/>
            </a:pPr>
            <a:endParaRPr lang="en-US" altLang="en-US"/>
          </a:p>
        </p:txBody>
      </p:sp>
    </p:spTree>
    <p:extLst>
      <p:ext uri="{BB962C8B-B14F-4D97-AF65-F5344CB8AC3E}">
        <p14:creationId xmlns:p14="http://schemas.microsoft.com/office/powerpoint/2010/main" val="795105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EC5CF056-0F80-4719-9EFA-B2B8AD1510FD}"/>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latin typeface="Arial" panose="020B0604020202020204" pitchFamily="34" charset="0"/>
              </a:defRPr>
            </a:lvl1pPr>
          </a:lstStyle>
          <a:p>
            <a:pPr>
              <a:defRPr/>
            </a:pPr>
            <a:endParaRPr lang="en-US" altLang="en-US"/>
          </a:p>
        </p:txBody>
      </p:sp>
      <p:sp>
        <p:nvSpPr>
          <p:cNvPr id="3075" name="Rectangle 3">
            <a:extLst>
              <a:ext uri="{FF2B5EF4-FFF2-40B4-BE49-F238E27FC236}">
                <a16:creationId xmlns:a16="http://schemas.microsoft.com/office/drawing/2014/main" id="{7E02776C-D68F-423B-A68E-A39DD1C8AE17}"/>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atin typeface="+mj-lt"/>
              </a:defRPr>
            </a:lvl1pPr>
          </a:lstStyle>
          <a:p>
            <a:pPr>
              <a:defRPr/>
            </a:pPr>
            <a:fld id="{D1FA49C1-2B61-4ED9-B3D9-08868728AE5D}" type="slidenum">
              <a:rPr lang="en-US" altLang="en-US"/>
              <a:pPr>
                <a:defRPr/>
              </a:pPr>
              <a:t>‹#›</a:t>
            </a:fld>
            <a:endParaRPr lang="en-US" altLang="en-US"/>
          </a:p>
        </p:txBody>
      </p:sp>
      <p:grpSp>
        <p:nvGrpSpPr>
          <p:cNvPr id="1028" name="Group 4">
            <a:extLst>
              <a:ext uri="{FF2B5EF4-FFF2-40B4-BE49-F238E27FC236}">
                <a16:creationId xmlns:a16="http://schemas.microsoft.com/office/drawing/2014/main" id="{8D18CDA5-D3D9-4667-876F-784B7CC78FC3}"/>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42B7237B-3277-4573-B021-8D3FFD31B6F1}"/>
                </a:ext>
              </a:extLst>
            </p:cNvPr>
            <p:cNvSpPr>
              <a:spLocks noChangeArrowheads="1"/>
            </p:cNvSpPr>
            <p:nvPr/>
          </p:nvSpPr>
          <p:spPr bwMode="auto">
            <a:xfrm>
              <a:off x="0" y="0"/>
              <a:ext cx="180" cy="336"/>
            </a:xfrm>
            <a:prstGeom prst="rect">
              <a:avLst/>
            </a:prstGeom>
            <a:gradFill rotWithShape="0">
              <a:gsLst>
                <a:gs pos="0">
                  <a:schemeClr va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algn="ctr" eaLnBrk="1" hangingPunct="1"/>
              <a:endParaRPr lang="en-US" altLang="en-US">
                <a:latin typeface="Times New Roman" panose="02020603050405020304" pitchFamily="18" charset="0"/>
              </a:endParaRPr>
            </a:p>
          </p:txBody>
        </p:sp>
        <p:sp>
          <p:nvSpPr>
            <p:cNvPr id="1033" name="Rectangle 6">
              <a:extLst>
                <a:ext uri="{FF2B5EF4-FFF2-40B4-BE49-F238E27FC236}">
                  <a16:creationId xmlns:a16="http://schemas.microsoft.com/office/drawing/2014/main" id="{D0EE08AD-BA54-47E5-BD90-EDB6B1324D2A}"/>
                </a:ext>
              </a:extLst>
            </p:cNvPr>
            <p:cNvSpPr>
              <a:spLocks noChangeArrowheads="1"/>
            </p:cNvSpPr>
            <p:nvPr/>
          </p:nvSpPr>
          <p:spPr bwMode="auto">
            <a:xfrm>
              <a:off x="260" y="85"/>
              <a:ext cx="5500" cy="173"/>
            </a:xfrm>
            <a:prstGeom prst="rect">
              <a:avLst/>
            </a:prstGeom>
            <a:gradFill rotWithShape="0">
              <a:gsLst>
                <a:gs pos="0">
                  <a:schemeClr val="accent1"/>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4" name="Rectangle 7">
              <a:extLst>
                <a:ext uri="{FF2B5EF4-FFF2-40B4-BE49-F238E27FC236}">
                  <a16:creationId xmlns:a16="http://schemas.microsoft.com/office/drawing/2014/main" id="{FF69E4D6-4A5F-4F3D-8E6E-69388A8DCDE0}"/>
                </a:ext>
              </a:extLst>
            </p:cNvPr>
            <p:cNvSpPr>
              <a:spLocks noChangeArrowheads="1"/>
            </p:cNvSpPr>
            <p:nvPr/>
          </p:nvSpPr>
          <p:spPr bwMode="auto">
            <a:xfrm>
              <a:off x="258" y="85"/>
              <a:ext cx="87" cy="89"/>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5" name="Rectangle 8">
              <a:extLst>
                <a:ext uri="{FF2B5EF4-FFF2-40B4-BE49-F238E27FC236}">
                  <a16:creationId xmlns:a16="http://schemas.microsoft.com/office/drawing/2014/main" id="{920B7969-6248-4B21-A6E5-1FA8EFF2AB67}"/>
                </a:ext>
              </a:extLst>
            </p:cNvPr>
            <p:cNvSpPr>
              <a:spLocks noChangeArrowheads="1"/>
            </p:cNvSpPr>
            <p:nvPr/>
          </p:nvSpPr>
          <p:spPr bwMode="auto">
            <a:xfrm>
              <a:off x="345" y="0"/>
              <a:ext cx="88"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6" name="Rectangle 9">
              <a:extLst>
                <a:ext uri="{FF2B5EF4-FFF2-40B4-BE49-F238E27FC236}">
                  <a16:creationId xmlns:a16="http://schemas.microsoft.com/office/drawing/2014/main" id="{292436EF-ABE7-45D2-BEF3-E1D8A15AAA83}"/>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37" name="Rectangle 10">
              <a:extLst>
                <a:ext uri="{FF2B5EF4-FFF2-40B4-BE49-F238E27FC236}">
                  <a16:creationId xmlns:a16="http://schemas.microsoft.com/office/drawing/2014/main" id="{332159AE-D83F-4DC5-AE4E-98A07C468FE0}"/>
                </a:ext>
              </a:extLst>
            </p:cNvPr>
            <p:cNvSpPr>
              <a:spLocks noChangeArrowheads="1"/>
            </p:cNvSpPr>
            <p:nvPr/>
          </p:nvSpPr>
          <p:spPr bwMode="auto">
            <a:xfrm>
              <a:off x="173" y="173"/>
              <a:ext cx="86" cy="87"/>
            </a:xfrm>
            <a:prstGeom prst="rect">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hlink"/>
                </a:solidFill>
                <a:latin typeface="Arial" panose="020B0604020202020204" pitchFamily="34" charset="0"/>
              </a:endParaRPr>
            </a:p>
          </p:txBody>
        </p:sp>
        <p:sp>
          <p:nvSpPr>
            <p:cNvPr id="1038" name="Rectangle 11">
              <a:extLst>
                <a:ext uri="{FF2B5EF4-FFF2-40B4-BE49-F238E27FC236}">
                  <a16:creationId xmlns:a16="http://schemas.microsoft.com/office/drawing/2014/main" id="{D57A2B5B-73C9-4BCC-8ABA-7DE7EB3FBB20}"/>
                </a:ext>
              </a:extLst>
            </p:cNvPr>
            <p:cNvSpPr>
              <a:spLocks noChangeArrowheads="1"/>
            </p:cNvSpPr>
            <p:nvPr/>
          </p:nvSpPr>
          <p:spPr bwMode="auto">
            <a:xfrm>
              <a:off x="83" y="86"/>
              <a:ext cx="89" cy="87"/>
            </a:xfrm>
            <a:prstGeom prst="rect">
              <a:avLst/>
            </a:prstGeom>
            <a:solidFill>
              <a:schemeClr val="accent1"/>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a:latin typeface="Times New Roman" panose="02020603050405020304" pitchFamily="18" charset="0"/>
              </a:endParaRPr>
            </a:p>
          </p:txBody>
        </p:sp>
        <p:sp>
          <p:nvSpPr>
            <p:cNvPr id="1039" name="Rectangle 12">
              <a:extLst>
                <a:ext uri="{FF2B5EF4-FFF2-40B4-BE49-F238E27FC236}">
                  <a16:creationId xmlns:a16="http://schemas.microsoft.com/office/drawing/2014/main" id="{033FCA26-8369-432E-AD10-D6AD6608BE54}"/>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sp>
          <p:nvSpPr>
            <p:cNvPr id="1040" name="Rectangle 13">
              <a:extLst>
                <a:ext uri="{FF2B5EF4-FFF2-40B4-BE49-F238E27FC236}">
                  <a16:creationId xmlns:a16="http://schemas.microsoft.com/office/drawing/2014/main" id="{0FA2A2EC-A4C8-42E8-860B-2F86DBBCB132}"/>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defRPr>
              </a:lvl1pPr>
              <a:lvl2pPr marL="742950" indent="-285750">
                <a:defRPr sz="2400">
                  <a:solidFill>
                    <a:schemeClr val="tx1"/>
                  </a:solidFill>
                  <a:latin typeface="Times" panose="02020603050405020304" pitchFamily="18" charset="0"/>
                </a:defRPr>
              </a:lvl2pPr>
              <a:lvl3pPr marL="1143000" indent="-228600">
                <a:defRPr sz="2400">
                  <a:solidFill>
                    <a:schemeClr val="tx1"/>
                  </a:solidFill>
                  <a:latin typeface="Times" panose="02020603050405020304" pitchFamily="18" charset="0"/>
                </a:defRPr>
              </a:lvl3pPr>
              <a:lvl4pPr marL="1600200" indent="-228600">
                <a:defRPr sz="2400">
                  <a:solidFill>
                    <a:schemeClr val="tx1"/>
                  </a:solidFill>
                  <a:latin typeface="Times" panose="02020603050405020304" pitchFamily="18" charset="0"/>
                </a:defRPr>
              </a:lvl4pPr>
              <a:lvl5pPr marL="2057400" indent="-228600">
                <a:defRPr sz="2400">
                  <a:solidFill>
                    <a:schemeClr val="tx1"/>
                  </a:solidFill>
                  <a:latin typeface="Times" panose="02020603050405020304" pitchFamily="18"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defRPr>
              </a:lvl9pPr>
            </a:lstStyle>
            <a:p>
              <a:pPr eaLnBrk="1" hangingPunct="1"/>
              <a:endParaRPr lang="en-US" altLang="en-US" sz="1800">
                <a:solidFill>
                  <a:schemeClr val="accent2"/>
                </a:solidFill>
                <a:latin typeface="Arial" panose="020B0604020202020204" pitchFamily="34" charset="0"/>
              </a:endParaRPr>
            </a:p>
          </p:txBody>
        </p:sp>
      </p:grpSp>
      <p:sp>
        <p:nvSpPr>
          <p:cNvPr id="1029" name="Rectangle 14">
            <a:extLst>
              <a:ext uri="{FF2B5EF4-FFF2-40B4-BE49-F238E27FC236}">
                <a16:creationId xmlns:a16="http://schemas.microsoft.com/office/drawing/2014/main" id="{20BBBE39-858C-4FAE-9771-08BB25785022}"/>
              </a:ext>
            </a:extLst>
          </p:cNvPr>
          <p:cNvSpPr>
            <a:spLocks noGrp="1" noChangeArrowheads="1"/>
          </p:cNvSpPr>
          <p:nvPr>
            <p:ph type="title"/>
          </p:nvPr>
        </p:nvSpPr>
        <p:spPr bwMode="auto">
          <a:xfrm>
            <a:off x="457200" y="7620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30" name="Rectangle 15">
            <a:extLst>
              <a:ext uri="{FF2B5EF4-FFF2-40B4-BE49-F238E27FC236}">
                <a16:creationId xmlns:a16="http://schemas.microsoft.com/office/drawing/2014/main" id="{DF27DBAE-F92E-44EC-AE18-1A118F47760F}"/>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88" name="Rectangle 16">
            <a:extLst>
              <a:ext uri="{FF2B5EF4-FFF2-40B4-BE49-F238E27FC236}">
                <a16:creationId xmlns:a16="http://schemas.microsoft.com/office/drawing/2014/main" id="{2057DF0E-BD1E-407B-A096-601322B11F7F}"/>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0" fontAlgn="base" hangingPunct="0">
        <a:spcBef>
          <a:spcPct val="0"/>
        </a:spcBef>
        <a:spcAft>
          <a:spcPct val="0"/>
        </a:spcAft>
        <a:defRPr sz="3600" kern="1200">
          <a:solidFill>
            <a:schemeClr val="tx1"/>
          </a:solidFill>
          <a:latin typeface="+mj-lt"/>
          <a:ea typeface="+mj-ea"/>
          <a:cs typeface="+mj-cs"/>
        </a:defRPr>
      </a:lvl1pPr>
      <a:lvl2pPr algn="l" rtl="0" eaLnBrk="0" fontAlgn="base" hangingPunct="0">
        <a:spcBef>
          <a:spcPct val="0"/>
        </a:spcBef>
        <a:spcAft>
          <a:spcPct val="0"/>
        </a:spcAft>
        <a:defRPr sz="3600">
          <a:solidFill>
            <a:schemeClr val="tx1"/>
          </a:solidFill>
          <a:latin typeface="Arial Black" panose="020B0A04020102020204" pitchFamily="34" charset="0"/>
        </a:defRPr>
      </a:lvl2pPr>
      <a:lvl3pPr algn="l" rtl="0" eaLnBrk="0" fontAlgn="base" hangingPunct="0">
        <a:spcBef>
          <a:spcPct val="0"/>
        </a:spcBef>
        <a:spcAft>
          <a:spcPct val="0"/>
        </a:spcAft>
        <a:defRPr sz="3600">
          <a:solidFill>
            <a:schemeClr val="tx1"/>
          </a:solidFill>
          <a:latin typeface="Arial Black" panose="020B0A04020102020204" pitchFamily="34" charset="0"/>
        </a:defRPr>
      </a:lvl3pPr>
      <a:lvl4pPr algn="l" rtl="0" eaLnBrk="0" fontAlgn="base" hangingPunct="0">
        <a:spcBef>
          <a:spcPct val="0"/>
        </a:spcBef>
        <a:spcAft>
          <a:spcPct val="0"/>
        </a:spcAft>
        <a:defRPr sz="3600">
          <a:solidFill>
            <a:schemeClr val="tx1"/>
          </a:solidFill>
          <a:latin typeface="Arial Black" panose="020B0A04020102020204" pitchFamily="34" charset="0"/>
        </a:defRPr>
      </a:lvl4pPr>
      <a:lvl5pPr algn="l" rtl="0" eaLnBrk="0" fontAlgn="base" hangingPunct="0">
        <a:spcBef>
          <a:spcPct val="0"/>
        </a:spcBef>
        <a:spcAft>
          <a:spcPct val="0"/>
        </a:spcAft>
        <a:defRPr sz="3600">
          <a:solidFill>
            <a:schemeClr val="tx1"/>
          </a:solidFill>
          <a:latin typeface="Arial Black" panose="020B0A04020102020204" pitchFamily="34" charset="0"/>
        </a:defRPr>
      </a:lvl5pPr>
      <a:lvl6pPr marL="457200" algn="l" rtl="0" fontAlgn="base">
        <a:spcBef>
          <a:spcPct val="0"/>
        </a:spcBef>
        <a:spcAft>
          <a:spcPct val="0"/>
        </a:spcAft>
        <a:defRPr sz="3600">
          <a:solidFill>
            <a:schemeClr val="tx1"/>
          </a:solidFill>
          <a:latin typeface="Arial Black" panose="020B0A04020102020204" pitchFamily="34" charset="0"/>
        </a:defRPr>
      </a:lvl6pPr>
      <a:lvl7pPr marL="914400" algn="l" rtl="0" fontAlgn="base">
        <a:spcBef>
          <a:spcPct val="0"/>
        </a:spcBef>
        <a:spcAft>
          <a:spcPct val="0"/>
        </a:spcAft>
        <a:defRPr sz="3600">
          <a:solidFill>
            <a:schemeClr val="tx1"/>
          </a:solidFill>
          <a:latin typeface="Arial Black" panose="020B0A04020102020204" pitchFamily="34" charset="0"/>
        </a:defRPr>
      </a:lvl7pPr>
      <a:lvl8pPr marL="1371600" algn="l" rtl="0" fontAlgn="base">
        <a:spcBef>
          <a:spcPct val="0"/>
        </a:spcBef>
        <a:spcAft>
          <a:spcPct val="0"/>
        </a:spcAft>
        <a:defRPr sz="3600">
          <a:solidFill>
            <a:schemeClr val="tx1"/>
          </a:solidFill>
          <a:latin typeface="Arial Black" panose="020B0A04020102020204" pitchFamily="34" charset="0"/>
        </a:defRPr>
      </a:lvl8pPr>
      <a:lvl9pPr marL="1828800" algn="l" rtl="0" fontAlgn="base">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0" fontAlgn="base" hangingPunct="0">
        <a:spcBef>
          <a:spcPct val="20000"/>
        </a:spcBef>
        <a:spcAft>
          <a:spcPct val="0"/>
        </a:spcAft>
        <a:buClr>
          <a:schemeClr val="accent1"/>
        </a:buClr>
        <a:buSzPct val="75000"/>
        <a:buFont typeface="Wingdings" panose="05000000000000000000" pitchFamily="2" charset="2"/>
        <a:buChar char="n"/>
        <a:defRPr sz="30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000" kern="1200">
          <a:solidFill>
            <a:schemeClr val="tx1"/>
          </a:solidFill>
          <a:latin typeface="+mj-lt"/>
          <a:ea typeface="+mn-ea"/>
          <a:cs typeface="+mn-cs"/>
        </a:defRPr>
      </a:lvl2pPr>
      <a:lvl3pPr marL="1143000" indent="-228600" algn="l" rtl="0" eaLnBrk="0" fontAlgn="base" hangingPunct="0">
        <a:spcBef>
          <a:spcPct val="20000"/>
        </a:spcBef>
        <a:spcAft>
          <a:spcPct val="0"/>
        </a:spcAft>
        <a:buClr>
          <a:schemeClr val="accent1"/>
        </a:buClr>
        <a:buSzPct val="65000"/>
        <a:buFont typeface="Wingdings" panose="05000000000000000000" pitchFamily="2" charset="2"/>
        <a:buChar char="n"/>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ern="1200">
          <a:solidFill>
            <a:schemeClr val="tx1"/>
          </a:solidFill>
          <a:latin typeface="+mj-lt"/>
          <a:ea typeface="+mn-ea"/>
          <a:cs typeface="+mn-cs"/>
        </a:defRPr>
      </a:lvl4pPr>
      <a:lvl5pPr marL="2057400" indent="-228600" algn="l" rtl="0" eaLnBrk="0" fontAlgn="base" hangingPunct="0">
        <a:spcBef>
          <a:spcPct val="20000"/>
        </a:spcBef>
        <a:spcAft>
          <a:spcPct val="0"/>
        </a:spcAft>
        <a:buClr>
          <a:schemeClr val="accent1"/>
        </a:buClr>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7E1B6C2B-2AA9-4733-838C-2807844D774B}"/>
              </a:ext>
            </a:extLst>
          </p:cNvPr>
          <p:cNvSpPr>
            <a:spLocks noGrp="1" noChangeArrowheads="1"/>
          </p:cNvSpPr>
          <p:nvPr>
            <p:ph type="ctrTitle"/>
          </p:nvPr>
        </p:nvSpPr>
        <p:spPr/>
        <p:txBody>
          <a:bodyPr/>
          <a:lstStyle/>
          <a:p>
            <a:pPr eaLnBrk="1" hangingPunct="1"/>
            <a:r>
              <a:rPr lang="en-US" altLang="en-US" dirty="0"/>
              <a:t>Advanced Pharmaceutical Analysis</a:t>
            </a:r>
          </a:p>
        </p:txBody>
      </p:sp>
      <p:sp>
        <p:nvSpPr>
          <p:cNvPr id="3075" name="Rectangle 3">
            <a:extLst>
              <a:ext uri="{FF2B5EF4-FFF2-40B4-BE49-F238E27FC236}">
                <a16:creationId xmlns:a16="http://schemas.microsoft.com/office/drawing/2014/main" id="{C6A930BB-D92F-4DB0-8815-B1F573867B4D}"/>
              </a:ext>
            </a:extLst>
          </p:cNvPr>
          <p:cNvSpPr>
            <a:spLocks noGrp="1" noChangeArrowheads="1"/>
          </p:cNvSpPr>
          <p:nvPr>
            <p:ph type="subTitle" idx="1"/>
          </p:nvPr>
        </p:nvSpPr>
        <p:spPr/>
        <p:txBody>
          <a:bodyPr/>
          <a:lstStyle/>
          <a:p>
            <a:pPr eaLnBrk="1" hangingPunct="1"/>
            <a:r>
              <a:rPr lang="en-US" altLang="en-US" b="1" dirty="0"/>
              <a:t>Introduction to Spectroscopy</a:t>
            </a:r>
          </a:p>
          <a:p>
            <a:pPr eaLnBrk="1" hangingPunct="1"/>
            <a:endParaRPr lang="en-US" altLang="en-US" b="1" dirty="0"/>
          </a:p>
          <a:p>
            <a:pPr eaLnBrk="1" hangingPunct="1"/>
            <a:r>
              <a:rPr lang="en-US" altLang="en-US" b="1" dirty="0"/>
              <a:t>Dr. Mohammed Al </a:t>
            </a:r>
            <a:r>
              <a:rPr lang="en-US" altLang="en-US" b="1" dirty="0" err="1"/>
              <a:t>Amiedy</a:t>
            </a:r>
            <a:endParaRPr lang="en-US" altLang="en-US"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3BB0EC-8450-4F88-9612-DA376B892486}"/>
              </a:ext>
            </a:extLst>
          </p:cNvPr>
          <p:cNvSpPr>
            <a:spLocks noGrp="1"/>
          </p:cNvSpPr>
          <p:nvPr>
            <p:ph type="title"/>
          </p:nvPr>
        </p:nvSpPr>
        <p:spPr/>
        <p:txBody>
          <a:bodyPr/>
          <a:lstStyle/>
          <a:p>
            <a:r>
              <a:rPr lang="en-GB" dirty="0"/>
              <a:t>Problem 3</a:t>
            </a:r>
          </a:p>
        </p:txBody>
      </p:sp>
      <p:sp>
        <p:nvSpPr>
          <p:cNvPr id="3" name="Content Placeholder 2">
            <a:extLst>
              <a:ext uri="{FF2B5EF4-FFF2-40B4-BE49-F238E27FC236}">
                <a16:creationId xmlns:a16="http://schemas.microsoft.com/office/drawing/2014/main" id="{6648C1F6-6DAC-43FC-93C6-7B0B44CEF609}"/>
              </a:ext>
            </a:extLst>
          </p:cNvPr>
          <p:cNvSpPr>
            <a:spLocks noGrp="1"/>
          </p:cNvSpPr>
          <p:nvPr>
            <p:ph idx="1"/>
          </p:nvPr>
        </p:nvSpPr>
        <p:spPr/>
        <p:txBody>
          <a:bodyPr/>
          <a:lstStyle/>
          <a:p>
            <a:r>
              <a:rPr lang="en-GB" sz="2400" dirty="0"/>
              <a:t>The molecular formula (C</a:t>
            </a:r>
            <a:r>
              <a:rPr lang="en-GB" sz="2400" baseline="-25000" dirty="0"/>
              <a:t>10</a:t>
            </a:r>
            <a:r>
              <a:rPr lang="en-GB" sz="2400" dirty="0"/>
              <a:t>H</a:t>
            </a:r>
            <a:r>
              <a:rPr lang="en-GB" sz="2400" baseline="-25000" dirty="0"/>
              <a:t>14</a:t>
            </a:r>
            <a:r>
              <a:rPr lang="en-GB" sz="2400" dirty="0"/>
              <a:t>O) indicates four degrees of unsaturation, which is highly suggestive of an aromatic ring.</a:t>
            </a:r>
          </a:p>
          <a:p>
            <a:r>
              <a:rPr lang="en-GB" sz="2400" dirty="0"/>
              <a:t>The signals near 7 ppm are likely a result of aromatic protons. </a:t>
            </a:r>
          </a:p>
          <a:p>
            <a:r>
              <a:rPr lang="en-GB" sz="2400" dirty="0"/>
              <a:t>Notice that the combined integration of these two signals is 4H. </a:t>
            </a:r>
          </a:p>
          <a:p>
            <a:r>
              <a:rPr lang="en-GB" sz="2400" dirty="0"/>
              <a:t>This, together with the distinctive splitting pattern (a pair of doublets), suggests a 1,4-disubstituted aromatic ring:</a:t>
            </a:r>
          </a:p>
        </p:txBody>
      </p:sp>
      <p:pic>
        <p:nvPicPr>
          <p:cNvPr id="4" name="Picture 3">
            <a:extLst>
              <a:ext uri="{FF2B5EF4-FFF2-40B4-BE49-F238E27FC236}">
                <a16:creationId xmlns:a16="http://schemas.microsoft.com/office/drawing/2014/main" id="{DC7948DB-ED1B-40D3-8E6B-C59FB6915567}"/>
              </a:ext>
            </a:extLst>
          </p:cNvPr>
          <p:cNvPicPr>
            <a:picLocks noChangeAspect="1"/>
          </p:cNvPicPr>
          <p:nvPr/>
        </p:nvPicPr>
        <p:blipFill>
          <a:blip r:embed="rId2"/>
          <a:stretch>
            <a:fillRect/>
          </a:stretch>
        </p:blipFill>
        <p:spPr>
          <a:xfrm>
            <a:off x="3614365" y="5034994"/>
            <a:ext cx="1915269" cy="1664811"/>
          </a:xfrm>
          <a:prstGeom prst="rect">
            <a:avLst/>
          </a:prstGeom>
        </p:spPr>
      </p:pic>
    </p:spTree>
    <p:extLst>
      <p:ext uri="{BB962C8B-B14F-4D97-AF65-F5344CB8AC3E}">
        <p14:creationId xmlns:p14="http://schemas.microsoft.com/office/powerpoint/2010/main" val="2170588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E70EB4-7920-4DE2-9832-5E4C269982DF}"/>
              </a:ext>
            </a:extLst>
          </p:cNvPr>
          <p:cNvSpPr>
            <a:spLocks noGrp="1"/>
          </p:cNvSpPr>
          <p:nvPr>
            <p:ph type="title"/>
          </p:nvPr>
        </p:nvSpPr>
        <p:spPr/>
        <p:txBody>
          <a:bodyPr/>
          <a:lstStyle/>
          <a:p>
            <a:r>
              <a:rPr lang="en-GB" dirty="0"/>
              <a:t>Problem 3</a:t>
            </a:r>
          </a:p>
        </p:txBody>
      </p:sp>
      <p:sp>
        <p:nvSpPr>
          <p:cNvPr id="3" name="Content Placeholder 2">
            <a:extLst>
              <a:ext uri="{FF2B5EF4-FFF2-40B4-BE49-F238E27FC236}">
                <a16:creationId xmlns:a16="http://schemas.microsoft.com/office/drawing/2014/main" id="{E6D26168-0A34-40E3-BB6D-0CAF7DB1ECBA}"/>
              </a:ext>
            </a:extLst>
          </p:cNvPr>
          <p:cNvSpPr>
            <a:spLocks noGrp="1"/>
          </p:cNvSpPr>
          <p:nvPr>
            <p:ph idx="1"/>
          </p:nvPr>
        </p:nvSpPr>
        <p:spPr/>
        <p:txBody>
          <a:bodyPr/>
          <a:lstStyle/>
          <a:p>
            <a:r>
              <a:rPr lang="en-GB" sz="2400" dirty="0"/>
              <a:t>The spectrum also exhibits a singlet with an integration of 9H (at approximately 1.4 ppm) which is characteristic of a </a:t>
            </a:r>
            <a:r>
              <a:rPr lang="en-GB" sz="2400" i="1" dirty="0"/>
              <a:t>tert</a:t>
            </a:r>
            <a:r>
              <a:rPr lang="en-GB" sz="2400" dirty="0"/>
              <a:t>-butyl group.</a:t>
            </a:r>
          </a:p>
          <a:p>
            <a:endParaRPr lang="en-GB" sz="2400" dirty="0"/>
          </a:p>
          <a:p>
            <a:endParaRPr lang="en-GB" sz="2400" dirty="0"/>
          </a:p>
          <a:p>
            <a:r>
              <a:rPr lang="en-GB" sz="2400" dirty="0"/>
              <a:t>If we inspect the two fragments that we have determined thus far (the disubstituted aromatic ring and the </a:t>
            </a:r>
            <a:r>
              <a:rPr lang="en-GB" sz="2400" i="1" dirty="0"/>
              <a:t>tert</a:t>
            </a:r>
            <a:r>
              <a:rPr lang="en-GB" sz="2400" dirty="0"/>
              <a:t>-butyl group), we will find that these two fragments account for nearly all of the atoms in the molecular formula (C</a:t>
            </a:r>
            <a:r>
              <a:rPr lang="en-GB" sz="2400" baseline="-25000" dirty="0"/>
              <a:t>10</a:t>
            </a:r>
            <a:r>
              <a:rPr lang="en-GB" sz="2400" dirty="0"/>
              <a:t>H</a:t>
            </a:r>
            <a:r>
              <a:rPr lang="en-GB" sz="2400" baseline="-25000" dirty="0"/>
              <a:t>14</a:t>
            </a:r>
            <a:r>
              <a:rPr lang="en-GB" sz="2400" dirty="0"/>
              <a:t>O). </a:t>
            </a:r>
          </a:p>
        </p:txBody>
      </p:sp>
      <p:pic>
        <p:nvPicPr>
          <p:cNvPr id="4" name="Picture 3">
            <a:extLst>
              <a:ext uri="{FF2B5EF4-FFF2-40B4-BE49-F238E27FC236}">
                <a16:creationId xmlns:a16="http://schemas.microsoft.com/office/drawing/2014/main" id="{E072E4CB-8ED1-4C62-98DB-D0B3A7E80F9F}"/>
              </a:ext>
            </a:extLst>
          </p:cNvPr>
          <p:cNvPicPr>
            <a:picLocks noChangeAspect="1"/>
          </p:cNvPicPr>
          <p:nvPr/>
        </p:nvPicPr>
        <p:blipFill>
          <a:blip r:embed="rId2"/>
          <a:stretch>
            <a:fillRect/>
          </a:stretch>
        </p:blipFill>
        <p:spPr>
          <a:xfrm>
            <a:off x="3941892" y="2844552"/>
            <a:ext cx="1260216" cy="1168896"/>
          </a:xfrm>
          <a:prstGeom prst="rect">
            <a:avLst/>
          </a:prstGeom>
        </p:spPr>
      </p:pic>
    </p:spTree>
    <p:extLst>
      <p:ext uri="{BB962C8B-B14F-4D97-AF65-F5344CB8AC3E}">
        <p14:creationId xmlns:p14="http://schemas.microsoft.com/office/powerpoint/2010/main" val="15648901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B57EB-0859-422F-BE15-FB6ABDAE6F85}"/>
              </a:ext>
            </a:extLst>
          </p:cNvPr>
          <p:cNvSpPr>
            <a:spLocks noGrp="1"/>
          </p:cNvSpPr>
          <p:nvPr>
            <p:ph type="title"/>
          </p:nvPr>
        </p:nvSpPr>
        <p:spPr/>
        <p:txBody>
          <a:bodyPr/>
          <a:lstStyle/>
          <a:p>
            <a:r>
              <a:rPr lang="en-GB" dirty="0"/>
              <a:t>Problem 3</a:t>
            </a:r>
          </a:p>
        </p:txBody>
      </p:sp>
      <p:sp>
        <p:nvSpPr>
          <p:cNvPr id="3" name="Content Placeholder 2">
            <a:extLst>
              <a:ext uri="{FF2B5EF4-FFF2-40B4-BE49-F238E27FC236}">
                <a16:creationId xmlns:a16="http://schemas.microsoft.com/office/drawing/2014/main" id="{8F48A6BE-B6CD-4A57-9CAD-010129336E58}"/>
              </a:ext>
            </a:extLst>
          </p:cNvPr>
          <p:cNvSpPr>
            <a:spLocks noGrp="1"/>
          </p:cNvSpPr>
          <p:nvPr>
            <p:ph idx="1"/>
          </p:nvPr>
        </p:nvSpPr>
        <p:spPr/>
        <p:txBody>
          <a:bodyPr/>
          <a:lstStyle/>
          <a:p>
            <a:r>
              <a:rPr lang="en-GB" sz="2400" dirty="0"/>
              <a:t>We only need to account for one more proton and one oxygen atom.</a:t>
            </a:r>
          </a:p>
          <a:p>
            <a:r>
              <a:rPr lang="en-GB" sz="2400" dirty="0"/>
              <a:t>The peak just under 5 ppm has an integration of 1, so this signal corresponds with only one proton (with no neighbours), so we conclude that the compound has an OH group. </a:t>
            </a:r>
          </a:p>
          <a:p>
            <a:r>
              <a:rPr lang="en-GB" sz="2400" dirty="0"/>
              <a:t>This signal is broad, which is often (although not always) the case for signals arising from OH groups.</a:t>
            </a:r>
          </a:p>
          <a:p>
            <a:r>
              <a:rPr lang="en-GB" sz="2400" dirty="0"/>
              <a:t>There is only one way to assemble the three fragments:</a:t>
            </a:r>
            <a:endParaRPr lang="en-GB" sz="1400" b="1" dirty="0"/>
          </a:p>
          <a:p>
            <a:endParaRPr lang="en-GB" dirty="0"/>
          </a:p>
        </p:txBody>
      </p:sp>
    </p:spTree>
    <p:extLst>
      <p:ext uri="{BB962C8B-B14F-4D97-AF65-F5344CB8AC3E}">
        <p14:creationId xmlns:p14="http://schemas.microsoft.com/office/powerpoint/2010/main" val="106201707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FE4CF-6C77-4ACA-A2E1-50ED9906C23C}"/>
              </a:ext>
            </a:extLst>
          </p:cNvPr>
          <p:cNvSpPr>
            <a:spLocks noGrp="1"/>
          </p:cNvSpPr>
          <p:nvPr>
            <p:ph type="title"/>
          </p:nvPr>
        </p:nvSpPr>
        <p:spPr/>
        <p:txBody>
          <a:bodyPr/>
          <a:lstStyle/>
          <a:p>
            <a:r>
              <a:rPr lang="en-GB" dirty="0"/>
              <a:t>Problem 3</a:t>
            </a:r>
          </a:p>
        </p:txBody>
      </p:sp>
      <p:sp>
        <p:nvSpPr>
          <p:cNvPr id="3" name="Content Placeholder 2">
            <a:extLst>
              <a:ext uri="{FF2B5EF4-FFF2-40B4-BE49-F238E27FC236}">
                <a16:creationId xmlns:a16="http://schemas.microsoft.com/office/drawing/2014/main" id="{3F9CF862-B255-4518-A36C-C16AC8E6CF53}"/>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795E38F2-85D0-446A-9CE9-9AC71281F0B3}"/>
              </a:ext>
            </a:extLst>
          </p:cNvPr>
          <p:cNvPicPr>
            <a:picLocks noChangeAspect="1"/>
          </p:cNvPicPr>
          <p:nvPr/>
        </p:nvPicPr>
        <p:blipFill>
          <a:blip r:embed="rId2"/>
          <a:stretch>
            <a:fillRect/>
          </a:stretch>
        </p:blipFill>
        <p:spPr>
          <a:xfrm>
            <a:off x="1483108" y="2353072"/>
            <a:ext cx="6177783" cy="3142456"/>
          </a:xfrm>
          <a:prstGeom prst="rect">
            <a:avLst/>
          </a:prstGeom>
        </p:spPr>
      </p:pic>
    </p:spTree>
    <p:extLst>
      <p:ext uri="{BB962C8B-B14F-4D97-AF65-F5344CB8AC3E}">
        <p14:creationId xmlns:p14="http://schemas.microsoft.com/office/powerpoint/2010/main" val="13741844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867386-6601-4748-9369-77DE3CDD55A5}"/>
              </a:ext>
            </a:extLst>
          </p:cNvPr>
          <p:cNvSpPr>
            <a:spLocks noGrp="1"/>
          </p:cNvSpPr>
          <p:nvPr>
            <p:ph type="title"/>
          </p:nvPr>
        </p:nvSpPr>
        <p:spPr/>
        <p:txBody>
          <a:bodyPr/>
          <a:lstStyle/>
          <a:p>
            <a:r>
              <a:rPr lang="en-GB" dirty="0"/>
              <a:t>Problem 4</a:t>
            </a:r>
          </a:p>
        </p:txBody>
      </p:sp>
      <p:sp>
        <p:nvSpPr>
          <p:cNvPr id="3" name="Content Placeholder 2">
            <a:extLst>
              <a:ext uri="{FF2B5EF4-FFF2-40B4-BE49-F238E27FC236}">
                <a16:creationId xmlns:a16="http://schemas.microsoft.com/office/drawing/2014/main" id="{CF52D663-CF5C-4E14-9412-EC5EBB2742D6}"/>
              </a:ext>
            </a:extLst>
          </p:cNvPr>
          <p:cNvSpPr>
            <a:spLocks noGrp="1"/>
          </p:cNvSpPr>
          <p:nvPr>
            <p:ph idx="1"/>
          </p:nvPr>
        </p:nvSpPr>
        <p:spPr/>
        <p:txBody>
          <a:bodyPr/>
          <a:lstStyle/>
          <a:p>
            <a:r>
              <a:rPr lang="en-GB" sz="2400" dirty="0"/>
              <a:t>The molecular formula (C</a:t>
            </a:r>
            <a:r>
              <a:rPr lang="en-GB" sz="2400" baseline="-25000" dirty="0"/>
              <a:t>4</a:t>
            </a:r>
            <a:r>
              <a:rPr lang="en-GB" sz="2400" dirty="0"/>
              <a:t>H</a:t>
            </a:r>
            <a:r>
              <a:rPr lang="en-GB" sz="2400" baseline="-25000" dirty="0"/>
              <a:t>6</a:t>
            </a:r>
            <a:r>
              <a:rPr lang="en-GB" sz="2400" dirty="0"/>
              <a:t>O</a:t>
            </a:r>
            <a:r>
              <a:rPr lang="en-GB" sz="2400" baseline="-25000" dirty="0"/>
              <a:t>2</a:t>
            </a:r>
            <a:r>
              <a:rPr lang="en-GB" sz="2400" dirty="0"/>
              <a:t>) indicates two degrees of unsaturation, which means that the compound must possess either two double bonds, or two rings, or one ring and one double bond, or a triple bond.</a:t>
            </a:r>
          </a:p>
          <a:p>
            <a:r>
              <a:rPr lang="en-GB" sz="2400" dirty="0"/>
              <a:t>To determine the relative integration values, we divide each of the integration values by 19.46, giving a ratio of approximately 1 : 1 : 1. </a:t>
            </a:r>
          </a:p>
          <a:p>
            <a:r>
              <a:rPr lang="en-GB" sz="2400" dirty="0"/>
              <a:t>The molecular formula indicates six protons (rather than three), so the relative integration values must correspond with two protons for each signal.</a:t>
            </a:r>
          </a:p>
        </p:txBody>
      </p:sp>
    </p:spTree>
    <p:extLst>
      <p:ext uri="{BB962C8B-B14F-4D97-AF65-F5344CB8AC3E}">
        <p14:creationId xmlns:p14="http://schemas.microsoft.com/office/powerpoint/2010/main" val="1249712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A3BA30-1DCA-464C-AC5C-7153599364AF}"/>
              </a:ext>
            </a:extLst>
          </p:cNvPr>
          <p:cNvSpPr>
            <a:spLocks noGrp="1"/>
          </p:cNvSpPr>
          <p:nvPr>
            <p:ph type="title"/>
          </p:nvPr>
        </p:nvSpPr>
        <p:spPr/>
        <p:txBody>
          <a:bodyPr/>
          <a:lstStyle/>
          <a:p>
            <a:r>
              <a:rPr lang="en-GB" dirty="0"/>
              <a:t>Problem 4</a:t>
            </a:r>
          </a:p>
        </p:txBody>
      </p:sp>
      <p:sp>
        <p:nvSpPr>
          <p:cNvPr id="3" name="Content Placeholder 2">
            <a:extLst>
              <a:ext uri="{FF2B5EF4-FFF2-40B4-BE49-F238E27FC236}">
                <a16:creationId xmlns:a16="http://schemas.microsoft.com/office/drawing/2014/main" id="{94EE68C6-4257-436B-A902-F5525AF2D863}"/>
              </a:ext>
            </a:extLst>
          </p:cNvPr>
          <p:cNvSpPr>
            <a:spLocks noGrp="1"/>
          </p:cNvSpPr>
          <p:nvPr>
            <p:ph idx="1"/>
          </p:nvPr>
        </p:nvSpPr>
        <p:spPr/>
        <p:txBody>
          <a:bodyPr/>
          <a:lstStyle/>
          <a:p>
            <a:r>
              <a:rPr lang="en-GB" sz="2400" dirty="0"/>
              <a:t>That is, the spectrum indicates the presence of three different methylene groups. </a:t>
            </a:r>
          </a:p>
          <a:p>
            <a:r>
              <a:rPr lang="en-GB" sz="2400" dirty="0"/>
              <a:t>From the splitting patterns (a triplet, a triplet, and a triplet of triplets), we can conclude that the three methylene groups are connected to each other:</a:t>
            </a:r>
          </a:p>
        </p:txBody>
      </p:sp>
      <p:pic>
        <p:nvPicPr>
          <p:cNvPr id="4" name="Picture 3">
            <a:extLst>
              <a:ext uri="{FF2B5EF4-FFF2-40B4-BE49-F238E27FC236}">
                <a16:creationId xmlns:a16="http://schemas.microsoft.com/office/drawing/2014/main" id="{B9FC9BB9-4FB0-4CF0-B647-2752B9A869F7}"/>
              </a:ext>
            </a:extLst>
          </p:cNvPr>
          <p:cNvPicPr>
            <a:picLocks noChangeAspect="1"/>
          </p:cNvPicPr>
          <p:nvPr/>
        </p:nvPicPr>
        <p:blipFill>
          <a:blip r:embed="rId2"/>
          <a:stretch>
            <a:fillRect/>
          </a:stretch>
        </p:blipFill>
        <p:spPr>
          <a:xfrm>
            <a:off x="3330141" y="4077072"/>
            <a:ext cx="2483718" cy="2142816"/>
          </a:xfrm>
          <a:prstGeom prst="rect">
            <a:avLst/>
          </a:prstGeom>
        </p:spPr>
      </p:pic>
    </p:spTree>
    <p:extLst>
      <p:ext uri="{BB962C8B-B14F-4D97-AF65-F5344CB8AC3E}">
        <p14:creationId xmlns:p14="http://schemas.microsoft.com/office/powerpoint/2010/main" val="1256974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A7CD2E-8E18-47FF-9707-C38651ADEE98}"/>
              </a:ext>
            </a:extLst>
          </p:cNvPr>
          <p:cNvSpPr>
            <a:spLocks noGrp="1"/>
          </p:cNvSpPr>
          <p:nvPr>
            <p:ph type="title"/>
          </p:nvPr>
        </p:nvSpPr>
        <p:spPr/>
        <p:txBody>
          <a:bodyPr/>
          <a:lstStyle/>
          <a:p>
            <a:r>
              <a:rPr lang="en-GB" dirty="0"/>
              <a:t>Problem 4</a:t>
            </a:r>
          </a:p>
        </p:txBody>
      </p:sp>
      <p:sp>
        <p:nvSpPr>
          <p:cNvPr id="3" name="Content Placeholder 2">
            <a:extLst>
              <a:ext uri="{FF2B5EF4-FFF2-40B4-BE49-F238E27FC236}">
                <a16:creationId xmlns:a16="http://schemas.microsoft.com/office/drawing/2014/main" id="{DEEC27E3-3D61-4D73-B60A-56ACE7FA0C82}"/>
              </a:ext>
            </a:extLst>
          </p:cNvPr>
          <p:cNvSpPr>
            <a:spLocks noGrp="1"/>
          </p:cNvSpPr>
          <p:nvPr>
            <p:ph idx="1"/>
          </p:nvPr>
        </p:nvSpPr>
        <p:spPr/>
        <p:txBody>
          <a:bodyPr/>
          <a:lstStyle/>
          <a:p>
            <a:r>
              <a:rPr lang="en-GB" sz="2400" dirty="0"/>
              <a:t>Now let’s focus on the chemical shifts of the triplets (2.4 ppm and 4.3 ppm). </a:t>
            </a:r>
          </a:p>
          <a:p>
            <a:r>
              <a:rPr lang="en-GB" sz="2400" dirty="0"/>
              <a:t>Both signals are shifted downfield (relative to 1.2 ppm for a typical methylene group). </a:t>
            </a:r>
          </a:p>
          <a:p>
            <a:r>
              <a:rPr lang="en-GB" sz="2400" dirty="0"/>
              <a:t>One of these signals is significantly shifted downfield, perhaps because it is next to an oxygen atom (after all, the molecular formula indicates that there are two oxygen atoms in the compound):</a:t>
            </a:r>
          </a:p>
        </p:txBody>
      </p:sp>
      <p:pic>
        <p:nvPicPr>
          <p:cNvPr id="4" name="Picture 3">
            <a:extLst>
              <a:ext uri="{FF2B5EF4-FFF2-40B4-BE49-F238E27FC236}">
                <a16:creationId xmlns:a16="http://schemas.microsoft.com/office/drawing/2014/main" id="{64B36A98-7776-4C7A-8897-6C72261D2ED1}"/>
              </a:ext>
            </a:extLst>
          </p:cNvPr>
          <p:cNvPicPr>
            <a:picLocks noChangeAspect="1"/>
          </p:cNvPicPr>
          <p:nvPr/>
        </p:nvPicPr>
        <p:blipFill>
          <a:blip r:embed="rId2"/>
          <a:stretch>
            <a:fillRect/>
          </a:stretch>
        </p:blipFill>
        <p:spPr>
          <a:xfrm>
            <a:off x="2949873" y="4725144"/>
            <a:ext cx="3244254" cy="1622127"/>
          </a:xfrm>
          <a:prstGeom prst="rect">
            <a:avLst/>
          </a:prstGeom>
        </p:spPr>
      </p:pic>
    </p:spTree>
    <p:extLst>
      <p:ext uri="{BB962C8B-B14F-4D97-AF65-F5344CB8AC3E}">
        <p14:creationId xmlns:p14="http://schemas.microsoft.com/office/powerpoint/2010/main" val="33773271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B90CB8-F542-4B89-ACA9-FDFE61C1272F}"/>
              </a:ext>
            </a:extLst>
          </p:cNvPr>
          <p:cNvSpPr>
            <a:spLocks noGrp="1"/>
          </p:cNvSpPr>
          <p:nvPr>
            <p:ph type="title"/>
          </p:nvPr>
        </p:nvSpPr>
        <p:spPr/>
        <p:txBody>
          <a:bodyPr/>
          <a:lstStyle/>
          <a:p>
            <a:r>
              <a:rPr lang="en-GB" dirty="0"/>
              <a:t>Problem 4</a:t>
            </a:r>
          </a:p>
        </p:txBody>
      </p:sp>
      <p:sp>
        <p:nvSpPr>
          <p:cNvPr id="3" name="Content Placeholder 2">
            <a:extLst>
              <a:ext uri="{FF2B5EF4-FFF2-40B4-BE49-F238E27FC236}">
                <a16:creationId xmlns:a16="http://schemas.microsoft.com/office/drawing/2014/main" id="{F157CBD3-E0E7-4035-AC01-D3AD7C4A5B57}"/>
              </a:ext>
            </a:extLst>
          </p:cNvPr>
          <p:cNvSpPr>
            <a:spLocks noGrp="1"/>
          </p:cNvSpPr>
          <p:nvPr>
            <p:ph idx="1"/>
          </p:nvPr>
        </p:nvSpPr>
        <p:spPr/>
        <p:txBody>
          <a:bodyPr/>
          <a:lstStyle/>
          <a:p>
            <a:r>
              <a:rPr lang="en-GB" sz="2400" dirty="0"/>
              <a:t>The other triplet is also shifted downfield, but the effect is weaker. </a:t>
            </a:r>
          </a:p>
          <a:p>
            <a:r>
              <a:rPr lang="en-GB" sz="2400" dirty="0"/>
              <a:t>This seems consistent with the effect of a carbonyl group:</a:t>
            </a:r>
          </a:p>
          <a:p>
            <a:endParaRPr lang="en-GB" sz="2400" dirty="0"/>
          </a:p>
          <a:p>
            <a:endParaRPr lang="en-GB" sz="2400" dirty="0"/>
          </a:p>
          <a:p>
            <a:r>
              <a:rPr lang="en-GB" sz="2400" dirty="0"/>
              <a:t>The central methylene group is beta to both the oxygen atom and the carbonyl group, and it feels the distant effects of both (explaining why that signal is shifted somewhat downfield itself).</a:t>
            </a:r>
            <a:endParaRPr lang="en-GB" sz="1800" dirty="0"/>
          </a:p>
          <a:p>
            <a:endParaRPr lang="en-GB" sz="2400" dirty="0"/>
          </a:p>
          <a:p>
            <a:endParaRPr lang="en-GB" sz="2400" dirty="0"/>
          </a:p>
          <a:p>
            <a:endParaRPr lang="en-GB" sz="2400" dirty="0"/>
          </a:p>
        </p:txBody>
      </p:sp>
      <p:pic>
        <p:nvPicPr>
          <p:cNvPr id="4" name="Picture 3">
            <a:extLst>
              <a:ext uri="{FF2B5EF4-FFF2-40B4-BE49-F238E27FC236}">
                <a16:creationId xmlns:a16="http://schemas.microsoft.com/office/drawing/2014/main" id="{8225805B-2841-4477-BA71-5B536F907EC3}"/>
              </a:ext>
            </a:extLst>
          </p:cNvPr>
          <p:cNvPicPr>
            <a:picLocks noChangeAspect="1"/>
          </p:cNvPicPr>
          <p:nvPr/>
        </p:nvPicPr>
        <p:blipFill>
          <a:blip r:embed="rId2"/>
          <a:stretch>
            <a:fillRect/>
          </a:stretch>
        </p:blipFill>
        <p:spPr>
          <a:xfrm>
            <a:off x="3409848" y="3140968"/>
            <a:ext cx="2324303" cy="1070883"/>
          </a:xfrm>
          <a:prstGeom prst="rect">
            <a:avLst/>
          </a:prstGeom>
        </p:spPr>
      </p:pic>
    </p:spTree>
    <p:extLst>
      <p:ext uri="{BB962C8B-B14F-4D97-AF65-F5344CB8AC3E}">
        <p14:creationId xmlns:p14="http://schemas.microsoft.com/office/powerpoint/2010/main" val="2570617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428BA-964D-4FE0-A942-0227CE63BE3D}"/>
              </a:ext>
            </a:extLst>
          </p:cNvPr>
          <p:cNvSpPr>
            <a:spLocks noGrp="1"/>
          </p:cNvSpPr>
          <p:nvPr>
            <p:ph type="title"/>
          </p:nvPr>
        </p:nvSpPr>
        <p:spPr/>
        <p:txBody>
          <a:bodyPr/>
          <a:lstStyle/>
          <a:p>
            <a:r>
              <a:rPr lang="en-GB" dirty="0"/>
              <a:t>Problem 5</a:t>
            </a:r>
          </a:p>
        </p:txBody>
      </p:sp>
      <p:sp>
        <p:nvSpPr>
          <p:cNvPr id="3" name="Content Placeholder 2">
            <a:extLst>
              <a:ext uri="{FF2B5EF4-FFF2-40B4-BE49-F238E27FC236}">
                <a16:creationId xmlns:a16="http://schemas.microsoft.com/office/drawing/2014/main" id="{93862BF9-65D1-4770-8C99-4DA8CE8708CC}"/>
              </a:ext>
            </a:extLst>
          </p:cNvPr>
          <p:cNvSpPr>
            <a:spLocks noGrp="1"/>
          </p:cNvSpPr>
          <p:nvPr>
            <p:ph idx="1"/>
          </p:nvPr>
        </p:nvSpPr>
        <p:spPr/>
        <p:txBody>
          <a:bodyPr/>
          <a:lstStyle/>
          <a:p>
            <a:r>
              <a:rPr lang="en-GB" sz="2400" dirty="0"/>
              <a:t>The fragment above accounts for ALL of the atoms in the molecular formula, yet we are still missing one degree of unsaturation (the product must contain two degrees of unsaturation, but the fragment above has only one degree of unsaturation). </a:t>
            </a:r>
          </a:p>
          <a:p>
            <a:r>
              <a:rPr lang="en-GB" sz="2400" dirty="0"/>
              <a:t>Therefore, we close the ends together, giving the following structure:</a:t>
            </a:r>
          </a:p>
        </p:txBody>
      </p:sp>
      <p:pic>
        <p:nvPicPr>
          <p:cNvPr id="4" name="Picture 3">
            <a:extLst>
              <a:ext uri="{FF2B5EF4-FFF2-40B4-BE49-F238E27FC236}">
                <a16:creationId xmlns:a16="http://schemas.microsoft.com/office/drawing/2014/main" id="{EE4BB480-6E7F-4A02-B690-9EE48635721A}"/>
              </a:ext>
            </a:extLst>
          </p:cNvPr>
          <p:cNvPicPr>
            <a:picLocks noChangeAspect="1"/>
          </p:cNvPicPr>
          <p:nvPr/>
        </p:nvPicPr>
        <p:blipFill>
          <a:blip r:embed="rId2"/>
          <a:stretch>
            <a:fillRect/>
          </a:stretch>
        </p:blipFill>
        <p:spPr>
          <a:xfrm>
            <a:off x="3623320" y="4639165"/>
            <a:ext cx="1897360" cy="1304435"/>
          </a:xfrm>
          <a:prstGeom prst="rect">
            <a:avLst/>
          </a:prstGeom>
        </p:spPr>
      </p:pic>
    </p:spTree>
    <p:extLst>
      <p:ext uri="{BB962C8B-B14F-4D97-AF65-F5344CB8AC3E}">
        <p14:creationId xmlns:p14="http://schemas.microsoft.com/office/powerpoint/2010/main" val="26146731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201469-176B-42FB-830E-E49EBC485869}"/>
              </a:ext>
            </a:extLst>
          </p:cNvPr>
          <p:cNvSpPr>
            <a:spLocks noGrp="1"/>
          </p:cNvSpPr>
          <p:nvPr>
            <p:ph type="title"/>
          </p:nvPr>
        </p:nvSpPr>
        <p:spPr/>
        <p:txBody>
          <a:bodyPr/>
          <a:lstStyle/>
          <a:p>
            <a:r>
              <a:rPr lang="en-GB" dirty="0"/>
              <a:t>Problem 5</a:t>
            </a:r>
          </a:p>
        </p:txBody>
      </p:sp>
      <p:sp>
        <p:nvSpPr>
          <p:cNvPr id="3" name="Content Placeholder 2">
            <a:extLst>
              <a:ext uri="{FF2B5EF4-FFF2-40B4-BE49-F238E27FC236}">
                <a16:creationId xmlns:a16="http://schemas.microsoft.com/office/drawing/2014/main" id="{61E309B4-17A1-4B66-8E97-533929FC33D0}"/>
              </a:ext>
            </a:extLst>
          </p:cNvPr>
          <p:cNvSpPr>
            <a:spLocks noGrp="1"/>
          </p:cNvSpPr>
          <p:nvPr>
            <p:ph idx="1"/>
          </p:nvPr>
        </p:nvSpPr>
        <p:spPr/>
        <p:txBody>
          <a:bodyPr/>
          <a:lstStyle/>
          <a:p>
            <a:r>
              <a:rPr lang="en-GB" sz="2400" dirty="0"/>
              <a:t>The molecular formula (C</a:t>
            </a:r>
            <a:r>
              <a:rPr lang="en-GB" sz="2400" baseline="-25000" dirty="0"/>
              <a:t>9</a:t>
            </a:r>
            <a:r>
              <a:rPr lang="en-GB" sz="2400" dirty="0"/>
              <a:t>H</a:t>
            </a:r>
            <a:r>
              <a:rPr lang="en-GB" sz="2400" baseline="-25000" dirty="0"/>
              <a:t>10</a:t>
            </a:r>
            <a:r>
              <a:rPr lang="en-GB" sz="2400" dirty="0"/>
              <a:t>O) indicates five degrees of unsaturation, which is highly suggestive of an aromatic ring, in addition to either one double bond or one ring.</a:t>
            </a:r>
          </a:p>
          <a:p>
            <a:r>
              <a:rPr lang="en-GB" sz="2400" dirty="0"/>
              <a:t>To determine the relative integration values, we divide each of the integration values by 13.9, giving a ratio of approximately 1 : 1.5 : 1 : 1.5. Since the compound has ten protons, the numbers above must correspond with: 2 : 3 : 2 : 3</a:t>
            </a:r>
          </a:p>
          <a:p>
            <a:r>
              <a:rPr lang="en-GB" sz="2400" dirty="0"/>
              <a:t>Now let’s </a:t>
            </a:r>
            <a:r>
              <a:rPr lang="en-GB" sz="2400" dirty="0" err="1"/>
              <a:t>analyze</a:t>
            </a:r>
            <a:r>
              <a:rPr lang="en-GB" sz="2400" dirty="0"/>
              <a:t> each of the signals individually.</a:t>
            </a:r>
          </a:p>
          <a:p>
            <a:r>
              <a:rPr lang="en-GB" sz="2400" dirty="0"/>
              <a:t>The signals near 7 ppm are likely a result of aromatic protons. </a:t>
            </a:r>
          </a:p>
        </p:txBody>
      </p:sp>
    </p:spTree>
    <p:extLst>
      <p:ext uri="{BB962C8B-B14F-4D97-AF65-F5344CB8AC3E}">
        <p14:creationId xmlns:p14="http://schemas.microsoft.com/office/powerpoint/2010/main" val="386285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70E1BC-A3D8-443B-91FD-D5FAD75035EA}"/>
              </a:ext>
            </a:extLst>
          </p:cNvPr>
          <p:cNvSpPr>
            <a:spLocks noGrp="1"/>
          </p:cNvSpPr>
          <p:nvPr>
            <p:ph type="title"/>
          </p:nvPr>
        </p:nvSpPr>
        <p:spPr/>
        <p:txBody>
          <a:bodyPr/>
          <a:lstStyle/>
          <a:p>
            <a:r>
              <a:rPr lang="en-GB" dirty="0"/>
              <a:t>Problem 1</a:t>
            </a:r>
          </a:p>
        </p:txBody>
      </p:sp>
      <p:sp>
        <p:nvSpPr>
          <p:cNvPr id="3" name="Content Placeholder 2">
            <a:extLst>
              <a:ext uri="{FF2B5EF4-FFF2-40B4-BE49-F238E27FC236}">
                <a16:creationId xmlns:a16="http://schemas.microsoft.com/office/drawing/2014/main" id="{5C799C80-C76D-4C91-9DEA-50AC34C33BF9}"/>
              </a:ext>
            </a:extLst>
          </p:cNvPr>
          <p:cNvSpPr>
            <a:spLocks noGrp="1"/>
          </p:cNvSpPr>
          <p:nvPr>
            <p:ph idx="1"/>
          </p:nvPr>
        </p:nvSpPr>
        <p:spPr/>
        <p:txBody>
          <a:bodyPr/>
          <a:lstStyle/>
          <a:p>
            <a:r>
              <a:rPr lang="en-GB" sz="2400" dirty="0"/>
              <a:t>The molecular formula (C</a:t>
            </a:r>
            <a:r>
              <a:rPr lang="en-GB" sz="2400" baseline="-25000" dirty="0"/>
              <a:t>8</a:t>
            </a:r>
            <a:r>
              <a:rPr lang="en-GB" sz="2400" dirty="0"/>
              <a:t>H</a:t>
            </a:r>
            <a:r>
              <a:rPr lang="en-GB" sz="2400" baseline="-25000" dirty="0"/>
              <a:t>10</a:t>
            </a:r>
            <a:r>
              <a:rPr lang="en-GB" sz="2400" dirty="0"/>
              <a:t>O) indicates four degrees of unsaturation, which is highly suggestive of an aromatic ring. </a:t>
            </a:r>
          </a:p>
          <a:p>
            <a:r>
              <a:rPr lang="en-GB" sz="2400" dirty="0"/>
              <a:t>To determine the relative integration values, we divide each of the integration values by 9.1, giving a ratio of approximately</a:t>
            </a:r>
          </a:p>
          <a:p>
            <a:r>
              <a:rPr lang="en-GB" sz="2400" dirty="0"/>
              <a:t>5 : 2 : 2 : 1. </a:t>
            </a:r>
          </a:p>
          <a:p>
            <a:r>
              <a:rPr lang="en-GB" sz="2400" dirty="0"/>
              <a:t>Since the compound has ten protons, the numbers above are not only relative values, but they are also exact values.</a:t>
            </a:r>
          </a:p>
          <a:p>
            <a:r>
              <a:rPr lang="en-GB" sz="2400" dirty="0"/>
              <a:t>Now let’s </a:t>
            </a:r>
            <a:r>
              <a:rPr lang="en-GB" sz="2400" dirty="0" err="1"/>
              <a:t>analyze</a:t>
            </a:r>
            <a:r>
              <a:rPr lang="en-GB" sz="2400" dirty="0"/>
              <a:t> each of the signals individually.</a:t>
            </a:r>
            <a:endParaRPr lang="en-GB" sz="1800" dirty="0"/>
          </a:p>
        </p:txBody>
      </p:sp>
    </p:spTree>
    <p:extLst>
      <p:ext uri="{BB962C8B-B14F-4D97-AF65-F5344CB8AC3E}">
        <p14:creationId xmlns:p14="http://schemas.microsoft.com/office/powerpoint/2010/main" val="2637674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79382F-4F87-4420-A182-BABC59D5DEC9}"/>
              </a:ext>
            </a:extLst>
          </p:cNvPr>
          <p:cNvSpPr>
            <a:spLocks noGrp="1"/>
          </p:cNvSpPr>
          <p:nvPr>
            <p:ph type="title"/>
          </p:nvPr>
        </p:nvSpPr>
        <p:spPr/>
        <p:txBody>
          <a:bodyPr/>
          <a:lstStyle/>
          <a:p>
            <a:r>
              <a:rPr lang="en-GB" dirty="0"/>
              <a:t>Problem 5</a:t>
            </a:r>
          </a:p>
        </p:txBody>
      </p:sp>
      <p:sp>
        <p:nvSpPr>
          <p:cNvPr id="3" name="Content Placeholder 2">
            <a:extLst>
              <a:ext uri="{FF2B5EF4-FFF2-40B4-BE49-F238E27FC236}">
                <a16:creationId xmlns:a16="http://schemas.microsoft.com/office/drawing/2014/main" id="{327F635A-6931-4F10-B0DE-FE1934AA961C}"/>
              </a:ext>
            </a:extLst>
          </p:cNvPr>
          <p:cNvSpPr>
            <a:spLocks noGrp="1"/>
          </p:cNvSpPr>
          <p:nvPr>
            <p:ph idx="1"/>
          </p:nvPr>
        </p:nvSpPr>
        <p:spPr/>
        <p:txBody>
          <a:bodyPr/>
          <a:lstStyle/>
          <a:p>
            <a:r>
              <a:rPr lang="en-GB" sz="2400" dirty="0"/>
              <a:t>Notice that the combined integration of these signals is 5H, indicating a monosubstituted aromatic ring:</a:t>
            </a:r>
          </a:p>
          <a:p>
            <a:endParaRPr lang="en-GB" sz="2400" dirty="0"/>
          </a:p>
          <a:p>
            <a:endParaRPr lang="en-GB" sz="2400" dirty="0"/>
          </a:p>
          <a:p>
            <a:endParaRPr lang="en-GB" sz="2400" dirty="0"/>
          </a:p>
          <a:p>
            <a:r>
              <a:rPr lang="en-GB" sz="2400" dirty="0"/>
              <a:t>The spectrum also exhibits the characteristic pattern of an ethyl group (a quartet with an integration of 2 and a triplet with an integration of 3):</a:t>
            </a:r>
          </a:p>
        </p:txBody>
      </p:sp>
      <p:pic>
        <p:nvPicPr>
          <p:cNvPr id="6" name="Picture 5">
            <a:extLst>
              <a:ext uri="{FF2B5EF4-FFF2-40B4-BE49-F238E27FC236}">
                <a16:creationId xmlns:a16="http://schemas.microsoft.com/office/drawing/2014/main" id="{13E3A03D-45F2-46C5-ABD8-F9227C91E60B}"/>
              </a:ext>
            </a:extLst>
          </p:cNvPr>
          <p:cNvPicPr>
            <a:picLocks noChangeAspect="1"/>
          </p:cNvPicPr>
          <p:nvPr/>
        </p:nvPicPr>
        <p:blipFill>
          <a:blip r:embed="rId2"/>
          <a:stretch>
            <a:fillRect/>
          </a:stretch>
        </p:blipFill>
        <p:spPr>
          <a:xfrm>
            <a:off x="3792552" y="2736272"/>
            <a:ext cx="1565677" cy="1385455"/>
          </a:xfrm>
          <a:prstGeom prst="rect">
            <a:avLst/>
          </a:prstGeom>
        </p:spPr>
      </p:pic>
      <p:pic>
        <p:nvPicPr>
          <p:cNvPr id="7" name="Picture 6">
            <a:extLst>
              <a:ext uri="{FF2B5EF4-FFF2-40B4-BE49-F238E27FC236}">
                <a16:creationId xmlns:a16="http://schemas.microsoft.com/office/drawing/2014/main" id="{0E9F41DD-7002-427F-899A-1CAECD788DBC}"/>
              </a:ext>
            </a:extLst>
          </p:cNvPr>
          <p:cNvPicPr>
            <a:picLocks noChangeAspect="1"/>
          </p:cNvPicPr>
          <p:nvPr/>
        </p:nvPicPr>
        <p:blipFill>
          <a:blip r:embed="rId3"/>
          <a:stretch>
            <a:fillRect/>
          </a:stretch>
        </p:blipFill>
        <p:spPr>
          <a:xfrm>
            <a:off x="3750988" y="5332276"/>
            <a:ext cx="1642024" cy="1070248"/>
          </a:xfrm>
          <a:prstGeom prst="rect">
            <a:avLst/>
          </a:prstGeom>
        </p:spPr>
      </p:pic>
    </p:spTree>
    <p:extLst>
      <p:ext uri="{BB962C8B-B14F-4D97-AF65-F5344CB8AC3E}">
        <p14:creationId xmlns:p14="http://schemas.microsoft.com/office/powerpoint/2010/main" val="914840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F8F4BA-0AD0-4DF9-A475-6801D53D161D}"/>
              </a:ext>
            </a:extLst>
          </p:cNvPr>
          <p:cNvSpPr>
            <a:spLocks noGrp="1"/>
          </p:cNvSpPr>
          <p:nvPr>
            <p:ph type="title"/>
          </p:nvPr>
        </p:nvSpPr>
        <p:spPr/>
        <p:txBody>
          <a:bodyPr/>
          <a:lstStyle/>
          <a:p>
            <a:r>
              <a:rPr lang="en-GB" dirty="0"/>
              <a:t>Problem 5</a:t>
            </a:r>
          </a:p>
        </p:txBody>
      </p:sp>
      <p:sp>
        <p:nvSpPr>
          <p:cNvPr id="3" name="Content Placeholder 2">
            <a:extLst>
              <a:ext uri="{FF2B5EF4-FFF2-40B4-BE49-F238E27FC236}">
                <a16:creationId xmlns:a16="http://schemas.microsoft.com/office/drawing/2014/main" id="{8C1964D7-EE29-4D1A-9E23-4AFC6E23064E}"/>
              </a:ext>
            </a:extLst>
          </p:cNvPr>
          <p:cNvSpPr>
            <a:spLocks noGrp="1"/>
          </p:cNvSpPr>
          <p:nvPr>
            <p:ph idx="1"/>
          </p:nvPr>
        </p:nvSpPr>
        <p:spPr/>
        <p:txBody>
          <a:bodyPr/>
          <a:lstStyle/>
          <a:p>
            <a:r>
              <a:rPr lang="en-GB" sz="2400" dirty="0"/>
              <a:t>If we inspect the two fragments that we have determined thus far (the monosubstituted aromatic ring and the ethyl group), we will find that these two fragments account for nearly all of the atoms in the molecular formula (C</a:t>
            </a:r>
            <a:r>
              <a:rPr lang="en-GB" sz="2400" baseline="-25000" dirty="0"/>
              <a:t>9</a:t>
            </a:r>
            <a:r>
              <a:rPr lang="en-GB" sz="2400" dirty="0"/>
              <a:t>H</a:t>
            </a:r>
            <a:r>
              <a:rPr lang="en-GB" sz="2400" baseline="-25000" dirty="0"/>
              <a:t>10</a:t>
            </a:r>
            <a:r>
              <a:rPr lang="en-GB" sz="2400" dirty="0"/>
              <a:t>O). </a:t>
            </a:r>
          </a:p>
          <a:p>
            <a:r>
              <a:rPr lang="en-GB" sz="2400" dirty="0"/>
              <a:t>We only need to account for one more carbon atom and one oxygen atom. </a:t>
            </a:r>
          </a:p>
          <a:p>
            <a:r>
              <a:rPr lang="en-GB" sz="2400" dirty="0"/>
              <a:t>Let’s not forget that our structure still needs one more degree of unsaturation, suggesting a carbonyl group:</a:t>
            </a:r>
          </a:p>
        </p:txBody>
      </p:sp>
      <p:pic>
        <p:nvPicPr>
          <p:cNvPr id="4" name="Picture 3">
            <a:extLst>
              <a:ext uri="{FF2B5EF4-FFF2-40B4-BE49-F238E27FC236}">
                <a16:creationId xmlns:a16="http://schemas.microsoft.com/office/drawing/2014/main" id="{BBA15B8A-DA01-49B0-A738-E24F7ED13002}"/>
              </a:ext>
            </a:extLst>
          </p:cNvPr>
          <p:cNvPicPr>
            <a:picLocks noChangeAspect="1"/>
          </p:cNvPicPr>
          <p:nvPr/>
        </p:nvPicPr>
        <p:blipFill>
          <a:blip r:embed="rId2"/>
          <a:stretch>
            <a:fillRect/>
          </a:stretch>
        </p:blipFill>
        <p:spPr>
          <a:xfrm>
            <a:off x="3903638" y="5305588"/>
            <a:ext cx="1336724" cy="1123623"/>
          </a:xfrm>
          <a:prstGeom prst="rect">
            <a:avLst/>
          </a:prstGeom>
        </p:spPr>
      </p:pic>
    </p:spTree>
    <p:extLst>
      <p:ext uri="{BB962C8B-B14F-4D97-AF65-F5344CB8AC3E}">
        <p14:creationId xmlns:p14="http://schemas.microsoft.com/office/powerpoint/2010/main" val="196060204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0E88F-FA42-4BE4-8D4D-E472C6F11A47}"/>
              </a:ext>
            </a:extLst>
          </p:cNvPr>
          <p:cNvSpPr>
            <a:spLocks noGrp="1"/>
          </p:cNvSpPr>
          <p:nvPr>
            <p:ph type="title"/>
          </p:nvPr>
        </p:nvSpPr>
        <p:spPr/>
        <p:txBody>
          <a:bodyPr/>
          <a:lstStyle/>
          <a:p>
            <a:r>
              <a:rPr lang="en-GB" dirty="0"/>
              <a:t>Problem 5</a:t>
            </a:r>
          </a:p>
        </p:txBody>
      </p:sp>
      <p:sp>
        <p:nvSpPr>
          <p:cNvPr id="3" name="Content Placeholder 2">
            <a:extLst>
              <a:ext uri="{FF2B5EF4-FFF2-40B4-BE49-F238E27FC236}">
                <a16:creationId xmlns:a16="http://schemas.microsoft.com/office/drawing/2014/main" id="{E910D9E8-059B-472B-A149-5661D02B9C2E}"/>
              </a:ext>
            </a:extLst>
          </p:cNvPr>
          <p:cNvSpPr>
            <a:spLocks noGrp="1"/>
          </p:cNvSpPr>
          <p:nvPr>
            <p:ph idx="1"/>
          </p:nvPr>
        </p:nvSpPr>
        <p:spPr/>
        <p:txBody>
          <a:bodyPr/>
          <a:lstStyle/>
          <a:p>
            <a:endParaRPr lang="en-GB"/>
          </a:p>
        </p:txBody>
      </p:sp>
      <p:pic>
        <p:nvPicPr>
          <p:cNvPr id="4" name="Picture 3">
            <a:extLst>
              <a:ext uri="{FF2B5EF4-FFF2-40B4-BE49-F238E27FC236}">
                <a16:creationId xmlns:a16="http://schemas.microsoft.com/office/drawing/2014/main" id="{C1034BA9-C2B6-404F-8942-B87D90CAE4ED}"/>
              </a:ext>
            </a:extLst>
          </p:cNvPr>
          <p:cNvPicPr>
            <a:picLocks noChangeAspect="1"/>
          </p:cNvPicPr>
          <p:nvPr/>
        </p:nvPicPr>
        <p:blipFill>
          <a:blip r:embed="rId2"/>
          <a:stretch>
            <a:fillRect/>
          </a:stretch>
        </p:blipFill>
        <p:spPr>
          <a:xfrm>
            <a:off x="1888455" y="2449748"/>
            <a:ext cx="5367090" cy="2949104"/>
          </a:xfrm>
          <a:prstGeom prst="rect">
            <a:avLst/>
          </a:prstGeom>
        </p:spPr>
      </p:pic>
    </p:spTree>
    <p:extLst>
      <p:ext uri="{BB962C8B-B14F-4D97-AF65-F5344CB8AC3E}">
        <p14:creationId xmlns:p14="http://schemas.microsoft.com/office/powerpoint/2010/main" val="21867691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095D-DB7B-4C9F-8657-E519520845BB}"/>
              </a:ext>
            </a:extLst>
          </p:cNvPr>
          <p:cNvSpPr>
            <a:spLocks noGrp="1"/>
          </p:cNvSpPr>
          <p:nvPr>
            <p:ph type="title"/>
          </p:nvPr>
        </p:nvSpPr>
        <p:spPr/>
        <p:txBody>
          <a:bodyPr/>
          <a:lstStyle/>
          <a:p>
            <a:r>
              <a:rPr lang="en-GB" dirty="0"/>
              <a:t>Problem 6</a:t>
            </a:r>
          </a:p>
        </p:txBody>
      </p:sp>
      <p:sp>
        <p:nvSpPr>
          <p:cNvPr id="3" name="Content Placeholder 2">
            <a:extLst>
              <a:ext uri="{FF2B5EF4-FFF2-40B4-BE49-F238E27FC236}">
                <a16:creationId xmlns:a16="http://schemas.microsoft.com/office/drawing/2014/main" id="{C3C30D8B-0675-4610-84FB-282A834F41DF}"/>
              </a:ext>
            </a:extLst>
          </p:cNvPr>
          <p:cNvSpPr>
            <a:spLocks noGrp="1"/>
          </p:cNvSpPr>
          <p:nvPr>
            <p:ph idx="1"/>
          </p:nvPr>
        </p:nvSpPr>
        <p:spPr/>
        <p:txBody>
          <a:bodyPr/>
          <a:lstStyle/>
          <a:p>
            <a:r>
              <a:rPr lang="pt-BR" sz="2400" dirty="0"/>
              <a:t>The molecular formula (C</a:t>
            </a:r>
            <a:r>
              <a:rPr lang="pt-BR" sz="2400" baseline="-25000" dirty="0"/>
              <a:t>5</a:t>
            </a:r>
            <a:r>
              <a:rPr lang="pt-BR" sz="2400" dirty="0"/>
              <a:t>H</a:t>
            </a:r>
            <a:r>
              <a:rPr lang="pt-BR" sz="2400" baseline="-25000" dirty="0"/>
              <a:t>12</a:t>
            </a:r>
            <a:r>
              <a:rPr lang="pt-BR" sz="2400" dirty="0"/>
              <a:t>O) indicates no degrees</a:t>
            </a:r>
          </a:p>
          <a:p>
            <a:r>
              <a:rPr lang="en-GB" sz="2400" dirty="0"/>
              <a:t>of unsaturation, which means that the compound does not have a </a:t>
            </a:r>
            <a:r>
              <a:rPr lang="en-GB" sz="2400" dirty="0">
                <a:latin typeface="Symbol" panose="05050102010706020507" pitchFamily="18" charset="2"/>
              </a:rPr>
              <a:t></a:t>
            </a:r>
            <a:r>
              <a:rPr lang="en-GB" sz="2400" dirty="0"/>
              <a:t> bond or a ring.</a:t>
            </a:r>
          </a:p>
          <a:p>
            <a:r>
              <a:rPr lang="en-GB" sz="2400" dirty="0"/>
              <a:t>To determine the relative integration values, we divide each of the integration values by 13.6, giving a ratio of approximately 1 : 2 : 6 : 3. </a:t>
            </a:r>
          </a:p>
          <a:p>
            <a:r>
              <a:rPr lang="en-GB" sz="2400" dirty="0"/>
              <a:t>Since the compound has twelve protons, the numbers above are not only relative values, but they are also exact values.</a:t>
            </a:r>
          </a:p>
          <a:p>
            <a:r>
              <a:rPr lang="en-GB" sz="2400" dirty="0"/>
              <a:t>Now let’s </a:t>
            </a:r>
            <a:r>
              <a:rPr lang="en-GB" sz="2400" dirty="0" err="1"/>
              <a:t>analyze</a:t>
            </a:r>
            <a:r>
              <a:rPr lang="en-GB" sz="2400" dirty="0"/>
              <a:t> each of the signals individually.</a:t>
            </a:r>
          </a:p>
          <a:p>
            <a:endParaRPr lang="en-GB" sz="2400" dirty="0"/>
          </a:p>
        </p:txBody>
      </p:sp>
    </p:spTree>
    <p:extLst>
      <p:ext uri="{BB962C8B-B14F-4D97-AF65-F5344CB8AC3E}">
        <p14:creationId xmlns:p14="http://schemas.microsoft.com/office/powerpoint/2010/main" val="1860831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C10E22-AA91-415B-90D9-C77D70335ADD}"/>
              </a:ext>
            </a:extLst>
          </p:cNvPr>
          <p:cNvSpPr>
            <a:spLocks noGrp="1"/>
          </p:cNvSpPr>
          <p:nvPr>
            <p:ph type="title"/>
          </p:nvPr>
        </p:nvSpPr>
        <p:spPr/>
        <p:txBody>
          <a:bodyPr/>
          <a:lstStyle/>
          <a:p>
            <a:r>
              <a:rPr lang="en-GB" dirty="0"/>
              <a:t>Problem 6</a:t>
            </a:r>
          </a:p>
        </p:txBody>
      </p:sp>
      <p:sp>
        <p:nvSpPr>
          <p:cNvPr id="3" name="Content Placeholder 2">
            <a:extLst>
              <a:ext uri="{FF2B5EF4-FFF2-40B4-BE49-F238E27FC236}">
                <a16:creationId xmlns:a16="http://schemas.microsoft.com/office/drawing/2014/main" id="{95C68E67-C817-4D08-A50B-E09D5110C040}"/>
              </a:ext>
            </a:extLst>
          </p:cNvPr>
          <p:cNvSpPr>
            <a:spLocks noGrp="1"/>
          </p:cNvSpPr>
          <p:nvPr>
            <p:ph idx="1"/>
          </p:nvPr>
        </p:nvSpPr>
        <p:spPr/>
        <p:txBody>
          <a:bodyPr/>
          <a:lstStyle/>
          <a:p>
            <a:r>
              <a:rPr lang="en-GB" sz="2400" dirty="0"/>
              <a:t>Let’s begin with the two signals that represent the characteristic pattern for an ethyl group (a quartet with an integration of 2 and a triplet with an integration of 3).</a:t>
            </a:r>
          </a:p>
          <a:p>
            <a:endParaRPr lang="en-GB" sz="2400" dirty="0"/>
          </a:p>
          <a:p>
            <a:endParaRPr lang="en-GB" sz="2400" dirty="0"/>
          </a:p>
          <a:p>
            <a:endParaRPr lang="en-GB" sz="2400" dirty="0"/>
          </a:p>
          <a:p>
            <a:r>
              <a:rPr lang="en-GB" sz="2400" dirty="0"/>
              <a:t>The singlet at 1.2 ppm has an integration of 6, indicating two methyl groups that can be interchanged via symmetry (and they cannot have any neighbouring protons).</a:t>
            </a:r>
            <a:endParaRPr lang="en-GB" sz="1800" dirty="0"/>
          </a:p>
        </p:txBody>
      </p:sp>
      <p:pic>
        <p:nvPicPr>
          <p:cNvPr id="4" name="Picture 3">
            <a:extLst>
              <a:ext uri="{FF2B5EF4-FFF2-40B4-BE49-F238E27FC236}">
                <a16:creationId xmlns:a16="http://schemas.microsoft.com/office/drawing/2014/main" id="{81711C5E-6E92-46C6-993D-3600944AC58F}"/>
              </a:ext>
            </a:extLst>
          </p:cNvPr>
          <p:cNvPicPr>
            <a:picLocks noChangeAspect="1"/>
          </p:cNvPicPr>
          <p:nvPr/>
        </p:nvPicPr>
        <p:blipFill>
          <a:blip r:embed="rId2"/>
          <a:stretch>
            <a:fillRect/>
          </a:stretch>
        </p:blipFill>
        <p:spPr>
          <a:xfrm>
            <a:off x="3735982" y="3212976"/>
            <a:ext cx="1672036" cy="1145654"/>
          </a:xfrm>
          <a:prstGeom prst="rect">
            <a:avLst/>
          </a:prstGeom>
        </p:spPr>
      </p:pic>
    </p:spTree>
    <p:extLst>
      <p:ext uri="{BB962C8B-B14F-4D97-AF65-F5344CB8AC3E}">
        <p14:creationId xmlns:p14="http://schemas.microsoft.com/office/powerpoint/2010/main" val="27524367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F7F25-E3DA-4B27-B24D-D741F070BD21}"/>
              </a:ext>
            </a:extLst>
          </p:cNvPr>
          <p:cNvSpPr>
            <a:spLocks noGrp="1"/>
          </p:cNvSpPr>
          <p:nvPr>
            <p:ph type="title"/>
          </p:nvPr>
        </p:nvSpPr>
        <p:spPr/>
        <p:txBody>
          <a:bodyPr/>
          <a:lstStyle/>
          <a:p>
            <a:r>
              <a:rPr lang="en-GB" dirty="0"/>
              <a:t>Problem 6</a:t>
            </a:r>
          </a:p>
        </p:txBody>
      </p:sp>
      <p:sp>
        <p:nvSpPr>
          <p:cNvPr id="3" name="Content Placeholder 2">
            <a:extLst>
              <a:ext uri="{FF2B5EF4-FFF2-40B4-BE49-F238E27FC236}">
                <a16:creationId xmlns:a16="http://schemas.microsoft.com/office/drawing/2014/main" id="{7A69A3F8-8645-4B45-A995-6CFC028F831A}"/>
              </a:ext>
            </a:extLst>
          </p:cNvPr>
          <p:cNvSpPr>
            <a:spLocks noGrp="1"/>
          </p:cNvSpPr>
          <p:nvPr>
            <p:ph idx="1"/>
          </p:nvPr>
        </p:nvSpPr>
        <p:spPr/>
        <p:txBody>
          <a:bodyPr/>
          <a:lstStyle/>
          <a:p>
            <a:endParaRPr lang="en-GB" dirty="0"/>
          </a:p>
          <a:p>
            <a:endParaRPr lang="en-GB" sz="600" dirty="0"/>
          </a:p>
          <a:p>
            <a:r>
              <a:rPr lang="en-GB" sz="2400" dirty="0"/>
              <a:t>The singlet at 2.2 ppm has an integration of 1, so this signal corresponds with only one proton (with no neighbours), so we conclude that this likely represents an OH group</a:t>
            </a:r>
          </a:p>
          <a:p>
            <a:r>
              <a:rPr lang="en-GB" sz="2400" dirty="0"/>
              <a:t>If we inspect the fragments that we have determined thus far (an ethyl group, two methyl groups and an OH group), we will find that these fragments account for all of the atoms in the molecular formula (C</a:t>
            </a:r>
            <a:r>
              <a:rPr lang="en-GB" sz="2400" baseline="-25000" dirty="0"/>
              <a:t>5</a:t>
            </a:r>
            <a:r>
              <a:rPr lang="en-GB" sz="2400" dirty="0"/>
              <a:t>H</a:t>
            </a:r>
            <a:r>
              <a:rPr lang="en-GB" sz="2400" baseline="-25000" dirty="0"/>
              <a:t>10</a:t>
            </a:r>
            <a:r>
              <a:rPr lang="en-GB" sz="2400" dirty="0"/>
              <a:t>O) except for one carbon atom. Indeed, this carbon atom is necessary to connect all of the fragments, as shown</a:t>
            </a:r>
          </a:p>
          <a:p>
            <a:endParaRPr lang="en-GB" sz="2400" dirty="0"/>
          </a:p>
          <a:p>
            <a:endParaRPr lang="en-GB" sz="2400" dirty="0"/>
          </a:p>
        </p:txBody>
      </p:sp>
      <p:pic>
        <p:nvPicPr>
          <p:cNvPr id="5" name="Picture 4">
            <a:extLst>
              <a:ext uri="{FF2B5EF4-FFF2-40B4-BE49-F238E27FC236}">
                <a16:creationId xmlns:a16="http://schemas.microsoft.com/office/drawing/2014/main" id="{B06DFE7C-81DD-4B05-860D-29E88074A281}"/>
              </a:ext>
            </a:extLst>
          </p:cNvPr>
          <p:cNvPicPr>
            <a:picLocks noChangeAspect="1"/>
          </p:cNvPicPr>
          <p:nvPr/>
        </p:nvPicPr>
        <p:blipFill>
          <a:blip r:embed="rId2"/>
          <a:stretch>
            <a:fillRect/>
          </a:stretch>
        </p:blipFill>
        <p:spPr>
          <a:xfrm>
            <a:off x="2771800" y="1904078"/>
            <a:ext cx="3645186" cy="790021"/>
          </a:xfrm>
          <a:prstGeom prst="rect">
            <a:avLst/>
          </a:prstGeom>
        </p:spPr>
      </p:pic>
    </p:spTree>
    <p:extLst>
      <p:ext uri="{BB962C8B-B14F-4D97-AF65-F5344CB8AC3E}">
        <p14:creationId xmlns:p14="http://schemas.microsoft.com/office/powerpoint/2010/main" val="42515159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BAACB3-17B6-4093-B001-67678D3A2559}"/>
              </a:ext>
            </a:extLst>
          </p:cNvPr>
          <p:cNvSpPr>
            <a:spLocks noGrp="1"/>
          </p:cNvSpPr>
          <p:nvPr>
            <p:ph type="title"/>
          </p:nvPr>
        </p:nvSpPr>
        <p:spPr/>
        <p:txBody>
          <a:bodyPr/>
          <a:lstStyle/>
          <a:p>
            <a:r>
              <a:rPr lang="en-GB" dirty="0"/>
              <a:t>Problem 6</a:t>
            </a:r>
          </a:p>
        </p:txBody>
      </p:sp>
      <p:sp>
        <p:nvSpPr>
          <p:cNvPr id="3" name="Content Placeholder 2">
            <a:extLst>
              <a:ext uri="{FF2B5EF4-FFF2-40B4-BE49-F238E27FC236}">
                <a16:creationId xmlns:a16="http://schemas.microsoft.com/office/drawing/2014/main" id="{6C5E41E6-2655-48A0-9C38-7801D9C7EE8A}"/>
              </a:ext>
            </a:extLst>
          </p:cNvPr>
          <p:cNvSpPr>
            <a:spLocks noGrp="1"/>
          </p:cNvSpPr>
          <p:nvPr>
            <p:ph idx="1"/>
          </p:nvPr>
        </p:nvSpPr>
        <p:spPr/>
        <p:txBody>
          <a:bodyPr/>
          <a:lstStyle/>
          <a:p>
            <a:endParaRPr lang="en-GB" sz="2400" dirty="0"/>
          </a:p>
        </p:txBody>
      </p:sp>
      <p:pic>
        <p:nvPicPr>
          <p:cNvPr id="5" name="Picture 4">
            <a:extLst>
              <a:ext uri="{FF2B5EF4-FFF2-40B4-BE49-F238E27FC236}">
                <a16:creationId xmlns:a16="http://schemas.microsoft.com/office/drawing/2014/main" id="{DC3C4A70-4B7E-4E65-AD76-8E4534820D96}"/>
              </a:ext>
            </a:extLst>
          </p:cNvPr>
          <p:cNvPicPr>
            <a:picLocks noChangeAspect="1"/>
          </p:cNvPicPr>
          <p:nvPr/>
        </p:nvPicPr>
        <p:blipFill>
          <a:blip r:embed="rId2"/>
          <a:stretch>
            <a:fillRect/>
          </a:stretch>
        </p:blipFill>
        <p:spPr>
          <a:xfrm>
            <a:off x="2505571" y="1795014"/>
            <a:ext cx="4132857" cy="4258571"/>
          </a:xfrm>
          <a:prstGeom prst="rect">
            <a:avLst/>
          </a:prstGeom>
        </p:spPr>
      </p:pic>
    </p:spTree>
    <p:extLst>
      <p:ext uri="{BB962C8B-B14F-4D97-AF65-F5344CB8AC3E}">
        <p14:creationId xmlns:p14="http://schemas.microsoft.com/office/powerpoint/2010/main" val="202284543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CE4951-3C36-42FF-838D-CD45D7CFFFD5}"/>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592F99FE-7C33-45A6-8531-E92839E5575D}"/>
              </a:ext>
            </a:extLst>
          </p:cNvPr>
          <p:cNvSpPr>
            <a:spLocks noGrp="1"/>
          </p:cNvSpPr>
          <p:nvPr>
            <p:ph idx="1"/>
          </p:nvPr>
        </p:nvSpPr>
        <p:spPr/>
        <p:txBody>
          <a:bodyPr/>
          <a:lstStyle/>
          <a:p>
            <a:r>
              <a:rPr lang="en-GB" sz="2400" dirty="0"/>
              <a:t>Begin by calculating the HDI. The molecular formula indicates 9 carbon atoms and 1 nitrogen atom. </a:t>
            </a:r>
          </a:p>
          <a:p>
            <a:r>
              <a:rPr lang="en-GB" sz="2400" dirty="0"/>
              <a:t>These would require 21 hydrogen atoms in order to be fully saturated. </a:t>
            </a:r>
          </a:p>
          <a:p>
            <a:r>
              <a:rPr lang="en-GB" sz="2400" dirty="0"/>
              <a:t>There are only 13 hydrogen atoms, so 8 hydrogen atoms are missing. Therefore, the HDI is 4. </a:t>
            </a:r>
          </a:p>
          <a:p>
            <a:r>
              <a:rPr lang="en-GB" sz="2400" dirty="0"/>
              <a:t>This is a relatively large number, and it would be inefficient to think about all of the possible ways to have 4 degrees of unsaturation. </a:t>
            </a:r>
          </a:p>
        </p:txBody>
      </p:sp>
    </p:spTree>
    <p:extLst>
      <p:ext uri="{BB962C8B-B14F-4D97-AF65-F5344CB8AC3E}">
        <p14:creationId xmlns:p14="http://schemas.microsoft.com/office/powerpoint/2010/main" val="2980757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2096B-AFB6-43C8-BC12-A4DF2809481F}"/>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ACCD2B82-E2E3-4204-8C83-F4D263655A29}"/>
              </a:ext>
            </a:extLst>
          </p:cNvPr>
          <p:cNvSpPr>
            <a:spLocks noGrp="1"/>
          </p:cNvSpPr>
          <p:nvPr>
            <p:ph idx="1"/>
          </p:nvPr>
        </p:nvSpPr>
        <p:spPr/>
        <p:txBody>
          <a:bodyPr/>
          <a:lstStyle/>
          <a:p>
            <a:r>
              <a:rPr lang="en-GB" sz="2400" dirty="0"/>
              <a:t>Anytime we encounter an HDI of 4 or more, we should be</a:t>
            </a:r>
          </a:p>
          <a:p>
            <a:r>
              <a:rPr lang="en-GB" sz="2400" dirty="0"/>
              <a:t>on the lookout for an aromatic ring. </a:t>
            </a:r>
          </a:p>
          <a:p>
            <a:r>
              <a:rPr lang="en-GB" sz="2400" dirty="0"/>
              <a:t>Keep this in mind when </a:t>
            </a:r>
            <a:r>
              <a:rPr lang="en-GB" sz="2400" dirty="0" err="1"/>
              <a:t>analyzing</a:t>
            </a:r>
            <a:r>
              <a:rPr lang="en-GB" sz="2400" dirty="0"/>
              <a:t> the spectrum, which we expect to exhibit aromatic protons (near 7 ppm).</a:t>
            </a:r>
          </a:p>
          <a:p>
            <a:r>
              <a:rPr lang="en-GB" sz="2400" dirty="0"/>
              <a:t>Next, consider the number of signals and the integration value for each signal. </a:t>
            </a:r>
          </a:p>
          <a:p>
            <a:r>
              <a:rPr lang="en-GB" sz="2400" dirty="0"/>
              <a:t>Be on the lookout for integration values that suggest the presence of symmetry.</a:t>
            </a:r>
          </a:p>
          <a:p>
            <a:r>
              <a:rPr lang="en-GB" sz="2400" dirty="0"/>
              <a:t>For example, a signal with an integration of 4 would suggest two equivalent CH</a:t>
            </a:r>
            <a:r>
              <a:rPr lang="en-GB" sz="2400" baseline="-25000" dirty="0"/>
              <a:t>2</a:t>
            </a:r>
            <a:r>
              <a:rPr lang="en-GB" sz="2400" dirty="0"/>
              <a:t> groups.</a:t>
            </a:r>
          </a:p>
          <a:p>
            <a:endParaRPr lang="en-GB" sz="2400" dirty="0"/>
          </a:p>
        </p:txBody>
      </p:sp>
    </p:spTree>
    <p:extLst>
      <p:ext uri="{BB962C8B-B14F-4D97-AF65-F5344CB8AC3E}">
        <p14:creationId xmlns:p14="http://schemas.microsoft.com/office/powerpoint/2010/main" val="19433492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6C04A1-BAF4-45EA-BA3E-BAB0FB322876}"/>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E0603B00-DC99-4674-B61D-B98E1D1A8CD7}"/>
              </a:ext>
            </a:extLst>
          </p:cNvPr>
          <p:cNvSpPr>
            <a:spLocks noGrp="1"/>
          </p:cNvSpPr>
          <p:nvPr>
            <p:ph idx="1"/>
          </p:nvPr>
        </p:nvSpPr>
        <p:spPr/>
        <p:txBody>
          <a:bodyPr/>
          <a:lstStyle/>
          <a:p>
            <a:r>
              <a:rPr lang="en-GB" sz="2400" dirty="0"/>
              <a:t>The spectral data indicates a total of 6 signals. </a:t>
            </a:r>
          </a:p>
          <a:p>
            <a:r>
              <a:rPr lang="en-GB" sz="2400" dirty="0"/>
              <a:t>Let’s begin with the pair of triplets just below 3 ppm, each of which has an integration of 2. </a:t>
            </a:r>
          </a:p>
          <a:p>
            <a:r>
              <a:rPr lang="en-GB" sz="2400" dirty="0"/>
              <a:t>This suggests that there are two adjacent methylene groups.</a:t>
            </a:r>
          </a:p>
          <a:p>
            <a:endParaRPr lang="en-GB" sz="2400" dirty="0"/>
          </a:p>
          <a:p>
            <a:endParaRPr lang="en-GB" sz="2400" dirty="0"/>
          </a:p>
          <a:p>
            <a:endParaRPr lang="en-GB" sz="1200" dirty="0"/>
          </a:p>
          <a:p>
            <a:r>
              <a:rPr lang="en-GB" sz="2400" dirty="0"/>
              <a:t>The singlet near 4 ppm has an integration of 3 which suggests an isolated methyl group, likely connected to an electronegative oxygen atom. </a:t>
            </a:r>
            <a:endParaRPr lang="en-GB" sz="1800" dirty="0"/>
          </a:p>
        </p:txBody>
      </p:sp>
      <p:pic>
        <p:nvPicPr>
          <p:cNvPr id="4" name="Picture 3">
            <a:extLst>
              <a:ext uri="{FF2B5EF4-FFF2-40B4-BE49-F238E27FC236}">
                <a16:creationId xmlns:a16="http://schemas.microsoft.com/office/drawing/2014/main" id="{7D9C977A-0781-46A9-B322-956092E7D8D5}"/>
              </a:ext>
            </a:extLst>
          </p:cNvPr>
          <p:cNvPicPr>
            <a:picLocks noChangeAspect="1"/>
          </p:cNvPicPr>
          <p:nvPr/>
        </p:nvPicPr>
        <p:blipFill>
          <a:blip r:embed="rId2"/>
          <a:stretch>
            <a:fillRect/>
          </a:stretch>
        </p:blipFill>
        <p:spPr>
          <a:xfrm>
            <a:off x="3844719" y="3717032"/>
            <a:ext cx="1454562" cy="1152128"/>
          </a:xfrm>
          <a:prstGeom prst="rect">
            <a:avLst/>
          </a:prstGeom>
        </p:spPr>
      </p:pic>
    </p:spTree>
    <p:extLst>
      <p:ext uri="{BB962C8B-B14F-4D97-AF65-F5344CB8AC3E}">
        <p14:creationId xmlns:p14="http://schemas.microsoft.com/office/powerpoint/2010/main" val="434270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A5CADB-58C0-45BD-9CD1-5FF2B7B957FC}"/>
              </a:ext>
            </a:extLst>
          </p:cNvPr>
          <p:cNvSpPr>
            <a:spLocks noGrp="1"/>
          </p:cNvSpPr>
          <p:nvPr>
            <p:ph type="title"/>
          </p:nvPr>
        </p:nvSpPr>
        <p:spPr/>
        <p:txBody>
          <a:bodyPr/>
          <a:lstStyle/>
          <a:p>
            <a:r>
              <a:rPr lang="en-GB" dirty="0"/>
              <a:t>Problem 1</a:t>
            </a:r>
          </a:p>
        </p:txBody>
      </p:sp>
      <p:sp>
        <p:nvSpPr>
          <p:cNvPr id="3" name="Content Placeholder 2">
            <a:extLst>
              <a:ext uri="{FF2B5EF4-FFF2-40B4-BE49-F238E27FC236}">
                <a16:creationId xmlns:a16="http://schemas.microsoft.com/office/drawing/2014/main" id="{62E0121A-0053-4017-8A95-9991F9D923C3}"/>
              </a:ext>
            </a:extLst>
          </p:cNvPr>
          <p:cNvSpPr>
            <a:spLocks noGrp="1"/>
          </p:cNvSpPr>
          <p:nvPr>
            <p:ph idx="1"/>
          </p:nvPr>
        </p:nvSpPr>
        <p:spPr/>
        <p:txBody>
          <a:bodyPr/>
          <a:lstStyle/>
          <a:p>
            <a:r>
              <a:rPr lang="en-GB" sz="2400" dirty="0"/>
              <a:t>The signal just above 7 ppm confirms our suspicion of an aromatic ring. </a:t>
            </a:r>
          </a:p>
          <a:p>
            <a:r>
              <a:rPr lang="en-GB" sz="2400" dirty="0"/>
              <a:t>This signal has an integration of 5H, indicating a monosubstituted aromatic ring:</a:t>
            </a:r>
          </a:p>
          <a:p>
            <a:endParaRPr lang="ar-IQ" sz="2400" dirty="0"/>
          </a:p>
        </p:txBody>
      </p:sp>
      <p:pic>
        <p:nvPicPr>
          <p:cNvPr id="4" name="Picture 3">
            <a:extLst>
              <a:ext uri="{FF2B5EF4-FFF2-40B4-BE49-F238E27FC236}">
                <a16:creationId xmlns:a16="http://schemas.microsoft.com/office/drawing/2014/main" id="{75B9E66E-31F2-486F-9E81-D3459BF8C2A8}"/>
              </a:ext>
            </a:extLst>
          </p:cNvPr>
          <p:cNvPicPr>
            <a:picLocks noChangeAspect="1"/>
          </p:cNvPicPr>
          <p:nvPr/>
        </p:nvPicPr>
        <p:blipFill>
          <a:blip r:embed="rId2"/>
          <a:stretch>
            <a:fillRect/>
          </a:stretch>
        </p:blipFill>
        <p:spPr>
          <a:xfrm>
            <a:off x="3532739" y="3864954"/>
            <a:ext cx="2078521" cy="1984043"/>
          </a:xfrm>
          <a:prstGeom prst="rect">
            <a:avLst/>
          </a:prstGeom>
        </p:spPr>
      </p:pic>
    </p:spTree>
    <p:extLst>
      <p:ext uri="{BB962C8B-B14F-4D97-AF65-F5344CB8AC3E}">
        <p14:creationId xmlns:p14="http://schemas.microsoft.com/office/powerpoint/2010/main" val="34211164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1FE01-1961-45A7-8C13-EEE9AB9CFDC0}"/>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1A5A3C26-83F5-4D83-A937-946F15DF5AD9}"/>
              </a:ext>
            </a:extLst>
          </p:cNvPr>
          <p:cNvSpPr>
            <a:spLocks noGrp="1"/>
          </p:cNvSpPr>
          <p:nvPr>
            <p:ph idx="1"/>
          </p:nvPr>
        </p:nvSpPr>
        <p:spPr/>
        <p:txBody>
          <a:bodyPr/>
          <a:lstStyle/>
          <a:p>
            <a:r>
              <a:rPr lang="en-GB" sz="2400" dirty="0"/>
              <a:t>A methoxy fragment, OCH3, seems likely.</a:t>
            </a:r>
          </a:p>
          <a:p>
            <a:endParaRPr lang="en-GB" sz="1400" dirty="0"/>
          </a:p>
          <a:p>
            <a:endParaRPr lang="en-GB" sz="2400" dirty="0"/>
          </a:p>
          <a:p>
            <a:r>
              <a:rPr lang="en-GB" sz="2400" dirty="0"/>
              <a:t>Moving downfield, there are 2 doublets near 7 ppm, each of which has an integration of 2. This pattern is characteristic</a:t>
            </a:r>
          </a:p>
          <a:p>
            <a:r>
              <a:rPr lang="en-GB" sz="2400" dirty="0"/>
              <a:t>of a 1,4-disubstituted benzene ring, bearing two different substituents (with different electronic demands). </a:t>
            </a:r>
          </a:p>
          <a:p>
            <a:r>
              <a:rPr lang="en-GB" sz="2400" dirty="0"/>
              <a:t>In such a case, there are two types of aromatic protons, each of which has an integration of 2 and is split into a doublet by its one neighbour:</a:t>
            </a:r>
            <a:endParaRPr lang="en-GB" sz="1800" dirty="0"/>
          </a:p>
          <a:p>
            <a:endParaRPr lang="en-GB" sz="2400" dirty="0"/>
          </a:p>
        </p:txBody>
      </p:sp>
      <p:pic>
        <p:nvPicPr>
          <p:cNvPr id="4" name="Picture 3">
            <a:extLst>
              <a:ext uri="{FF2B5EF4-FFF2-40B4-BE49-F238E27FC236}">
                <a16:creationId xmlns:a16="http://schemas.microsoft.com/office/drawing/2014/main" id="{F405D7B5-F0C2-4BDD-BF95-B1F1FB3BAF79}"/>
              </a:ext>
            </a:extLst>
          </p:cNvPr>
          <p:cNvPicPr>
            <a:picLocks noChangeAspect="1"/>
          </p:cNvPicPr>
          <p:nvPr/>
        </p:nvPicPr>
        <p:blipFill>
          <a:blip r:embed="rId2"/>
          <a:stretch>
            <a:fillRect/>
          </a:stretch>
        </p:blipFill>
        <p:spPr>
          <a:xfrm>
            <a:off x="6228184" y="2132856"/>
            <a:ext cx="1417116" cy="1080376"/>
          </a:xfrm>
          <a:prstGeom prst="rect">
            <a:avLst/>
          </a:prstGeom>
        </p:spPr>
      </p:pic>
    </p:spTree>
    <p:extLst>
      <p:ext uri="{BB962C8B-B14F-4D97-AF65-F5344CB8AC3E}">
        <p14:creationId xmlns:p14="http://schemas.microsoft.com/office/powerpoint/2010/main" val="31733796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C07FF1-8509-426C-B70A-3B06B4207B4D}"/>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117C8E27-E04D-4C3C-9B0C-B665E7AEE00E}"/>
              </a:ext>
            </a:extLst>
          </p:cNvPr>
          <p:cNvSpPr>
            <a:spLocks noGrp="1"/>
          </p:cNvSpPr>
          <p:nvPr>
            <p:ph idx="1"/>
          </p:nvPr>
        </p:nvSpPr>
        <p:spPr/>
        <p:txBody>
          <a:bodyPr/>
          <a:lstStyle/>
          <a:p>
            <a:endParaRPr lang="en-GB" sz="2400" dirty="0"/>
          </a:p>
          <a:p>
            <a:endParaRPr lang="en-GB" sz="2800" dirty="0"/>
          </a:p>
          <a:p>
            <a:endParaRPr lang="en-GB" sz="2400" dirty="0"/>
          </a:p>
          <a:p>
            <a:r>
              <a:rPr lang="en-GB" sz="2400" dirty="0"/>
              <a:t>So far, we have the following three fragments:</a:t>
            </a:r>
          </a:p>
          <a:p>
            <a:endParaRPr lang="en-GB" sz="2400" dirty="0"/>
          </a:p>
          <a:p>
            <a:endParaRPr lang="en-GB" sz="2400" dirty="0"/>
          </a:p>
          <a:p>
            <a:endParaRPr lang="en-GB" sz="2400" dirty="0"/>
          </a:p>
          <a:p>
            <a:r>
              <a:rPr lang="en-GB" sz="2400" dirty="0"/>
              <a:t>These fragments collectively account for 9 carbon atoms, 11 hydrogen atoms, and 1 oxygen atom. </a:t>
            </a:r>
          </a:p>
          <a:p>
            <a:endParaRPr lang="en-GB" sz="2400" dirty="0"/>
          </a:p>
        </p:txBody>
      </p:sp>
      <p:pic>
        <p:nvPicPr>
          <p:cNvPr id="4" name="Picture 3">
            <a:extLst>
              <a:ext uri="{FF2B5EF4-FFF2-40B4-BE49-F238E27FC236}">
                <a16:creationId xmlns:a16="http://schemas.microsoft.com/office/drawing/2014/main" id="{D20CDB52-5421-4274-8BA8-C4F6096162AA}"/>
              </a:ext>
            </a:extLst>
          </p:cNvPr>
          <p:cNvPicPr>
            <a:picLocks noChangeAspect="1"/>
          </p:cNvPicPr>
          <p:nvPr/>
        </p:nvPicPr>
        <p:blipFill>
          <a:blip r:embed="rId2"/>
          <a:stretch>
            <a:fillRect/>
          </a:stretch>
        </p:blipFill>
        <p:spPr>
          <a:xfrm>
            <a:off x="3463876" y="1981200"/>
            <a:ext cx="2216248" cy="1447800"/>
          </a:xfrm>
          <a:prstGeom prst="rect">
            <a:avLst/>
          </a:prstGeom>
        </p:spPr>
      </p:pic>
      <p:pic>
        <p:nvPicPr>
          <p:cNvPr id="5" name="Picture 4">
            <a:extLst>
              <a:ext uri="{FF2B5EF4-FFF2-40B4-BE49-F238E27FC236}">
                <a16:creationId xmlns:a16="http://schemas.microsoft.com/office/drawing/2014/main" id="{6795D97B-3D54-41E2-8A39-F77796E2AEE2}"/>
              </a:ext>
            </a:extLst>
          </p:cNvPr>
          <p:cNvPicPr>
            <a:picLocks noChangeAspect="1"/>
          </p:cNvPicPr>
          <p:nvPr/>
        </p:nvPicPr>
        <p:blipFill>
          <a:blip r:embed="rId3"/>
          <a:stretch>
            <a:fillRect/>
          </a:stretch>
        </p:blipFill>
        <p:spPr>
          <a:xfrm>
            <a:off x="1831949" y="3781400"/>
            <a:ext cx="5480102" cy="1447800"/>
          </a:xfrm>
          <a:prstGeom prst="rect">
            <a:avLst/>
          </a:prstGeom>
        </p:spPr>
      </p:pic>
    </p:spTree>
    <p:extLst>
      <p:ext uri="{BB962C8B-B14F-4D97-AF65-F5344CB8AC3E}">
        <p14:creationId xmlns:p14="http://schemas.microsoft.com/office/powerpoint/2010/main" val="429221632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0146C-A15C-4AE5-B1A3-D3A1460A120A}"/>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F92EA09C-DB62-48AD-961D-D04EF8D2EC3E}"/>
              </a:ext>
            </a:extLst>
          </p:cNvPr>
          <p:cNvSpPr>
            <a:spLocks noGrp="1"/>
          </p:cNvSpPr>
          <p:nvPr>
            <p:ph idx="1"/>
          </p:nvPr>
        </p:nvSpPr>
        <p:spPr/>
        <p:txBody>
          <a:bodyPr/>
          <a:lstStyle/>
          <a:p>
            <a:r>
              <a:rPr lang="en-GB" sz="2400" dirty="0"/>
              <a:t>If we inspect the molecular formula, we see that we have accounted for all of the carbon atoms and the oxygen atom, but we must still account for 2 more hydrogen atoms and 1 nitrogen atom.</a:t>
            </a:r>
          </a:p>
          <a:p>
            <a:r>
              <a:rPr lang="en-GB" sz="2400" dirty="0"/>
              <a:t>Therefore, we conclude that the broad singlet near 1 ppm is</a:t>
            </a:r>
          </a:p>
          <a:p>
            <a:r>
              <a:rPr lang="en-GB" sz="2400" dirty="0"/>
              <a:t>likely to be an NH</a:t>
            </a:r>
            <a:r>
              <a:rPr lang="en-GB" sz="2400" baseline="-25000" dirty="0"/>
              <a:t>2</a:t>
            </a:r>
            <a:r>
              <a:rPr lang="en-GB" sz="2400" dirty="0"/>
              <a:t> group. </a:t>
            </a:r>
          </a:p>
          <a:p>
            <a:r>
              <a:rPr lang="en-GB" sz="2400" dirty="0"/>
              <a:t>The NH</a:t>
            </a:r>
            <a:r>
              <a:rPr lang="en-GB" sz="2400" baseline="-25000" dirty="0"/>
              <a:t>2</a:t>
            </a:r>
            <a:r>
              <a:rPr lang="en-GB" sz="2400" dirty="0"/>
              <a:t> protons generally appear as broad signals between 0.5 and 5.0 ppm.</a:t>
            </a:r>
          </a:p>
          <a:p>
            <a:r>
              <a:rPr lang="en-GB" sz="2400" dirty="0"/>
              <a:t>Next, we assemble the fragments. </a:t>
            </a:r>
          </a:p>
          <a:p>
            <a:r>
              <a:rPr lang="en-GB" sz="2400" dirty="0"/>
              <a:t>There are two ways to connect the fragments in this case.</a:t>
            </a:r>
            <a:endParaRPr lang="en-GB" sz="1800" dirty="0"/>
          </a:p>
        </p:txBody>
      </p:sp>
    </p:spTree>
    <p:extLst>
      <p:ext uri="{BB962C8B-B14F-4D97-AF65-F5344CB8AC3E}">
        <p14:creationId xmlns:p14="http://schemas.microsoft.com/office/powerpoint/2010/main" val="23935304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AC216-AE6F-4CCB-8DD7-7EACE42C7A6E}"/>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65E24947-0A9E-442C-AA18-D7A68317A7BC}"/>
              </a:ext>
            </a:extLst>
          </p:cNvPr>
          <p:cNvSpPr>
            <a:spLocks noGrp="1"/>
          </p:cNvSpPr>
          <p:nvPr>
            <p:ph idx="1"/>
          </p:nvPr>
        </p:nvSpPr>
        <p:spPr/>
        <p:txBody>
          <a:bodyPr/>
          <a:lstStyle/>
          <a:p>
            <a:endParaRPr lang="en-GB" sz="2400" dirty="0"/>
          </a:p>
          <a:p>
            <a:endParaRPr lang="en-GB" sz="2400" dirty="0"/>
          </a:p>
          <a:p>
            <a:endParaRPr lang="en-GB" sz="2400" dirty="0"/>
          </a:p>
          <a:p>
            <a:endParaRPr lang="en-GB" sz="2400" dirty="0"/>
          </a:p>
          <a:p>
            <a:r>
              <a:rPr lang="en-GB" sz="2400" dirty="0"/>
              <a:t>To distinguish between these two options, we consider chemical shifts. </a:t>
            </a:r>
          </a:p>
          <a:p>
            <a:r>
              <a:rPr lang="en-GB" sz="2400" dirty="0"/>
              <a:t>Note that the adjacent methylene groups appear fairly close to one another, near 3 ppm, indicating that neither is attached to the highly electronegative and </a:t>
            </a:r>
            <a:r>
              <a:rPr lang="en-GB" sz="2400" dirty="0" err="1"/>
              <a:t>deshielding</a:t>
            </a:r>
            <a:r>
              <a:rPr lang="en-GB" sz="2400" dirty="0"/>
              <a:t> oxygen atom. </a:t>
            </a:r>
          </a:p>
        </p:txBody>
      </p:sp>
      <p:pic>
        <p:nvPicPr>
          <p:cNvPr id="5" name="Picture 4">
            <a:extLst>
              <a:ext uri="{FF2B5EF4-FFF2-40B4-BE49-F238E27FC236}">
                <a16:creationId xmlns:a16="http://schemas.microsoft.com/office/drawing/2014/main" id="{CFAFA866-7BBC-4C0D-B252-A571EFC15ED9}"/>
              </a:ext>
            </a:extLst>
          </p:cNvPr>
          <p:cNvPicPr>
            <a:picLocks noChangeAspect="1"/>
          </p:cNvPicPr>
          <p:nvPr/>
        </p:nvPicPr>
        <p:blipFill>
          <a:blip r:embed="rId2"/>
          <a:stretch>
            <a:fillRect/>
          </a:stretch>
        </p:blipFill>
        <p:spPr>
          <a:xfrm>
            <a:off x="895867" y="2070511"/>
            <a:ext cx="7352265" cy="1512168"/>
          </a:xfrm>
          <a:prstGeom prst="rect">
            <a:avLst/>
          </a:prstGeom>
        </p:spPr>
      </p:pic>
    </p:spTree>
    <p:extLst>
      <p:ext uri="{BB962C8B-B14F-4D97-AF65-F5344CB8AC3E}">
        <p14:creationId xmlns:p14="http://schemas.microsoft.com/office/powerpoint/2010/main" val="27902358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1863B-4880-4AEA-9930-115957ED3ADD}"/>
              </a:ext>
            </a:extLst>
          </p:cNvPr>
          <p:cNvSpPr>
            <a:spLocks noGrp="1"/>
          </p:cNvSpPr>
          <p:nvPr>
            <p:ph type="title"/>
          </p:nvPr>
        </p:nvSpPr>
        <p:spPr/>
        <p:txBody>
          <a:bodyPr/>
          <a:lstStyle/>
          <a:p>
            <a:r>
              <a:rPr lang="en-GB" dirty="0"/>
              <a:t>Problem 7</a:t>
            </a:r>
          </a:p>
        </p:txBody>
      </p:sp>
      <p:sp>
        <p:nvSpPr>
          <p:cNvPr id="3" name="Content Placeholder 2">
            <a:extLst>
              <a:ext uri="{FF2B5EF4-FFF2-40B4-BE49-F238E27FC236}">
                <a16:creationId xmlns:a16="http://schemas.microsoft.com/office/drawing/2014/main" id="{CBAB9712-7557-43DA-88B2-35D5AD621D6C}"/>
              </a:ext>
            </a:extLst>
          </p:cNvPr>
          <p:cNvSpPr>
            <a:spLocks noGrp="1"/>
          </p:cNvSpPr>
          <p:nvPr>
            <p:ph idx="1"/>
          </p:nvPr>
        </p:nvSpPr>
        <p:spPr/>
        <p:txBody>
          <a:bodyPr/>
          <a:lstStyle/>
          <a:p>
            <a:r>
              <a:rPr lang="en-GB" sz="2400" dirty="0"/>
              <a:t>The first compound above shows a CH</a:t>
            </a:r>
            <a:r>
              <a:rPr lang="en-GB" sz="2400" baseline="-25000" dirty="0"/>
              <a:t>2</a:t>
            </a:r>
            <a:r>
              <a:rPr lang="en-GB" sz="2400" dirty="0"/>
              <a:t> group connected to oxygen, and we expect that compound to produce a triplet somewhere near 4 ppm, which is absent from the spectral data.</a:t>
            </a:r>
          </a:p>
          <a:p>
            <a:r>
              <a:rPr lang="en-GB" sz="2400" dirty="0"/>
              <a:t>The second compound above has the two CH</a:t>
            </a:r>
            <a:r>
              <a:rPr lang="en-GB" sz="2400" baseline="-25000" dirty="0"/>
              <a:t>2</a:t>
            </a:r>
            <a:r>
              <a:rPr lang="en-GB" sz="2400" dirty="0"/>
              <a:t> groups connected to an aromatic ring and an NH</a:t>
            </a:r>
            <a:r>
              <a:rPr lang="en-GB" sz="2400" baseline="-25000" dirty="0"/>
              <a:t>2</a:t>
            </a:r>
            <a:r>
              <a:rPr lang="en-GB" sz="2400" dirty="0"/>
              <a:t> group, respectively, which is consistent with the observed chemical shifts of these triplets.</a:t>
            </a:r>
            <a:endParaRPr lang="en-GB" sz="1800" dirty="0"/>
          </a:p>
          <a:p>
            <a:endParaRPr lang="en-GB" sz="2400" dirty="0"/>
          </a:p>
        </p:txBody>
      </p:sp>
      <p:pic>
        <p:nvPicPr>
          <p:cNvPr id="4" name="Picture 3">
            <a:extLst>
              <a:ext uri="{FF2B5EF4-FFF2-40B4-BE49-F238E27FC236}">
                <a16:creationId xmlns:a16="http://schemas.microsoft.com/office/drawing/2014/main" id="{AA9BC705-06B2-4AC2-9D83-E6D3E9DE1925}"/>
              </a:ext>
            </a:extLst>
          </p:cNvPr>
          <p:cNvPicPr>
            <a:picLocks noChangeAspect="1"/>
          </p:cNvPicPr>
          <p:nvPr/>
        </p:nvPicPr>
        <p:blipFill>
          <a:blip r:embed="rId2"/>
          <a:stretch>
            <a:fillRect/>
          </a:stretch>
        </p:blipFill>
        <p:spPr>
          <a:xfrm>
            <a:off x="2804449" y="4838925"/>
            <a:ext cx="3535102" cy="1082824"/>
          </a:xfrm>
          <a:prstGeom prst="rect">
            <a:avLst/>
          </a:prstGeom>
        </p:spPr>
      </p:pic>
    </p:spTree>
    <p:extLst>
      <p:ext uri="{BB962C8B-B14F-4D97-AF65-F5344CB8AC3E}">
        <p14:creationId xmlns:p14="http://schemas.microsoft.com/office/powerpoint/2010/main" val="3168922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932B06-D7C6-4FC3-B282-F440F355B30A}"/>
              </a:ext>
            </a:extLst>
          </p:cNvPr>
          <p:cNvSpPr>
            <a:spLocks noGrp="1"/>
          </p:cNvSpPr>
          <p:nvPr>
            <p:ph type="title"/>
          </p:nvPr>
        </p:nvSpPr>
        <p:spPr/>
        <p:txBody>
          <a:bodyPr/>
          <a:lstStyle/>
          <a:p>
            <a:r>
              <a:rPr lang="en-GB" dirty="0"/>
              <a:t>Problem 1</a:t>
            </a:r>
          </a:p>
        </p:txBody>
      </p:sp>
      <p:sp>
        <p:nvSpPr>
          <p:cNvPr id="3" name="Content Placeholder 2">
            <a:extLst>
              <a:ext uri="{FF2B5EF4-FFF2-40B4-BE49-F238E27FC236}">
                <a16:creationId xmlns:a16="http://schemas.microsoft.com/office/drawing/2014/main" id="{6131E3B0-5D48-4643-8EF1-985675393199}"/>
              </a:ext>
            </a:extLst>
          </p:cNvPr>
          <p:cNvSpPr>
            <a:spLocks noGrp="1"/>
          </p:cNvSpPr>
          <p:nvPr>
            <p:ph idx="1"/>
          </p:nvPr>
        </p:nvSpPr>
        <p:spPr/>
        <p:txBody>
          <a:bodyPr/>
          <a:lstStyle/>
          <a:p>
            <a:r>
              <a:rPr lang="en-GB" sz="2400" dirty="0"/>
              <a:t>The spectrum also exhibits two triplets (just below 3 ppm and just below 4 ppm), indicating two methylene groups connected to each other</a:t>
            </a:r>
          </a:p>
          <a:p>
            <a:endParaRPr lang="en-GB" sz="2400" dirty="0"/>
          </a:p>
          <a:p>
            <a:endParaRPr lang="en-GB" sz="2400" dirty="0"/>
          </a:p>
          <a:p>
            <a:endParaRPr lang="en-GB" sz="2400" dirty="0"/>
          </a:p>
          <a:p>
            <a:r>
              <a:rPr lang="en-GB" sz="2400" dirty="0"/>
              <a:t>Each of these signals appears more downfield than we might expect for a methylene group (1.2 ppm), so each of these methylene groups must be connected to a group that causes a </a:t>
            </a:r>
            <a:r>
              <a:rPr lang="en-GB" sz="2400" dirty="0" err="1"/>
              <a:t>deshielding</a:t>
            </a:r>
            <a:r>
              <a:rPr lang="en-GB" sz="2400" dirty="0"/>
              <a:t> effect.</a:t>
            </a:r>
            <a:endParaRPr lang="en-GB" sz="1800" dirty="0"/>
          </a:p>
          <a:p>
            <a:endParaRPr lang="en-GB" sz="2400" dirty="0"/>
          </a:p>
        </p:txBody>
      </p:sp>
      <p:pic>
        <p:nvPicPr>
          <p:cNvPr id="4" name="Picture 3">
            <a:extLst>
              <a:ext uri="{FF2B5EF4-FFF2-40B4-BE49-F238E27FC236}">
                <a16:creationId xmlns:a16="http://schemas.microsoft.com/office/drawing/2014/main" id="{784E4426-9CFD-4174-BAB0-42AA4F8E63DD}"/>
              </a:ext>
            </a:extLst>
          </p:cNvPr>
          <p:cNvPicPr>
            <a:picLocks noChangeAspect="1"/>
          </p:cNvPicPr>
          <p:nvPr/>
        </p:nvPicPr>
        <p:blipFill>
          <a:blip r:embed="rId2"/>
          <a:stretch>
            <a:fillRect/>
          </a:stretch>
        </p:blipFill>
        <p:spPr>
          <a:xfrm>
            <a:off x="3666753" y="2924944"/>
            <a:ext cx="1810494" cy="1441690"/>
          </a:xfrm>
          <a:prstGeom prst="rect">
            <a:avLst/>
          </a:prstGeom>
        </p:spPr>
      </p:pic>
    </p:spTree>
    <p:extLst>
      <p:ext uri="{BB962C8B-B14F-4D97-AF65-F5344CB8AC3E}">
        <p14:creationId xmlns:p14="http://schemas.microsoft.com/office/powerpoint/2010/main" val="17985482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39D22E-F399-41E7-BC67-D5011C8773DC}"/>
              </a:ext>
            </a:extLst>
          </p:cNvPr>
          <p:cNvSpPr>
            <a:spLocks noGrp="1"/>
          </p:cNvSpPr>
          <p:nvPr>
            <p:ph type="title"/>
          </p:nvPr>
        </p:nvSpPr>
        <p:spPr/>
        <p:txBody>
          <a:bodyPr/>
          <a:lstStyle/>
          <a:p>
            <a:r>
              <a:rPr lang="en-GB" dirty="0"/>
              <a:t>Problem 1</a:t>
            </a:r>
          </a:p>
        </p:txBody>
      </p:sp>
      <p:sp>
        <p:nvSpPr>
          <p:cNvPr id="3" name="Content Placeholder 2">
            <a:extLst>
              <a:ext uri="{FF2B5EF4-FFF2-40B4-BE49-F238E27FC236}">
                <a16:creationId xmlns:a16="http://schemas.microsoft.com/office/drawing/2014/main" id="{02394737-6CD2-4C60-A527-CD07E8D2C930}"/>
              </a:ext>
            </a:extLst>
          </p:cNvPr>
          <p:cNvSpPr>
            <a:spLocks noGrp="1"/>
          </p:cNvSpPr>
          <p:nvPr>
            <p:ph idx="1"/>
          </p:nvPr>
        </p:nvSpPr>
        <p:spPr/>
        <p:txBody>
          <a:bodyPr/>
          <a:lstStyle/>
          <a:p>
            <a:r>
              <a:rPr lang="en-GB" sz="2400" dirty="0"/>
              <a:t>If we inspect the two fragments that we have determined thus far (the monosubstituted aromatic ring and the methylene groups that neighbour each other), we will find that these two fragments account for nearly all of the atoms in the molecular formula (C</a:t>
            </a:r>
            <a:r>
              <a:rPr lang="en-GB" sz="2400" baseline="-25000" dirty="0"/>
              <a:t>8</a:t>
            </a:r>
            <a:r>
              <a:rPr lang="en-GB" sz="2400" dirty="0"/>
              <a:t>H</a:t>
            </a:r>
            <a:r>
              <a:rPr lang="en-GB" sz="2400" baseline="-25000" dirty="0"/>
              <a:t>10</a:t>
            </a:r>
            <a:r>
              <a:rPr lang="en-GB" sz="2400" dirty="0"/>
              <a:t>O). </a:t>
            </a:r>
          </a:p>
          <a:p>
            <a:r>
              <a:rPr lang="en-GB" sz="2400" dirty="0"/>
              <a:t>We only need to account for one more proton and one oxygen atom.</a:t>
            </a:r>
          </a:p>
          <a:p>
            <a:r>
              <a:rPr lang="en-GB" sz="2400" dirty="0"/>
              <a:t>The singlet at 2 ppm has an integration of 1, so this signal corresponds with only one proton (with no neighbours), so we conclude that the compound has an OH group.</a:t>
            </a:r>
            <a:endParaRPr lang="en-GB" sz="1800" dirty="0"/>
          </a:p>
        </p:txBody>
      </p:sp>
    </p:spTree>
    <p:extLst>
      <p:ext uri="{BB962C8B-B14F-4D97-AF65-F5344CB8AC3E}">
        <p14:creationId xmlns:p14="http://schemas.microsoft.com/office/powerpoint/2010/main" val="351036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DBB244-F587-44C3-BA94-3CA9829BDCE2}"/>
              </a:ext>
            </a:extLst>
          </p:cNvPr>
          <p:cNvSpPr>
            <a:spLocks noGrp="1"/>
          </p:cNvSpPr>
          <p:nvPr>
            <p:ph type="title"/>
          </p:nvPr>
        </p:nvSpPr>
        <p:spPr/>
        <p:txBody>
          <a:bodyPr/>
          <a:lstStyle/>
          <a:p>
            <a:r>
              <a:rPr lang="en-GB" dirty="0"/>
              <a:t>Problem 1</a:t>
            </a:r>
          </a:p>
        </p:txBody>
      </p:sp>
      <p:sp>
        <p:nvSpPr>
          <p:cNvPr id="3" name="Content Placeholder 2">
            <a:extLst>
              <a:ext uri="{FF2B5EF4-FFF2-40B4-BE49-F238E27FC236}">
                <a16:creationId xmlns:a16="http://schemas.microsoft.com/office/drawing/2014/main" id="{D2B9CB7E-45D1-41ED-A3F4-3BFFFBD24179}"/>
              </a:ext>
            </a:extLst>
          </p:cNvPr>
          <p:cNvSpPr>
            <a:spLocks noGrp="1"/>
          </p:cNvSpPr>
          <p:nvPr>
            <p:ph idx="1"/>
          </p:nvPr>
        </p:nvSpPr>
        <p:spPr/>
        <p:txBody>
          <a:bodyPr/>
          <a:lstStyle/>
          <a:p>
            <a:endParaRPr lang="en-GB"/>
          </a:p>
        </p:txBody>
      </p:sp>
      <p:pic>
        <p:nvPicPr>
          <p:cNvPr id="5" name="Picture 4">
            <a:extLst>
              <a:ext uri="{FF2B5EF4-FFF2-40B4-BE49-F238E27FC236}">
                <a16:creationId xmlns:a16="http://schemas.microsoft.com/office/drawing/2014/main" id="{6189539C-7F71-4693-AD70-EC056739C24B}"/>
              </a:ext>
            </a:extLst>
          </p:cNvPr>
          <p:cNvPicPr>
            <a:picLocks noChangeAspect="1"/>
          </p:cNvPicPr>
          <p:nvPr/>
        </p:nvPicPr>
        <p:blipFill>
          <a:blip r:embed="rId2"/>
          <a:stretch>
            <a:fillRect/>
          </a:stretch>
        </p:blipFill>
        <p:spPr>
          <a:xfrm>
            <a:off x="1901832" y="2196107"/>
            <a:ext cx="5340336" cy="3456386"/>
          </a:xfrm>
          <a:prstGeom prst="rect">
            <a:avLst/>
          </a:prstGeom>
        </p:spPr>
      </p:pic>
    </p:spTree>
    <p:extLst>
      <p:ext uri="{BB962C8B-B14F-4D97-AF65-F5344CB8AC3E}">
        <p14:creationId xmlns:p14="http://schemas.microsoft.com/office/powerpoint/2010/main" val="36594781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3B9D7-D8EC-4D4D-8580-1B32193E3D92}"/>
              </a:ext>
            </a:extLst>
          </p:cNvPr>
          <p:cNvSpPr>
            <a:spLocks noGrp="1"/>
          </p:cNvSpPr>
          <p:nvPr>
            <p:ph type="title"/>
          </p:nvPr>
        </p:nvSpPr>
        <p:spPr/>
        <p:txBody>
          <a:bodyPr/>
          <a:lstStyle/>
          <a:p>
            <a:r>
              <a:rPr lang="en-GB" dirty="0"/>
              <a:t>Problem 2</a:t>
            </a:r>
          </a:p>
        </p:txBody>
      </p:sp>
      <p:sp>
        <p:nvSpPr>
          <p:cNvPr id="3" name="Content Placeholder 2">
            <a:extLst>
              <a:ext uri="{FF2B5EF4-FFF2-40B4-BE49-F238E27FC236}">
                <a16:creationId xmlns:a16="http://schemas.microsoft.com/office/drawing/2014/main" id="{758FDB86-EE14-47B3-91FA-15DFE5D7EC80}"/>
              </a:ext>
            </a:extLst>
          </p:cNvPr>
          <p:cNvSpPr>
            <a:spLocks noGrp="1"/>
          </p:cNvSpPr>
          <p:nvPr>
            <p:ph idx="1"/>
          </p:nvPr>
        </p:nvSpPr>
        <p:spPr/>
        <p:txBody>
          <a:bodyPr/>
          <a:lstStyle/>
          <a:p>
            <a:r>
              <a:rPr lang="en-GB" sz="2400" dirty="0"/>
              <a:t>The molecular formula (C</a:t>
            </a:r>
            <a:r>
              <a:rPr lang="en-GB" sz="2400" baseline="-25000" dirty="0"/>
              <a:t>7</a:t>
            </a:r>
            <a:r>
              <a:rPr lang="en-GB" sz="2400" dirty="0"/>
              <a:t>H</a:t>
            </a:r>
            <a:r>
              <a:rPr lang="en-GB" sz="2400" baseline="-25000" dirty="0"/>
              <a:t>14</a:t>
            </a:r>
            <a:r>
              <a:rPr lang="en-GB" sz="2400" dirty="0"/>
              <a:t>O) indicates one degree of unsaturation, which means that the compound must possess either a double bond or a ring. </a:t>
            </a:r>
          </a:p>
          <a:p>
            <a:r>
              <a:rPr lang="en-GB" sz="2400" dirty="0"/>
              <a:t>To determine the relative integration values, we divide each of the integration values by 10.8, giving a ratio of approximately 1 : 6. </a:t>
            </a:r>
          </a:p>
          <a:p>
            <a:r>
              <a:rPr lang="en-GB" sz="2400" dirty="0"/>
              <a:t>This spectrum has the characteristic pattern of an isopropyl group (a doublet with a relative integration of 6 and a septet with a relative integration of 1).</a:t>
            </a:r>
          </a:p>
        </p:txBody>
      </p:sp>
      <p:pic>
        <p:nvPicPr>
          <p:cNvPr id="4" name="Picture 3">
            <a:extLst>
              <a:ext uri="{FF2B5EF4-FFF2-40B4-BE49-F238E27FC236}">
                <a16:creationId xmlns:a16="http://schemas.microsoft.com/office/drawing/2014/main" id="{D5F7FA91-C65C-4BF9-AAA9-C8FF22DBF35B}"/>
              </a:ext>
            </a:extLst>
          </p:cNvPr>
          <p:cNvPicPr>
            <a:picLocks noChangeAspect="1"/>
          </p:cNvPicPr>
          <p:nvPr/>
        </p:nvPicPr>
        <p:blipFill>
          <a:blip r:embed="rId2"/>
          <a:stretch>
            <a:fillRect/>
          </a:stretch>
        </p:blipFill>
        <p:spPr>
          <a:xfrm>
            <a:off x="3624180" y="5521796"/>
            <a:ext cx="1895639" cy="1219572"/>
          </a:xfrm>
          <a:prstGeom prst="rect">
            <a:avLst/>
          </a:prstGeom>
        </p:spPr>
      </p:pic>
    </p:spTree>
    <p:extLst>
      <p:ext uri="{BB962C8B-B14F-4D97-AF65-F5344CB8AC3E}">
        <p14:creationId xmlns:p14="http://schemas.microsoft.com/office/powerpoint/2010/main" val="41110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8D525-B85D-4018-8209-FE316FF66973}"/>
              </a:ext>
            </a:extLst>
          </p:cNvPr>
          <p:cNvSpPr>
            <a:spLocks noGrp="1"/>
          </p:cNvSpPr>
          <p:nvPr>
            <p:ph type="title"/>
          </p:nvPr>
        </p:nvSpPr>
        <p:spPr/>
        <p:txBody>
          <a:bodyPr/>
          <a:lstStyle/>
          <a:p>
            <a:r>
              <a:rPr lang="en-GB" dirty="0"/>
              <a:t>Problem 2</a:t>
            </a:r>
          </a:p>
        </p:txBody>
      </p:sp>
      <p:sp>
        <p:nvSpPr>
          <p:cNvPr id="3" name="Content Placeholder 2">
            <a:extLst>
              <a:ext uri="{FF2B5EF4-FFF2-40B4-BE49-F238E27FC236}">
                <a16:creationId xmlns:a16="http://schemas.microsoft.com/office/drawing/2014/main" id="{5B27115C-8CBD-439B-A287-6DDCED3EC539}"/>
              </a:ext>
            </a:extLst>
          </p:cNvPr>
          <p:cNvSpPr>
            <a:spLocks noGrp="1"/>
          </p:cNvSpPr>
          <p:nvPr>
            <p:ph idx="1"/>
          </p:nvPr>
        </p:nvSpPr>
        <p:spPr/>
        <p:txBody>
          <a:bodyPr/>
          <a:lstStyle/>
          <a:p>
            <a:r>
              <a:rPr lang="en-GB" sz="2400" dirty="0"/>
              <a:t>An isopropyl group only contains seven protons, but there are fourteen protons in the compound (C</a:t>
            </a:r>
            <a:r>
              <a:rPr lang="en-GB" sz="2400" baseline="-25000" dirty="0"/>
              <a:t>7</a:t>
            </a:r>
            <a:r>
              <a:rPr lang="en-GB" sz="2400" dirty="0"/>
              <a:t>H</a:t>
            </a:r>
            <a:r>
              <a:rPr lang="en-GB" sz="2400" baseline="-25000" dirty="0"/>
              <a:t>14</a:t>
            </a:r>
            <a:r>
              <a:rPr lang="en-GB" sz="2400" dirty="0"/>
              <a:t>O).</a:t>
            </a:r>
          </a:p>
          <a:p>
            <a:r>
              <a:rPr lang="en-GB" sz="2400" dirty="0"/>
              <a:t>We therefore conclude that the compound must contain two isopropyl groups, which are interchangeable by symmetry:</a:t>
            </a:r>
          </a:p>
          <a:p>
            <a:endParaRPr lang="en-GB" sz="2400" dirty="0"/>
          </a:p>
          <a:p>
            <a:endParaRPr lang="en-GB" sz="2400" dirty="0"/>
          </a:p>
          <a:p>
            <a:r>
              <a:rPr lang="en-GB" sz="2400" dirty="0"/>
              <a:t>Notice that the two isopropyl groups account for all but one of the carbon atoms in the compound. </a:t>
            </a:r>
          </a:p>
          <a:p>
            <a:r>
              <a:rPr lang="en-GB" sz="2400" dirty="0"/>
              <a:t>Therefore, there can only be one carbon atom in between the two isopropyl groups. </a:t>
            </a:r>
          </a:p>
          <a:p>
            <a:endParaRPr lang="en-GB" sz="2400" dirty="0"/>
          </a:p>
        </p:txBody>
      </p:sp>
      <p:pic>
        <p:nvPicPr>
          <p:cNvPr id="5" name="Picture 4">
            <a:extLst>
              <a:ext uri="{FF2B5EF4-FFF2-40B4-BE49-F238E27FC236}">
                <a16:creationId xmlns:a16="http://schemas.microsoft.com/office/drawing/2014/main" id="{EE69F345-CFE7-4A90-B46A-34C0D1DBFA00}"/>
              </a:ext>
            </a:extLst>
          </p:cNvPr>
          <p:cNvPicPr>
            <a:picLocks noChangeAspect="1"/>
          </p:cNvPicPr>
          <p:nvPr/>
        </p:nvPicPr>
        <p:blipFill>
          <a:blip r:embed="rId2"/>
          <a:stretch>
            <a:fillRect/>
          </a:stretch>
        </p:blipFill>
        <p:spPr>
          <a:xfrm>
            <a:off x="2472041" y="3573016"/>
            <a:ext cx="4199917" cy="975738"/>
          </a:xfrm>
          <a:prstGeom prst="rect">
            <a:avLst/>
          </a:prstGeom>
        </p:spPr>
      </p:pic>
    </p:spTree>
    <p:extLst>
      <p:ext uri="{BB962C8B-B14F-4D97-AF65-F5344CB8AC3E}">
        <p14:creationId xmlns:p14="http://schemas.microsoft.com/office/powerpoint/2010/main" val="21399470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C8A5FE-4B3B-451F-ADBA-11B8B8697651}"/>
              </a:ext>
            </a:extLst>
          </p:cNvPr>
          <p:cNvSpPr>
            <a:spLocks noGrp="1"/>
          </p:cNvSpPr>
          <p:nvPr>
            <p:ph type="title"/>
          </p:nvPr>
        </p:nvSpPr>
        <p:spPr/>
        <p:txBody>
          <a:bodyPr/>
          <a:lstStyle/>
          <a:p>
            <a:r>
              <a:rPr lang="en-GB" dirty="0"/>
              <a:t>Problem 2</a:t>
            </a:r>
          </a:p>
        </p:txBody>
      </p:sp>
      <p:sp>
        <p:nvSpPr>
          <p:cNvPr id="3" name="Content Placeholder 2">
            <a:extLst>
              <a:ext uri="{FF2B5EF4-FFF2-40B4-BE49-F238E27FC236}">
                <a16:creationId xmlns:a16="http://schemas.microsoft.com/office/drawing/2014/main" id="{062CFB1E-9236-4E20-B7EF-AB787405113C}"/>
              </a:ext>
            </a:extLst>
          </p:cNvPr>
          <p:cNvSpPr>
            <a:spLocks noGrp="1"/>
          </p:cNvSpPr>
          <p:nvPr>
            <p:ph idx="1"/>
          </p:nvPr>
        </p:nvSpPr>
        <p:spPr/>
        <p:txBody>
          <a:bodyPr/>
          <a:lstStyle/>
          <a:p>
            <a:r>
              <a:rPr lang="en-GB" sz="2400" dirty="0"/>
              <a:t>This carbon atom cannot have any protons, since we don’t see any other signals in the 1H NMR spectrum. </a:t>
            </a:r>
          </a:p>
          <a:p>
            <a:r>
              <a:rPr lang="en-GB" sz="2400" dirty="0"/>
              <a:t>We must still account for one oxygen atom (C</a:t>
            </a:r>
            <a:r>
              <a:rPr lang="en-GB" sz="2400" baseline="-25000" dirty="0"/>
              <a:t>7</a:t>
            </a:r>
            <a:r>
              <a:rPr lang="en-GB" sz="2400" dirty="0"/>
              <a:t>H</a:t>
            </a:r>
            <a:r>
              <a:rPr lang="en-GB" sz="2400" baseline="-25000" dirty="0"/>
              <a:t>14</a:t>
            </a:r>
            <a:r>
              <a:rPr lang="en-GB" sz="2400" dirty="0"/>
              <a:t>O), and we said that the compound contains one degree of unsaturation. </a:t>
            </a:r>
          </a:p>
          <a:p>
            <a:r>
              <a:rPr lang="en-GB" sz="2400" dirty="0"/>
              <a:t>This all points to a carbonyl group at the central position:</a:t>
            </a:r>
          </a:p>
          <a:p>
            <a:endParaRPr lang="en-GB" sz="2400" dirty="0"/>
          </a:p>
          <a:p>
            <a:endParaRPr lang="en-GB" sz="2000" dirty="0"/>
          </a:p>
          <a:p>
            <a:endParaRPr lang="en-GB" sz="2000" dirty="0"/>
          </a:p>
          <a:p>
            <a:r>
              <a:rPr lang="en-GB" sz="2400" dirty="0"/>
              <a:t>This structure is indeed consistent with the observed chemical shift at 2.7 ppm for the methine (CH) protons (1.7 + 1 = 2.7 ppm).</a:t>
            </a:r>
          </a:p>
          <a:p>
            <a:endParaRPr lang="en-GB" sz="2400" dirty="0"/>
          </a:p>
          <a:p>
            <a:endParaRPr lang="en-GB" sz="2400" dirty="0"/>
          </a:p>
          <a:p>
            <a:endParaRPr lang="en-GB" sz="2400" dirty="0"/>
          </a:p>
        </p:txBody>
      </p:sp>
      <p:pic>
        <p:nvPicPr>
          <p:cNvPr id="4" name="Picture 3">
            <a:extLst>
              <a:ext uri="{FF2B5EF4-FFF2-40B4-BE49-F238E27FC236}">
                <a16:creationId xmlns:a16="http://schemas.microsoft.com/office/drawing/2014/main" id="{A6097203-7899-4EB2-8730-7866CE6146D6}"/>
              </a:ext>
            </a:extLst>
          </p:cNvPr>
          <p:cNvPicPr>
            <a:picLocks noChangeAspect="1"/>
          </p:cNvPicPr>
          <p:nvPr/>
        </p:nvPicPr>
        <p:blipFill rotWithShape="1">
          <a:blip r:embed="rId2"/>
          <a:srcRect t="5002" b="5000"/>
          <a:stretch/>
        </p:blipFill>
        <p:spPr>
          <a:xfrm>
            <a:off x="3779912" y="4005064"/>
            <a:ext cx="1820037" cy="1296144"/>
          </a:xfrm>
          <a:prstGeom prst="rect">
            <a:avLst/>
          </a:prstGeom>
        </p:spPr>
      </p:pic>
    </p:spTree>
    <p:extLst>
      <p:ext uri="{BB962C8B-B14F-4D97-AF65-F5344CB8AC3E}">
        <p14:creationId xmlns:p14="http://schemas.microsoft.com/office/powerpoint/2010/main" val="1609520532"/>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fontScheme name="Pixel">
      <a:majorFont>
        <a:latin typeface="Arial Black"/>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Times" panose="02020603050405020304" pitchFamily="18" charset="0"/>
          </a:defRPr>
        </a:defPPr>
      </a:lstStyle>
    </a:lnDef>
  </a:objectDefaults>
  <a:extraClrSchemeLst>
    <a:extraClrScheme>
      <a:clrScheme name="Pixel 1">
        <a:dk1>
          <a:srgbClr val="666699"/>
        </a:dk1>
        <a:lt1>
          <a:srgbClr val="FFFFFF"/>
        </a:lt1>
        <a:dk2>
          <a:srgbClr val="000066"/>
        </a:dk2>
        <a:lt2>
          <a:srgbClr val="FFFFFF"/>
        </a:lt2>
        <a:accent1>
          <a:srgbClr val="0066FF"/>
        </a:accent1>
        <a:accent2>
          <a:srgbClr val="3333FF"/>
        </a:accent2>
        <a:accent3>
          <a:srgbClr val="AAAAB8"/>
        </a:accent3>
        <a:accent4>
          <a:srgbClr val="DADADA"/>
        </a:accent4>
        <a:accent5>
          <a:srgbClr val="AAB8FF"/>
        </a:accent5>
        <a:accent6>
          <a:srgbClr val="2D2DE7"/>
        </a:accent6>
        <a:hlink>
          <a:srgbClr val="0000CC"/>
        </a:hlink>
        <a:folHlink>
          <a:srgbClr val="B2B2B2"/>
        </a:folHlink>
      </a:clrScheme>
      <a:clrMap bg1="dk2" tx1="lt1" bg2="dk1" tx2="lt2" accent1="accent1" accent2="accent2" accent3="accent3" accent4="accent4" accent5="accent5" accent6="accent6" hlink="hlink" folHlink="folHlink"/>
    </a:extraClrScheme>
    <a:extraClrScheme>
      <a:clrScheme name="Pixel 2">
        <a:dk1>
          <a:srgbClr val="000000"/>
        </a:dk1>
        <a:lt1>
          <a:srgbClr val="FFFFFF"/>
        </a:lt1>
        <a:dk2>
          <a:srgbClr val="334B49"/>
        </a:dk2>
        <a:lt2>
          <a:srgbClr val="FFFFFF"/>
        </a:lt2>
        <a:accent1>
          <a:srgbClr val="009999"/>
        </a:accent1>
        <a:accent2>
          <a:srgbClr val="008080"/>
        </a:accent2>
        <a:accent3>
          <a:srgbClr val="ADB1B1"/>
        </a:accent3>
        <a:accent4>
          <a:srgbClr val="DADADA"/>
        </a:accent4>
        <a:accent5>
          <a:srgbClr val="AACACA"/>
        </a:accent5>
        <a:accent6>
          <a:srgbClr val="007373"/>
        </a:accent6>
        <a:hlink>
          <a:srgbClr val="006666"/>
        </a:hlink>
        <a:folHlink>
          <a:srgbClr val="B2B2B2"/>
        </a:folHlink>
      </a:clrScheme>
      <a:clrMap bg1="dk2" tx1="lt1" bg2="dk1" tx2="lt2" accent1="accent1" accent2="accent2" accent3="accent3" accent4="accent4" accent5="accent5" accent6="accent6" hlink="hlink" folHlink="folHlink"/>
    </a:extraClrScheme>
    <a:extraClrScheme>
      <a:clrScheme name="Pixel 3">
        <a:dk1>
          <a:srgbClr val="000000"/>
        </a:dk1>
        <a:lt1>
          <a:srgbClr val="FFFFFF"/>
        </a:lt1>
        <a:dk2>
          <a:srgbClr val="FFFFFF"/>
        </a:dk2>
        <a:lt2>
          <a:srgbClr val="808080"/>
        </a:lt2>
        <a:accent1>
          <a:srgbClr val="FF9900"/>
        </a:accent1>
        <a:accent2>
          <a:srgbClr val="FCB138"/>
        </a:accent2>
        <a:accent3>
          <a:srgbClr val="FFFFFF"/>
        </a:accent3>
        <a:accent4>
          <a:srgbClr val="000000"/>
        </a:accent4>
        <a:accent5>
          <a:srgbClr val="FFCAAA"/>
        </a:accent5>
        <a:accent6>
          <a:srgbClr val="E4A032"/>
        </a:accent6>
        <a:hlink>
          <a:srgbClr val="FCC66E"/>
        </a:hlink>
        <a:folHlink>
          <a:srgbClr val="B2B2B2"/>
        </a:folHlink>
      </a:clrScheme>
      <a:clrMap bg1="lt1" tx1="dk1" bg2="lt2" tx2="dk2" accent1="accent1" accent2="accent2" accent3="accent3" accent4="accent4" accent5="accent5" accent6="accent6" hlink="hlink" folHlink="folHlink"/>
    </a:extraClrScheme>
    <a:extraClrScheme>
      <a:clrScheme name="Pixel 4">
        <a:dk1>
          <a:srgbClr val="000000"/>
        </a:dk1>
        <a:lt1>
          <a:srgbClr val="FFFFFF"/>
        </a:lt1>
        <a:dk2>
          <a:srgbClr val="FFFFFF"/>
        </a:dk2>
        <a:lt2>
          <a:srgbClr val="808080"/>
        </a:lt2>
        <a:accent1>
          <a:srgbClr val="440044"/>
        </a:accent1>
        <a:accent2>
          <a:srgbClr val="790571"/>
        </a:accent2>
        <a:accent3>
          <a:srgbClr val="FFFFFF"/>
        </a:accent3>
        <a:accent4>
          <a:srgbClr val="000000"/>
        </a:accent4>
        <a:accent5>
          <a:srgbClr val="B0AAB0"/>
        </a:accent5>
        <a:accent6>
          <a:srgbClr val="6D0466"/>
        </a:accent6>
        <a:hlink>
          <a:srgbClr val="9F839F"/>
        </a:hlink>
        <a:folHlink>
          <a:srgbClr val="B2B2B2"/>
        </a:folHlink>
      </a:clrScheme>
      <a:clrMap bg1="lt1" tx1="dk1" bg2="lt2" tx2="dk2" accent1="accent1" accent2="accent2" accent3="accent3" accent4="accent4" accent5="accent5" accent6="accent6" hlink="hlink" folHlink="folHlink"/>
    </a:extraClrScheme>
    <a:extraClrScheme>
      <a:clrScheme name="Pixel 5">
        <a:dk1>
          <a:srgbClr val="000000"/>
        </a:dk1>
        <a:lt1>
          <a:srgbClr val="FFFFFF"/>
        </a:lt1>
        <a:dk2>
          <a:srgbClr val="FFFFFF"/>
        </a:dk2>
        <a:lt2>
          <a:srgbClr val="666699"/>
        </a:lt2>
        <a:accent1>
          <a:srgbClr val="779F92"/>
        </a:accent1>
        <a:accent2>
          <a:srgbClr val="9DC2D7"/>
        </a:accent2>
        <a:accent3>
          <a:srgbClr val="FFFFFF"/>
        </a:accent3>
        <a:accent4>
          <a:srgbClr val="000000"/>
        </a:accent4>
        <a:accent5>
          <a:srgbClr val="BDCDC7"/>
        </a:accent5>
        <a:accent6>
          <a:srgbClr val="8EB0C3"/>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ixel 6">
        <a:dk1>
          <a:srgbClr val="6A0000"/>
        </a:dk1>
        <a:lt1>
          <a:srgbClr val="FFFFFF"/>
        </a:lt1>
        <a:dk2>
          <a:srgbClr val="FFFFFF"/>
        </a:dk2>
        <a:lt2>
          <a:srgbClr val="666699"/>
        </a:lt2>
        <a:accent1>
          <a:srgbClr val="CC3300"/>
        </a:accent1>
        <a:accent2>
          <a:srgbClr val="CC6600"/>
        </a:accent2>
        <a:accent3>
          <a:srgbClr val="FFFFFF"/>
        </a:accent3>
        <a:accent4>
          <a:srgbClr val="590000"/>
        </a:accent4>
        <a:accent5>
          <a:srgbClr val="E2ADAA"/>
        </a:accent5>
        <a:accent6>
          <a:srgbClr val="B95C00"/>
        </a:accent6>
        <a:hlink>
          <a:srgbClr val="CC9900"/>
        </a:hlink>
        <a:folHlink>
          <a:srgbClr val="B2B2B2"/>
        </a:folHlink>
      </a:clrScheme>
      <a:clrMap bg1="lt1" tx1="dk1" bg2="lt2" tx2="dk2" accent1="accent1" accent2="accent2" accent3="accent3" accent4="accent4" accent5="accent5" accent6="accent6" hlink="hlink" folHlink="folHlink"/>
    </a:extraClrScheme>
    <a:extraClrScheme>
      <a:clrScheme name="Pixel 7">
        <a:dk1>
          <a:srgbClr val="4F4F77"/>
        </a:dk1>
        <a:lt1>
          <a:srgbClr val="FFFFFF"/>
        </a:lt1>
        <a:dk2>
          <a:srgbClr val="4A7911"/>
        </a:dk2>
        <a:lt2>
          <a:srgbClr val="FFFFFF"/>
        </a:lt2>
        <a:accent1>
          <a:srgbClr val="336600"/>
        </a:accent1>
        <a:accent2>
          <a:srgbClr val="669900"/>
        </a:accent2>
        <a:accent3>
          <a:srgbClr val="B1BEAA"/>
        </a:accent3>
        <a:accent4>
          <a:srgbClr val="DADADA"/>
        </a:accent4>
        <a:accent5>
          <a:srgbClr val="ADB8AA"/>
        </a:accent5>
        <a:accent6>
          <a:srgbClr val="5C8A00"/>
        </a:accent6>
        <a:hlink>
          <a:srgbClr val="99CC00"/>
        </a:hlink>
        <a:folHlink>
          <a:srgbClr val="B2B2B2"/>
        </a:folHlink>
      </a:clrScheme>
      <a:clrMap bg1="dk2" tx1="lt1" bg2="dk1" tx2="lt2" accent1="accent1" accent2="accent2" accent3="accent3" accent4="accent4" accent5="accent5" accent6="accent6" hlink="hlink" folHlink="folHlink"/>
    </a:extraClrScheme>
    <a:extraClrScheme>
      <a:clrScheme name="Pixel 8">
        <a:dk1>
          <a:srgbClr val="003300"/>
        </a:dk1>
        <a:lt1>
          <a:srgbClr val="FFFFFF"/>
        </a:lt1>
        <a:dk2>
          <a:srgbClr val="FFFFFF"/>
        </a:dk2>
        <a:lt2>
          <a:srgbClr val="4F4F77"/>
        </a:lt2>
        <a:accent1>
          <a:srgbClr val="336600"/>
        </a:accent1>
        <a:accent2>
          <a:srgbClr val="669900"/>
        </a:accent2>
        <a:accent3>
          <a:srgbClr val="FFFFFF"/>
        </a:accent3>
        <a:accent4>
          <a:srgbClr val="002A00"/>
        </a:accent4>
        <a:accent5>
          <a:srgbClr val="ADB8AA"/>
        </a:accent5>
        <a:accent6>
          <a:srgbClr val="5C8A00"/>
        </a:accent6>
        <a:hlink>
          <a:srgbClr val="99CC00"/>
        </a:hlink>
        <a:folHlink>
          <a:srgbClr val="B2B2B2"/>
        </a:folHlink>
      </a:clrScheme>
      <a:clrMap bg1="lt1" tx1="dk1" bg2="lt2" tx2="dk2" accent1="accent1" accent2="accent2" accent3="accent3" accent4="accent4" accent5="accent5" accent6="accent6" hlink="hlink" folHlink="folHlink"/>
    </a:extraClrScheme>
    <a:extraClrScheme>
      <a:clrScheme name="Pixel 9">
        <a:dk1>
          <a:srgbClr val="808080"/>
        </a:dk1>
        <a:lt1>
          <a:srgbClr val="FFFFFF"/>
        </a:lt1>
        <a:dk2>
          <a:srgbClr val="2F978D"/>
        </a:dk2>
        <a:lt2>
          <a:srgbClr val="FFFFFF"/>
        </a:lt2>
        <a:accent1>
          <a:srgbClr val="008080"/>
        </a:accent1>
        <a:accent2>
          <a:srgbClr val="009999"/>
        </a:accent2>
        <a:accent3>
          <a:srgbClr val="ADC9C5"/>
        </a:accent3>
        <a:accent4>
          <a:srgbClr val="DADADA"/>
        </a:accent4>
        <a:accent5>
          <a:srgbClr val="AAC0C0"/>
        </a:accent5>
        <a:accent6>
          <a:srgbClr val="008A8A"/>
        </a:accent6>
        <a:hlink>
          <a:srgbClr val="70CAC6"/>
        </a:hlink>
        <a:folHlink>
          <a:srgbClr val="B2B2B2"/>
        </a:folHlink>
      </a:clrScheme>
      <a:clrMap bg1="dk2" tx1="lt1" bg2="dk1" tx2="lt2" accent1="accent1" accent2="accent2" accent3="accent3" accent4="accent4" accent5="accent5" accent6="accent6" hlink="hlink" folHlink="folHlink"/>
    </a:extraClrScheme>
    <a:extraClrScheme>
      <a:clrScheme name="Pixel 10">
        <a:dk1>
          <a:srgbClr val="4F4F77"/>
        </a:dk1>
        <a:lt1>
          <a:srgbClr val="FFFFFF"/>
        </a:lt1>
        <a:dk2>
          <a:srgbClr val="330000"/>
        </a:dk2>
        <a:lt2>
          <a:srgbClr val="FFFFFF"/>
        </a:lt2>
        <a:accent1>
          <a:srgbClr val="822504"/>
        </a:accent1>
        <a:accent2>
          <a:srgbClr val="9E2A06"/>
        </a:accent2>
        <a:accent3>
          <a:srgbClr val="ADAAAA"/>
        </a:accent3>
        <a:accent4>
          <a:srgbClr val="DADADA"/>
        </a:accent4>
        <a:accent5>
          <a:srgbClr val="C1ACAA"/>
        </a:accent5>
        <a:accent6>
          <a:srgbClr val="8F2505"/>
        </a:accent6>
        <a:hlink>
          <a:srgbClr val="7C0704"/>
        </a:hlink>
        <a:folHlink>
          <a:srgbClr val="B2B2B2"/>
        </a:folHlink>
      </a:clrScheme>
      <a:clrMap bg1="dk2" tx1="lt1" bg2="dk1" tx2="lt2" accent1="accent1" accent2="accent2" accent3="accent3" accent4="accent4" accent5="accent5" accent6="accent6" hlink="hlink" folHlink="folHlink"/>
    </a:extraClrScheme>
    <a:extraClrScheme>
      <a:clrScheme name="Pixel 11">
        <a:dk1>
          <a:srgbClr val="333333"/>
        </a:dk1>
        <a:lt1>
          <a:srgbClr val="FFFFFF"/>
        </a:lt1>
        <a:dk2>
          <a:srgbClr val="333399"/>
        </a:dk2>
        <a:lt2>
          <a:srgbClr val="FFFFFF"/>
        </a:lt2>
        <a:accent1>
          <a:srgbClr val="006699"/>
        </a:accent1>
        <a:accent2>
          <a:srgbClr val="0386AF"/>
        </a:accent2>
        <a:accent3>
          <a:srgbClr val="ADADCA"/>
        </a:accent3>
        <a:accent4>
          <a:srgbClr val="DADADA"/>
        </a:accent4>
        <a:accent5>
          <a:srgbClr val="AAB8CA"/>
        </a:accent5>
        <a:accent6>
          <a:srgbClr val="02799E"/>
        </a:accent6>
        <a:hlink>
          <a:srgbClr val="6699FF"/>
        </a:hlink>
        <a:folHlink>
          <a:srgbClr val="B2B2B2"/>
        </a:folHlink>
      </a:clrScheme>
      <a:clrMap bg1="dk2" tx1="lt1" bg2="dk1" tx2="lt2" accent1="accent1" accent2="accent2" accent3="accent3" accent4="accent4" accent5="accent5" accent6="accent6" hlink="hlink" folHlink="folHlink"/>
    </a:extraClrScheme>
    <a:extraClrScheme>
      <a:clrScheme name="Pixel 12">
        <a:dk1>
          <a:srgbClr val="000000"/>
        </a:dk1>
        <a:lt1>
          <a:srgbClr val="FFFFFF"/>
        </a:lt1>
        <a:dk2>
          <a:srgbClr val="FFFFFF"/>
        </a:dk2>
        <a:lt2>
          <a:srgbClr val="808080"/>
        </a:lt2>
        <a:accent1>
          <a:srgbClr val="000080"/>
        </a:accent1>
        <a:accent2>
          <a:srgbClr val="9999CC"/>
        </a:accent2>
        <a:accent3>
          <a:srgbClr val="FFFFFF"/>
        </a:accent3>
        <a:accent4>
          <a:srgbClr val="000000"/>
        </a:accent4>
        <a:accent5>
          <a:srgbClr val="AAAAC0"/>
        </a:accent5>
        <a:accent6>
          <a:srgbClr val="8A8AB9"/>
        </a:accent6>
        <a:hlink>
          <a:srgbClr val="CCCCE6"/>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4542</TotalTime>
  <Words>2146</Words>
  <Application>Microsoft Office PowerPoint</Application>
  <PresentationFormat>On-screen Show (4:3)</PresentationFormat>
  <Paragraphs>168</Paragraphs>
  <Slides>34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34</vt:i4>
      </vt:variant>
    </vt:vector>
  </HeadingPairs>
  <TitlesOfParts>
    <vt:vector size="42" baseType="lpstr">
      <vt:lpstr>Arial</vt:lpstr>
      <vt:lpstr>Arial Black</vt:lpstr>
      <vt:lpstr>Calibri</vt:lpstr>
      <vt:lpstr>Symbol</vt:lpstr>
      <vt:lpstr>Times</vt:lpstr>
      <vt:lpstr>Times New Roman</vt:lpstr>
      <vt:lpstr>Wingdings</vt:lpstr>
      <vt:lpstr>Pixel</vt:lpstr>
      <vt:lpstr>Advanced Pharmaceutical Analysis</vt:lpstr>
      <vt:lpstr>Problem 1</vt:lpstr>
      <vt:lpstr>Problem 1</vt:lpstr>
      <vt:lpstr>Problem 1</vt:lpstr>
      <vt:lpstr>Problem 1</vt:lpstr>
      <vt:lpstr>Problem 1</vt:lpstr>
      <vt:lpstr>Problem 2</vt:lpstr>
      <vt:lpstr>Problem 2</vt:lpstr>
      <vt:lpstr>Problem 2</vt:lpstr>
      <vt:lpstr>Problem 3</vt:lpstr>
      <vt:lpstr>Problem 3</vt:lpstr>
      <vt:lpstr>Problem 3</vt:lpstr>
      <vt:lpstr>Problem 3</vt:lpstr>
      <vt:lpstr>Problem 4</vt:lpstr>
      <vt:lpstr>Problem 4</vt:lpstr>
      <vt:lpstr>Problem 4</vt:lpstr>
      <vt:lpstr>Problem 4</vt:lpstr>
      <vt:lpstr>Problem 5</vt:lpstr>
      <vt:lpstr>Problem 5</vt:lpstr>
      <vt:lpstr>Problem 5</vt:lpstr>
      <vt:lpstr>Problem 5</vt:lpstr>
      <vt:lpstr>Problem 5</vt:lpstr>
      <vt:lpstr>Problem 6</vt:lpstr>
      <vt:lpstr>Problem 6</vt:lpstr>
      <vt:lpstr>Problem 6</vt:lpstr>
      <vt:lpstr>Problem 6</vt:lpstr>
      <vt:lpstr>Problem 7</vt:lpstr>
      <vt:lpstr>Problem 7</vt:lpstr>
      <vt:lpstr>Problem 7</vt:lpstr>
      <vt:lpstr>Problem 7</vt:lpstr>
      <vt:lpstr>Problem 7</vt:lpstr>
      <vt:lpstr>Problem 7</vt:lpstr>
      <vt:lpstr>Problem 7</vt:lpstr>
      <vt:lpstr>Problem 7</vt:lpstr>
    </vt:vector>
  </TitlesOfParts>
  <Company>Randy  Zauhar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CADD</dc:title>
  <dc:creator>Mohammed Al-Ameedee</dc:creator>
  <cp:lastModifiedBy>Mohammed Al-Ameedee</cp:lastModifiedBy>
  <cp:revision>93</cp:revision>
  <dcterms:modified xsi:type="dcterms:W3CDTF">2019-03-28T19:54:33Z</dcterms:modified>
</cp:coreProperties>
</file>