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02" r:id="rId6"/>
    <p:sldId id="260" r:id="rId7"/>
    <p:sldId id="261" r:id="rId8"/>
    <p:sldId id="263" r:id="rId9"/>
    <p:sldId id="264" r:id="rId10"/>
    <p:sldId id="266" r:id="rId11"/>
    <p:sldId id="271" r:id="rId12"/>
    <p:sldId id="265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03" r:id="rId28"/>
    <p:sldId id="304" r:id="rId29"/>
    <p:sldId id="305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91" r:id="rId38"/>
    <p:sldId id="292" r:id="rId39"/>
    <p:sldId id="293" r:id="rId40"/>
    <p:sldId id="294" r:id="rId41"/>
    <p:sldId id="296" r:id="rId42"/>
    <p:sldId id="298" r:id="rId43"/>
    <p:sldId id="297" r:id="rId44"/>
    <p:sldId id="299" r:id="rId45"/>
    <p:sldId id="300" r:id="rId46"/>
    <p:sldId id="301" r:id="rId47"/>
    <p:sldId id="307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4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7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8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5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7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8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4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8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0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9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32583-BC11-4E29-9900-7B67BF390F63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EC7B-F881-4DDD-927D-9A7BF610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5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urinary tra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599" y="134577"/>
            <a:ext cx="8780442" cy="659221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2321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Aetiology and risk factors</a:t>
            </a:r>
            <a:endParaRPr lang="en-US" sz="4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866" y="2104221"/>
            <a:ext cx="8494005" cy="4072741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AGE &amp; GENDER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Causative Bacterium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Underlying Structural Abnormalities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Hospital-acquired urinary infections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8085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smtClean="0"/>
              <a:t>AGE &amp; GENDER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5069"/>
            <a:ext cx="10515600" cy="4171893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UTI is a problem in all age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groups.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In infants up to the age of 6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months…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much more common in boys than in girls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In preschool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children and adult … 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prevalence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is more in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girls.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In the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elderly,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prevalence of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rises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dramatically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in both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sexes.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800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Causative Bacterium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441"/>
            <a:ext cx="10515600" cy="3929522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(80%)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Escherichia </a:t>
            </a:r>
            <a:r>
              <a:rPr lang="en-US" b="1" i="1" dirty="0">
                <a:latin typeface="Andalus" pitchFamily="18" charset="-78"/>
                <a:cs typeface="Andalus" pitchFamily="18" charset="-78"/>
              </a:rPr>
              <a:t>coli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is 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most common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(20%) Gram-negative enteric bacteria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such as </a:t>
            </a:r>
            <a:r>
              <a:rPr lang="en-US" b="1" i="1" dirty="0" err="1">
                <a:latin typeface="Andalus" pitchFamily="18" charset="-78"/>
                <a:cs typeface="Andalus" pitchFamily="18" charset="-78"/>
              </a:rPr>
              <a:t>Klebsiella</a:t>
            </a:r>
            <a:r>
              <a:rPr lang="en-US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b="1" i="1" dirty="0">
                <a:latin typeface="Andalus" pitchFamily="18" charset="-78"/>
                <a:cs typeface="Andalus" pitchFamily="18" charset="-78"/>
              </a:rPr>
              <a:t>Proteus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species, and by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Grampositive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cocci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particularly enterococci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Staphylococcus </a:t>
            </a: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saprophyticus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Rare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causes: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anaerobic bacteria and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fungi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Viruses (in immunocompromised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patients, particularly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children)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95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Underlying Structural Abnormalities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1002"/>
            <a:ext cx="9419422" cy="4417763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Congenital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anomalies,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Neurogenic bladder,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Obstructive uropathy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is often caused by more resistant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organisms such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as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Pseudomonas </a:t>
            </a: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aeruginosa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Enterobacter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Serratia</a:t>
            </a:r>
            <a:r>
              <a:rPr lang="en-US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species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196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640" y="4020250"/>
            <a:ext cx="4447143" cy="272758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7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0287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Acquired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78340"/>
            <a:ext cx="5705819" cy="4499577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Hospital-acquired urinary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infections, 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Including those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in patients with urinary catheters.</a:t>
            </a:r>
          </a:p>
        </p:txBody>
      </p:sp>
      <p:pic>
        <p:nvPicPr>
          <p:cNvPr id="1026" name="Picture 2" descr="Image result for urinary cathe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592" y="1978340"/>
            <a:ext cx="4587569" cy="458756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27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itchFamily="2" charset="-79"/>
                <a:cs typeface="Aharoni" pitchFamily="2" charset="-79"/>
              </a:rPr>
              <a:t>Pathogenesis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8631" y="1994053"/>
            <a:ext cx="8769428" cy="418291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There are three possible routes by which organisms might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reach 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urinary tract: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Ascending,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Blood-borne,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Lymphatic routes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23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ascending ut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99" y="678160"/>
            <a:ext cx="5615390" cy="605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36" y="0"/>
            <a:ext cx="88685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03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3261"/>
            <a:ext cx="10515600" cy="1177236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Why women more than men?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4052"/>
            <a:ext cx="10515600" cy="4428781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The urethra in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women is shorter than in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men,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The urethral meatus is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closer to the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anus,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Further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sexual intercourse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appears to be important in forcing bacteria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into the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female bladder, </a:t>
            </a:r>
            <a:endParaRPr lang="en-US" sz="2600" b="1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The risk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is increased by the use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of diaphragms </a:t>
            </a:r>
            <a:r>
              <a:rPr lang="en-US" sz="2600" b="1" dirty="0">
                <a:latin typeface="Andalus" pitchFamily="18" charset="-78"/>
                <a:cs typeface="Andalus" pitchFamily="18" charset="-78"/>
              </a:rPr>
              <a:t>and spermicides, which have both been shown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to increase </a:t>
            </a:r>
            <a:r>
              <a:rPr lang="en-US" sz="2600" b="1" i="1" dirty="0">
                <a:latin typeface="Andalus" pitchFamily="18" charset="-78"/>
                <a:cs typeface="Andalus" pitchFamily="18" charset="-78"/>
              </a:rPr>
              <a:t>E. coli </a:t>
            </a:r>
            <a:r>
              <a:rPr lang="en-US" sz="2600" b="1" dirty="0" smtClean="0">
                <a:latin typeface="Andalus" pitchFamily="18" charset="-78"/>
                <a:cs typeface="Andalus" pitchFamily="18" charset="-78"/>
              </a:rPr>
              <a:t>growth.</a:t>
            </a:r>
            <a:endParaRPr lang="en-US" sz="26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533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8421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Natural defence mechanisms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918"/>
            <a:ext cx="10515600" cy="443979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High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urea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concentration and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Extremes of osmolality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and pH inhibit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pathologic growth.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flushing mechanism of bladder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emptying, 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bladder mucosa, by virtue of a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surface glycosaminoglycan, is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intrinsically resistant to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bacterial adherence.</a:t>
            </a:r>
          </a:p>
          <a:p>
            <a:pPr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If infection occur---WBC are mobilized to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bladder surface to ingest and destroy invading bacteria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977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253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Abnormalities of the urinary 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234" y="2023929"/>
            <a:ext cx="10515600" cy="435133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Structural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abnormality leading to the obstruction of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urinary flow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increases the likelihood of infection.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Such abnormalities: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Congenital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anomalies of the ureter or urethra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Renal stones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and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Enlargement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of the prostate (in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men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)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Renal stones can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become infected with bacteria, particularly </a:t>
            </a:r>
            <a:r>
              <a:rPr lang="en-US" b="1" i="1" dirty="0">
                <a:latin typeface="Andalus" pitchFamily="18" charset="-78"/>
                <a:cs typeface="Andalus" pitchFamily="18" charset="-78"/>
              </a:rPr>
              <a:t>Proteus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Klebsiella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species, and thereby become a source of ‘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relapsing’ infection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15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2412"/>
            <a:ext cx="1051560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Definition: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8968" y="2677098"/>
            <a:ext cx="8494005" cy="3150825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itchFamily="18" charset="-78"/>
                <a:cs typeface="Andalus" pitchFamily="18" charset="-78"/>
              </a:rPr>
              <a:t>The term urinary tract infection (UTI) usually refers to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the presence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of organisms in the urinary tract together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with symptoms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, and sometimes signs, of inflammation.</a:t>
            </a:r>
          </a:p>
        </p:txBody>
      </p:sp>
    </p:spTree>
    <p:extLst>
      <p:ext uri="{BB962C8B-B14F-4D97-AF65-F5344CB8AC3E}">
        <p14:creationId xmlns:p14="http://schemas.microsoft.com/office/powerpoint/2010/main" val="308076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4355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Vesicoureteric reflux (VUR)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166" y="2034945"/>
            <a:ext cx="7380383" cy="4351338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Is a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condition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caused by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failure of physiological valves at the junction of the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ureters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and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bladder which allows urine to reflux towards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kidneys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when the bladder contracts.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It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is probable that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VUR plays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 important role in childhood UTIs that lead to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chronic renal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damage (scarring) and persistence of infection.</a:t>
            </a:r>
          </a:p>
        </p:txBody>
      </p:sp>
      <p:pic>
        <p:nvPicPr>
          <p:cNvPr id="6" name="Picture 2" descr="Image result for Vesicoureteral reflux (VUR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072" y="2043230"/>
            <a:ext cx="3224624" cy="435133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6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Image result for Vesicoureteral reflux (VUR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30" y="253389"/>
            <a:ext cx="11594244" cy="640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7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33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968"/>
            <a:ext cx="10515600" cy="456098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Aharoni" pitchFamily="2" charset="-79"/>
                <a:cs typeface="Aharoni" pitchFamily="2" charset="-79"/>
              </a:rPr>
              <a:t>Babies and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infants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Failure to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thrive, vomiting, fever,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and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apathy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Misdiagnosed because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signs may not be referable to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urinary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tract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Prognosis: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Renal scarring,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Chronic pyelonephritis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in adulthood,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Hypertension and 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Renal failure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 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152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0664" y="2247441"/>
            <a:ext cx="8934681" cy="3929522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Children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Classic symptoms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such as frequency,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dysuria,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haematuria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Acute abdominal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pain and vomiting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33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Clinical manifestations</a:t>
            </a:r>
          </a:p>
        </p:txBody>
      </p:sp>
    </p:spTree>
    <p:extLst>
      <p:ext uri="{BB962C8B-B14F-4D97-AF65-F5344CB8AC3E}">
        <p14:creationId xmlns:p14="http://schemas.microsoft.com/office/powerpoint/2010/main" val="322928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9986"/>
            <a:ext cx="10515600" cy="458301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Adults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Lower UTI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Frequency, Dysuria, Urgency,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Haematuria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Acute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pyelonephritis (upper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UTI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Fever, Rigors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Loin Pain in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addition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to lower tract symptoms.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Systemic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symptoms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may vary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from insignificant to extreme malaise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.,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Untreated cystitis </a:t>
            </a:r>
            <a:r>
              <a:rPr lang="en-US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in adults rarely progresses to 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pyelonephritis, and </a:t>
            </a:r>
            <a:r>
              <a:rPr lang="en-US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does not seem to carry the adverse </a:t>
            </a:r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long-term consequences </a:t>
            </a:r>
            <a:r>
              <a:rPr lang="en-US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that it does in children.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87160"/>
            <a:ext cx="10515600" cy="124333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Clinical manifestations</a:t>
            </a:r>
          </a:p>
        </p:txBody>
      </p:sp>
    </p:spTree>
    <p:extLst>
      <p:ext uri="{BB962C8B-B14F-4D97-AF65-F5344CB8AC3E}">
        <p14:creationId xmlns:p14="http://schemas.microsoft.com/office/powerpoint/2010/main" val="126104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5"/>
            <a:ext cx="10515600" cy="4384714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Elderly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UTI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is one of the most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frequent causes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of admission to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hospital.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Majority of cases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are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asymptomatic.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Symptoms are not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diagnostic because frequency, dysuria, hesitancy and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incontinence are common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in elderly people without infection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infection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may be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cause of deterioration in pre-existing conditions such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as diabetes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mellitus or congestive cardiac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failure.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Clinical manifestations</a:t>
            </a:r>
          </a:p>
        </p:txBody>
      </p:sp>
    </p:spTree>
    <p:extLst>
      <p:ext uri="{BB962C8B-B14F-4D97-AF65-F5344CB8AC3E}">
        <p14:creationId xmlns:p14="http://schemas.microsoft.com/office/powerpoint/2010/main" val="16192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4559"/>
            <a:ext cx="10515600" cy="3852404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key to successful laboratory diagnosis of UTI lies in obtaining an uncontaminated urine sample for microscopy and culture.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Specimens must reach the laboratory within 1–2 h or should be refrigerated; otherwise, any bacteria in the specimen will multiply and might give rise to a false-positive result.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926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6051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Dipsticks</a:t>
            </a:r>
          </a:p>
        </p:txBody>
      </p:sp>
      <p:pic>
        <p:nvPicPr>
          <p:cNvPr id="9218" name="Picture 2" descr="Image result for Dipstick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79" y="1751322"/>
            <a:ext cx="8777827" cy="493346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89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result for urine microscopy resul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265" y="145389"/>
            <a:ext cx="8950147" cy="671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69265" y="145389"/>
            <a:ext cx="8950147" cy="1760529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Microscopy</a:t>
            </a:r>
          </a:p>
        </p:txBody>
      </p:sp>
    </p:spTree>
    <p:extLst>
      <p:ext uri="{BB962C8B-B14F-4D97-AF65-F5344CB8AC3E}">
        <p14:creationId xmlns:p14="http://schemas.microsoft.com/office/powerpoint/2010/main" val="408894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 result for urine Cul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947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8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480" y="1620455"/>
            <a:ext cx="8923662" cy="343768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Aharoni" pitchFamily="2" charset="-79"/>
                <a:cs typeface="Aharoni" pitchFamily="2" charset="-79"/>
              </a:rPr>
              <a:t>It is </a:t>
            </a:r>
            <a:r>
              <a:rPr lang="en-US" sz="5400" dirty="0">
                <a:latin typeface="Aharoni" pitchFamily="2" charset="-79"/>
                <a:cs typeface="Aharoni" pitchFamily="2" charset="-79"/>
              </a:rPr>
              <a:t>more precise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5400" dirty="0" smtClean="0">
                <a:latin typeface="Aharoni" pitchFamily="2" charset="-79"/>
                <a:cs typeface="Aharoni" pitchFamily="2" charset="-79"/>
              </a:rPr>
            </a:b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to </a:t>
            </a:r>
            <a:r>
              <a:rPr lang="en-US" sz="5400" dirty="0">
                <a:latin typeface="Aharoni" pitchFamily="2" charset="-79"/>
                <a:cs typeface="Aharoni" pitchFamily="2" charset="-79"/>
              </a:rPr>
              <a:t>use one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5400" dirty="0" smtClean="0">
                <a:latin typeface="Aharoni" pitchFamily="2" charset="-79"/>
                <a:cs typeface="Aharoni" pitchFamily="2" charset="-79"/>
              </a:rPr>
            </a:b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of </a:t>
            </a:r>
            <a:r>
              <a:rPr lang="en-US" sz="5400" dirty="0">
                <a:latin typeface="Aharoni" pitchFamily="2" charset="-79"/>
                <a:cs typeface="Aharoni" pitchFamily="2" charset="-79"/>
              </a:rPr>
              <a:t>the following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terms: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53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232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171"/>
            <a:ext cx="10515600" cy="4105792"/>
          </a:xfrm>
          <a:ln>
            <a:solidFill>
              <a:srgbClr val="FF0000"/>
            </a:solidFill>
          </a:ln>
        </p:spPr>
        <p:txBody>
          <a:bodyPr/>
          <a:lstStyle/>
          <a:p>
            <a:pPr algn="just"/>
            <a:endParaRPr lang="en-US" sz="1000" b="1" dirty="0" smtClean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Symptomatic </a:t>
            </a:r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UTI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usually merits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antibiotic treatment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to eradicate both symptoms and pathogen.</a:t>
            </a:r>
          </a:p>
          <a:p>
            <a:pPr algn="just"/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Asymptomatic </a:t>
            </a:r>
            <a:r>
              <a:rPr lang="en-US" b="1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may or may 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not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need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treatment depending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upon the circumstances of the individual case.</a:t>
            </a:r>
          </a:p>
          <a:p>
            <a:pPr algn="just"/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in children and in pregnant women 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requires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treatment, as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does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present when surgical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manipulation of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urinary tract is to be undertaken, because of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potential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complications.</a:t>
            </a:r>
          </a:p>
        </p:txBody>
      </p:sp>
    </p:spTree>
    <p:extLst>
      <p:ext uri="{BB962C8B-B14F-4D97-AF65-F5344CB8AC3E}">
        <p14:creationId xmlns:p14="http://schemas.microsoft.com/office/powerpoint/2010/main" val="20272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Non-specific treatments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4906" y="2027103"/>
            <a:ext cx="9705860" cy="4149859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Drink a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lot of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fluids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Frequent bladder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emptying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Urinary  Analgesics such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as potassium or sodium citrate, which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Alkalinise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urine, but these should be used as an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adjunct to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antibiotics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 (but not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nitrofurantoin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136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Antimicrobial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075" y="2258457"/>
            <a:ext cx="9485524" cy="391850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Blood levels of antibiotics appear to be unimportant in the treatment of 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lower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UTI; what matters is the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concentration in the urine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However,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blood levels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probably are important in treating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pyelonephritis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which may progress to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bacteraemia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08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98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of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Cystitis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2699"/>
            <a:ext cx="10515600" cy="480335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treatment include: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Trimethoprim,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β-lactams, particularly amoxicillin, co-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amoxiclav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cefalexin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Fluoroquinolones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(ciprofloxacin,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norfloxacin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ofloxacin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),</a:t>
            </a: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Intravenous administration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include: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β-lactams such as amoxicillin and cefuroxime,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Quinolones,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Aminoglycosides such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gentamicin.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 renal failure…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4052"/>
            <a:ext cx="10515600" cy="4472849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Agents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choice for treating UTI in the presence of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renal failure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are: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Penicillins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Cephalosporins attain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satisfactory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 and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are relatively non-toxic,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may be difficult to achieve adequate therapeutic concentrations of some drugs in the urine, particularly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quinolones.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Further, accumulation and toxicity may complicate the use of aminoglycosides.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494" y="210889"/>
            <a:ext cx="10515600" cy="978933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Antibiotic resistance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78" y="1465243"/>
            <a:ext cx="10862632" cy="49320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Extended-spectrum β-lactamase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(ESBL-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coli)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is often 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pathogenic,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result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bacteremia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with resultant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mortality…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(ESBL)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bacteria producing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enzymes destroy almost all commonly used β-lactams EXCEPT the carbapenem,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Most penicillins and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cephalosporins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largely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useless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in clinical practice.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Clavulanic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acid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β-lactamase inhibitor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(co-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amoxiclav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ESBL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Multiresistant to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non-β-lactam antibiotics too, such as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quinolones, aminoglycosides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trimethoprim.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622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Uncomplicated lower UTI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878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in adult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Trimethoprim,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cephalosporin such as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cefalexin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amoxiclav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or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quinolones are best reserved for treatment failures and more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difficult infections,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Overuse of these important agents is likely to lead to an increase in resistance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236"/>
            <a:ext cx="12192000" cy="651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2321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Duration of treatment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3929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Traditionally, a course of 7–10 days</a:t>
            </a:r>
            <a:r>
              <a:rPr lang="el-GR" b="1" dirty="0" smtClean="0"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l-GR" b="1" dirty="0" smtClean="0">
                <a:cs typeface="Andalus" panose="02020603050405020304" pitchFamily="18" charset="-78"/>
              </a:rPr>
              <a:t>β-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Lactams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Short-course regimens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3-days (trimethoprim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quinolones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even single-dose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therapy.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Single-dose therapy, advantages: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Low cost, good adherence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the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minimisation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of side effects,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Disadvantages: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Less effective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 when the same agent is used for longer.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25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in Children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5"/>
            <a:ext cx="10515600" cy="4461832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drugs of choice include: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β-lactams,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Trimethoprim and 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Quinolones are relatively contraindicated in children because of the theoretical risk of causing cartilage and joint problems.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Children should be treated for 7–10 days.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i="1" dirty="0" smtClean="0"/>
              <a:t>Significant Bacteriuria: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923" y="2115239"/>
            <a:ext cx="9827046" cy="4061724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Defined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as the presence of at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least 100,000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bacteria/mL of urine.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Normally small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numbers of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bacteria are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normally found in the anterior urethra and may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be washed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out into urine samples.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Counts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of fewer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than 1000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bacteria/mL are normally considered to be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urethral contaminants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unless there are exceptional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clinical circumstances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such as a sick immunosuppressed patient.</a:t>
            </a:r>
          </a:p>
        </p:txBody>
      </p:sp>
    </p:spTree>
    <p:extLst>
      <p:ext uri="{BB962C8B-B14F-4D97-AF65-F5344CB8AC3E}">
        <p14:creationId xmlns:p14="http://schemas.microsoft.com/office/powerpoint/2010/main" val="25685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6220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Acute pyelonephritis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6460" cy="461924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Severely ill patient ------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first-choice agent would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Parenteral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antibiotic: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Cefuroxime,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Gentamicin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or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Ciprofloxacin.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When the patient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improving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switch to oral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therapy,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like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Quinolone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10–14 days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Less severely ill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patient… 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antibiotic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with a shorter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course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38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In hospital-acquired pyelonephritis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406172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Start with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broad-spectrum agent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such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as:</a:t>
            </a: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Ceftazidime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Ciprofloxacin,</a:t>
            </a: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Meropenem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There is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risk that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infecting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organism may be resistant to the usual first-line drugs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3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4" y="0"/>
            <a:ext cx="121888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253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Relapsing UTI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6423"/>
            <a:ext cx="10515600" cy="3940539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main causes of persistent relapsing UTI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are: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Renal infection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Structural abnormalities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the urinary tract and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men, chronic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prostatitis.</a:t>
            </a:r>
          </a:p>
        </p:txBody>
      </p:sp>
    </p:spTree>
    <p:extLst>
      <p:ext uri="{BB962C8B-B14F-4D97-AF65-F5344CB8AC3E}">
        <p14:creationId xmlns:p14="http://schemas.microsoft.com/office/powerpoint/2010/main" val="11763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8253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Catheter-associated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7104"/>
            <a:ext cx="10515600" cy="442877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Even with the very best catheter care,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most will have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infected urine after 10–14 days of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catheterisation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principles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antibiotic therapy for catheter-associated UTI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follows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Do not treat asymptomatic infection.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possible, remove the catheter before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treating symptomatic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infection.</a:t>
            </a:r>
          </a:p>
        </p:txBody>
      </p:sp>
    </p:spTree>
    <p:extLst>
      <p:ext uri="{BB962C8B-B14F-4D97-AF65-F5344CB8AC3E}">
        <p14:creationId xmlns:p14="http://schemas.microsoft.com/office/powerpoint/2010/main" val="11987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9916"/>
            <a:ext cx="10515600" cy="1169395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Bacteriuria of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Pregnancy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79" y="1825624"/>
            <a:ext cx="10906698" cy="480652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5% have asymptomatic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bacteriuria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third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these women proceed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 develop acute pyelonephritis.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Asymptomatic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bacteriuria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associated with: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Low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birth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weight,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Prematurity,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Hypertension,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Preeclampsia.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drugs of choice are amoxicillin 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cefalexin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or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7 days of treatment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46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Prevention and prophylaxis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328" y="2372810"/>
            <a:ext cx="9066882" cy="38041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Adult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only </a:t>
            </a:r>
          </a:p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long-term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low dose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Once)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of:</a:t>
            </a:r>
          </a:p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Trimethoprim (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100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mg)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</a:p>
          <a:p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Nitrofurantoin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(50 mg) at night will suffice.</a:t>
            </a:r>
          </a:p>
        </p:txBody>
      </p:sp>
    </p:spTree>
    <p:extLst>
      <p:ext uri="{BB962C8B-B14F-4D97-AF65-F5344CB8AC3E}">
        <p14:creationId xmlns:p14="http://schemas.microsoft.com/office/powerpoint/2010/main" val="37263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857" y="2148289"/>
            <a:ext cx="9201875" cy="2030171"/>
          </a:xfrm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lgerian" panose="04020705040A02060702" pitchFamily="82" charset="0"/>
              </a:rPr>
              <a:t>Thank you</a:t>
            </a:r>
            <a:endParaRPr 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0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age result for Bacteriur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49" y="418725"/>
            <a:ext cx="9465551" cy="581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7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197" y="683046"/>
            <a:ext cx="10609243" cy="5493917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300" b="1" i="1" dirty="0" smtClean="0">
                <a:solidFill>
                  <a:srgbClr val="C00000"/>
                </a:solidFill>
              </a:rPr>
              <a:t>Asymptomatic Bacteriuria:</a:t>
            </a:r>
            <a:endParaRPr lang="en-US" sz="43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Significant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in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the absence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of symptoms in the patient.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300" b="1" i="1" dirty="0" smtClean="0">
                <a:solidFill>
                  <a:srgbClr val="C00000"/>
                </a:solidFill>
              </a:rPr>
              <a:t>Cystitis</a:t>
            </a:r>
            <a:r>
              <a:rPr lang="en-US" sz="4300" i="1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Syndrome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of frequency, dysuria and urgency,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Usually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suggests infection restricted to the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lower urinary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tract,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(the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bladder and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urethra).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b="1" i="1" dirty="0">
                <a:solidFill>
                  <a:srgbClr val="C00000"/>
                </a:solidFill>
              </a:rPr>
              <a:t>Urethral syndrome:</a:t>
            </a:r>
            <a:endParaRPr lang="en-US" sz="4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Syndrome of frequency and dysuria in the absence of significant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bacteriuria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with a conventional pathogen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29" y="872135"/>
            <a:ext cx="5441414" cy="535069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b="1" i="1" dirty="0" smtClean="0">
                <a:solidFill>
                  <a:srgbClr val="C00000"/>
                </a:solidFill>
              </a:rPr>
              <a:t>Acute pyelonephritis: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An acute infection of one or both kidneys.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Usually, the lower urinary tract is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also involved.</a:t>
            </a:r>
          </a:p>
          <a:p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  <p:pic>
        <p:nvPicPr>
          <p:cNvPr id="5" name="Picture 4" descr="Image result for pyelonephr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329" y="872135"/>
            <a:ext cx="6004191" cy="535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71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068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i="1" dirty="0" smtClean="0"/>
              <a:t>Chronic pyelonephritis: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IT IS confusing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term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used in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different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ways: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Continuous 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excretion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of bacteria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from the kidney,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Frequent 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recurring </a:t>
            </a:r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infection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of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renal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tissue,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Particular type </a:t>
            </a:r>
            <a:r>
              <a:rPr lang="en-US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of </a:t>
            </a:r>
            <a:r>
              <a:rPr lang="en-US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pathology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of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the kidney seen microscopically or by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radiographic imaging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which may or may not be due to infection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Although chronic infections of renal tissue are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relatively rare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they do occur in the presence of kidney stones and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in tuberculosis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9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b="1" i="1" dirty="0" smtClean="0"/>
              <a:t>Relapse and Reinfection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0491"/>
            <a:ext cx="10515600" cy="3896471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Relapse: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is recurrence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caused by the same organism that caused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the original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infection. </a:t>
            </a: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Reinfection: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is recurrence caused by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a different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organism, and is therefore a new infection.</a:t>
            </a:r>
          </a:p>
        </p:txBody>
      </p:sp>
    </p:spTree>
    <p:extLst>
      <p:ext uri="{BB962C8B-B14F-4D97-AF65-F5344CB8AC3E}">
        <p14:creationId xmlns:p14="http://schemas.microsoft.com/office/powerpoint/2010/main" val="5124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1691</Words>
  <Application>Microsoft Office PowerPoint</Application>
  <PresentationFormat>Widescreen</PresentationFormat>
  <Paragraphs>212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Aharoni</vt:lpstr>
      <vt:lpstr>Algerian</vt:lpstr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Definition:</vt:lpstr>
      <vt:lpstr>It is more precise  to use one  of the following terms:</vt:lpstr>
      <vt:lpstr>Significant Bacteriuria:</vt:lpstr>
      <vt:lpstr>PowerPoint Presentation</vt:lpstr>
      <vt:lpstr>PowerPoint Presentation</vt:lpstr>
      <vt:lpstr>PowerPoint Presentation</vt:lpstr>
      <vt:lpstr>Chronic pyelonephritis:</vt:lpstr>
      <vt:lpstr>Relapse and Reinfection</vt:lpstr>
      <vt:lpstr>Aetiology and risk factors</vt:lpstr>
      <vt:lpstr>AGE &amp; GENDER </vt:lpstr>
      <vt:lpstr>Causative Bacterium</vt:lpstr>
      <vt:lpstr>Underlying Structural Abnormalities</vt:lpstr>
      <vt:lpstr>Acquired</vt:lpstr>
      <vt:lpstr>Pathogenesis</vt:lpstr>
      <vt:lpstr>PowerPoint Presentation</vt:lpstr>
      <vt:lpstr>Why women more than men?</vt:lpstr>
      <vt:lpstr>Natural defence mechanisms </vt:lpstr>
      <vt:lpstr>Abnormalities of the urinary tract</vt:lpstr>
      <vt:lpstr>Vesicoureteric reflux (VUR)</vt:lpstr>
      <vt:lpstr>PowerPoint Presentation</vt:lpstr>
      <vt:lpstr>Clinical manifestations</vt:lpstr>
      <vt:lpstr>Clinical manifestations</vt:lpstr>
      <vt:lpstr>Clinical manifestations</vt:lpstr>
      <vt:lpstr>Clinical manifestations</vt:lpstr>
      <vt:lpstr>Investigations</vt:lpstr>
      <vt:lpstr>Dipsticks</vt:lpstr>
      <vt:lpstr>Microscopy</vt:lpstr>
      <vt:lpstr>PowerPoint Presentation</vt:lpstr>
      <vt:lpstr>Treatment</vt:lpstr>
      <vt:lpstr>Non-specific treatments</vt:lpstr>
      <vt:lpstr>Antimicrobial</vt:lpstr>
      <vt:lpstr>Treatment of Cystitis</vt:lpstr>
      <vt:lpstr>In renal failure…</vt:lpstr>
      <vt:lpstr>Antibiotic resistance</vt:lpstr>
      <vt:lpstr>Uncomplicated lower UTI</vt:lpstr>
      <vt:lpstr>PowerPoint Presentation</vt:lpstr>
      <vt:lpstr>Duration of treatment</vt:lpstr>
      <vt:lpstr>Treatment in Children</vt:lpstr>
      <vt:lpstr>Acute pyelonephritis</vt:lpstr>
      <vt:lpstr>In hospital-acquired pyelonephritis</vt:lpstr>
      <vt:lpstr>PowerPoint Presentation</vt:lpstr>
      <vt:lpstr>Relapsing UTI</vt:lpstr>
      <vt:lpstr>Catheter-associated infections</vt:lpstr>
      <vt:lpstr>Bacteriuria of Pregnancy</vt:lpstr>
      <vt:lpstr>Prevention and prophylaxis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infections</dc:title>
  <dc:creator>HP HADEEL</dc:creator>
  <cp:lastModifiedBy>HP HADEEL</cp:lastModifiedBy>
  <cp:revision>62</cp:revision>
  <dcterms:created xsi:type="dcterms:W3CDTF">2019-03-23T17:08:47Z</dcterms:created>
  <dcterms:modified xsi:type="dcterms:W3CDTF">2019-03-26T09:26:08Z</dcterms:modified>
</cp:coreProperties>
</file>