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56" r:id="rId3"/>
    <p:sldId id="257" r:id="rId4"/>
    <p:sldId id="258" r:id="rId5"/>
    <p:sldId id="265" r:id="rId6"/>
    <p:sldId id="266" r:id="rId7"/>
    <p:sldId id="259" r:id="rId8"/>
    <p:sldId id="267" r:id="rId9"/>
    <p:sldId id="268" r:id="rId10"/>
    <p:sldId id="269" r:id="rId11"/>
    <p:sldId id="260" r:id="rId12"/>
    <p:sldId id="270" r:id="rId13"/>
    <p:sldId id="261" r:id="rId14"/>
    <p:sldId id="262" r:id="rId15"/>
    <p:sldId id="271" r:id="rId16"/>
    <p:sldId id="263" r:id="rId17"/>
    <p:sldId id="264" r:id="rId18"/>
    <p:sldId id="272" r:id="rId19"/>
    <p:sldId id="273" r:id="rId20"/>
    <p:sldId id="274" r:id="rId21"/>
    <p:sldId id="275" r:id="rId22"/>
    <p:sldId id="276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-26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27BE1-F42C-481D-B1B4-B1F1AF298D01}" type="datetimeFigureOut">
              <a:rPr lang="en-US" smtClean="0"/>
              <a:pPr/>
              <a:t>2/20/2009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3CB5C-FE11-439D-BEF5-B5AA6193B0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17891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27BE1-F42C-481D-B1B4-B1F1AF298D01}" type="datetimeFigureOut">
              <a:rPr lang="en-US" smtClean="0"/>
              <a:pPr/>
              <a:t>2/20/2009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3CB5C-FE11-439D-BEF5-B5AA6193B0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55247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27BE1-F42C-481D-B1B4-B1F1AF298D01}" type="datetimeFigureOut">
              <a:rPr lang="en-US" smtClean="0"/>
              <a:pPr/>
              <a:t>2/20/2009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3CB5C-FE11-439D-BEF5-B5AA6193B0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64460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27BE1-F42C-481D-B1B4-B1F1AF298D01}" type="datetimeFigureOut">
              <a:rPr lang="en-US" smtClean="0"/>
              <a:pPr/>
              <a:t>2/20/2009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3CB5C-FE11-439D-BEF5-B5AA6193B0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018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27BE1-F42C-481D-B1B4-B1F1AF298D01}" type="datetimeFigureOut">
              <a:rPr lang="en-US" smtClean="0"/>
              <a:pPr/>
              <a:t>2/20/2009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3CB5C-FE11-439D-BEF5-B5AA6193B0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66256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27BE1-F42C-481D-B1B4-B1F1AF298D01}" type="datetimeFigureOut">
              <a:rPr lang="en-US" smtClean="0"/>
              <a:pPr/>
              <a:t>2/20/2009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3CB5C-FE11-439D-BEF5-B5AA6193B0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59950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27BE1-F42C-481D-B1B4-B1F1AF298D01}" type="datetimeFigureOut">
              <a:rPr lang="en-US" smtClean="0"/>
              <a:pPr/>
              <a:t>2/20/2009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3CB5C-FE11-439D-BEF5-B5AA6193B0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69850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27BE1-F42C-481D-B1B4-B1F1AF298D01}" type="datetimeFigureOut">
              <a:rPr lang="en-US" smtClean="0"/>
              <a:pPr/>
              <a:t>2/20/2009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3CB5C-FE11-439D-BEF5-B5AA6193B0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16143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27BE1-F42C-481D-B1B4-B1F1AF298D01}" type="datetimeFigureOut">
              <a:rPr lang="en-US" smtClean="0"/>
              <a:pPr/>
              <a:t>2/20/2009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3CB5C-FE11-439D-BEF5-B5AA6193B0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114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27BE1-F42C-481D-B1B4-B1F1AF298D01}" type="datetimeFigureOut">
              <a:rPr lang="en-US" smtClean="0"/>
              <a:pPr/>
              <a:t>2/20/2009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3CB5C-FE11-439D-BEF5-B5AA6193B0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14714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27BE1-F42C-481D-B1B4-B1F1AF298D01}" type="datetimeFigureOut">
              <a:rPr lang="en-US" smtClean="0"/>
              <a:pPr/>
              <a:t>2/20/2009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3CB5C-FE11-439D-BEF5-B5AA6193B0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08914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27BE1-F42C-481D-B1B4-B1F1AF298D01}" type="datetimeFigureOut">
              <a:rPr lang="en-US" smtClean="0"/>
              <a:pPr/>
              <a:t>2/20/2009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3CB5C-FE11-439D-BEF5-B5AA6193B0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82591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6882" y="1296364"/>
            <a:ext cx="9144000" cy="2963119"/>
          </a:xfrm>
          <a:ln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8800" dirty="0" smtClean="0"/>
              <a:t>VANCOMYCIN </a:t>
            </a:r>
            <a:br>
              <a:rPr lang="en-US" sz="8800" dirty="0" smtClean="0"/>
            </a:br>
            <a:r>
              <a:rPr lang="en-US" sz="8800" dirty="0" smtClean="0"/>
              <a:t>part II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2754775" y="4946209"/>
            <a:ext cx="6713317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Times-Roman"/>
              </a:rPr>
              <a:t>REFERENCE: APPLIED </a:t>
            </a:r>
            <a:r>
              <a:rPr lang="en-US" sz="2400" b="1" dirty="0">
                <a:solidFill>
                  <a:srgbClr val="C00000"/>
                </a:solidFill>
                <a:latin typeface="Times-Roman"/>
              </a:rPr>
              <a:t>CLINICAL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Times-Roman"/>
              </a:rPr>
              <a:t>PHARMACOKINETICS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Times-Roman"/>
              </a:rPr>
              <a:t>Slideshow by: lecturer HADEEL DELMAN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81901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926382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Dose=1250 mg every 12 hours </a:t>
            </a:r>
            <a:b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New steady-state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trough concentration =10 </a:t>
            </a:r>
            <a:r>
              <a:rPr lang="en-US" sz="32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μg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/</a:t>
            </a:r>
            <a:r>
              <a:rPr lang="en-US" sz="32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mL.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b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Old steady-state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trough concentration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=6 </a:t>
            </a:r>
            <a:r>
              <a:rPr lang="en-US" sz="32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μg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/</a:t>
            </a:r>
            <a:r>
              <a:rPr lang="en-US" sz="32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mL.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76251"/>
            <a:ext cx="10515600" cy="3400712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b="1" dirty="0"/>
              <a:t>The new dosage interval to attain the desired concentration should be:</a:t>
            </a:r>
          </a:p>
          <a:p>
            <a:r>
              <a:rPr lang="en-US" b="1" dirty="0" err="1"/>
              <a:t>τnew</a:t>
            </a:r>
            <a:r>
              <a:rPr lang="en-US" b="1" dirty="0"/>
              <a:t> = (</a:t>
            </a:r>
            <a:r>
              <a:rPr lang="en-US" b="1" dirty="0" err="1" smtClean="0"/>
              <a:t>Css,old</a:t>
            </a:r>
            <a:r>
              <a:rPr lang="en-US" b="1" dirty="0" smtClean="0"/>
              <a:t>/</a:t>
            </a:r>
            <a:r>
              <a:rPr lang="en-US" b="1" dirty="0" err="1" smtClean="0"/>
              <a:t>Css,new</a:t>
            </a:r>
            <a:r>
              <a:rPr lang="en-US" b="1" dirty="0" smtClean="0"/>
              <a:t>)</a:t>
            </a:r>
            <a:r>
              <a:rPr lang="en-US" b="1" dirty="0" err="1" smtClean="0"/>
              <a:t>τold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</a:t>
            </a:r>
            <a:r>
              <a:rPr lang="en-US" b="1" dirty="0"/>
              <a:t>= (6 </a:t>
            </a:r>
            <a:r>
              <a:rPr lang="en-US" b="1" dirty="0" err="1"/>
              <a:t>μg</a:t>
            </a:r>
            <a:r>
              <a:rPr lang="en-US" b="1" dirty="0"/>
              <a:t>/mL / 10 </a:t>
            </a:r>
            <a:r>
              <a:rPr lang="en-US" b="1" dirty="0" err="1"/>
              <a:t>μg</a:t>
            </a:r>
            <a:r>
              <a:rPr lang="en-US" b="1" dirty="0"/>
              <a:t>/mL) 12 </a:t>
            </a:r>
            <a:r>
              <a:rPr lang="en-US" b="1" dirty="0" smtClean="0"/>
              <a:t>h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</a:t>
            </a:r>
            <a:r>
              <a:rPr lang="en-US" b="1" dirty="0"/>
              <a:t>= 7 h, round </a:t>
            </a:r>
            <a:r>
              <a:rPr lang="en-US" b="1" dirty="0" smtClean="0"/>
              <a:t>to </a:t>
            </a:r>
            <a:r>
              <a:rPr lang="en-US" b="1" dirty="0"/>
              <a:t>8 h</a:t>
            </a:r>
          </a:p>
        </p:txBody>
      </p:sp>
      <p:sp>
        <p:nvSpPr>
          <p:cNvPr id="4" name="Rectangle 3"/>
          <p:cNvSpPr/>
          <p:nvPr/>
        </p:nvSpPr>
        <p:spPr>
          <a:xfrm>
            <a:off x="7623672" y="4527933"/>
            <a:ext cx="3514381" cy="12003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400" b="1" i="0" u="none" strike="noStrike" baseline="0" dirty="0" smtClean="0">
                <a:solidFill>
                  <a:srgbClr val="C00000"/>
                </a:solidFill>
                <a:latin typeface="Times-Roman"/>
              </a:rPr>
              <a:t>The new suggested dose would be 1250 mg every 8 hours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05290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07742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haroni" panose="02010803020104030203" pitchFamily="2" charset="-79"/>
                <a:cs typeface="Aharoni" panose="02010803020104030203" pitchFamily="2" charset="-79"/>
              </a:rPr>
              <a:t>One-Compartment Model Parameter Method</a:t>
            </a:r>
            <a:endParaRPr lang="en-US" sz="4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79643"/>
            <a:ext cx="10515600" cy="3797320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Involve two models:</a:t>
            </a:r>
          </a:p>
          <a:p>
            <a:pPr>
              <a:lnSpc>
                <a:spcPct val="200000"/>
              </a:lnSpc>
            </a:pPr>
            <a:r>
              <a:rPr lang="en-US" b="1" i="1" dirty="0" smtClean="0"/>
              <a:t>STANDARD ONE-COMPARTMENT MODEL PARAMETER METHOD</a:t>
            </a:r>
          </a:p>
          <a:p>
            <a:pPr>
              <a:lnSpc>
                <a:spcPct val="200000"/>
              </a:lnSpc>
            </a:pPr>
            <a:r>
              <a:rPr lang="en-US" b="1" i="1" dirty="0" smtClean="0"/>
              <a:t>STEADY-STATE ONE-COMPARTMENT MODEL PARAMETER METHOD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</a:p>
          <a:p>
            <a:pPr>
              <a:lnSpc>
                <a:spcPct val="150000"/>
              </a:lnSpc>
            </a:pP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07266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14389"/>
            <a:ext cx="10515600" cy="3962573"/>
          </a:xfrm>
          <a:ln>
            <a:solidFill>
              <a:schemeClr val="accent1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Does not require reach to steady-state concentrations. 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 trough and peak vancomycin concentrations are obtained, and 1–2 additional post dose serum vancomycin concentrations are obtained too. 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You will get 4 concentrations that not reached steady state…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b="1" i="1" dirty="0" smtClean="0"/>
              <a:t>STANDARD </a:t>
            </a:r>
            <a:r>
              <a:rPr lang="en-US" b="1" i="1" dirty="0"/>
              <a:t>ONE-COMPARTMENT MODEL PARAMETER METHOD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31491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166" y="188856"/>
            <a:ext cx="10515600" cy="912831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i="1" dirty="0" smtClean="0"/>
              <a:t>STANDARD </a:t>
            </a:r>
            <a:r>
              <a:rPr lang="en-US" b="1" i="1" dirty="0"/>
              <a:t>ONE-COMPARTMENT </a:t>
            </a:r>
            <a:r>
              <a:rPr lang="en-US" b="1" i="1" dirty="0" smtClean="0"/>
              <a:t>MODEL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3899" y="1299990"/>
            <a:ext cx="7989248" cy="5241174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7884964" y="2362985"/>
            <a:ext cx="19400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slope = −</a:t>
            </a:r>
            <a:r>
              <a:rPr lang="en-US" b="1" dirty="0" err="1" smtClean="0"/>
              <a:t>ke</a:t>
            </a:r>
            <a:r>
              <a:rPr lang="en-US" b="1" dirty="0" smtClean="0"/>
              <a:t>/2.303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33933061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69475"/>
            <a:ext cx="10515600" cy="3907488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Calculate actual </a:t>
            </a:r>
            <a:r>
              <a:rPr lang="en-US" sz="32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</a:t>
            </a:r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 by using any post dose </a:t>
            </a:r>
            <a:r>
              <a:rPr lang="en-US" sz="32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conce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. </a:t>
            </a:r>
          </a:p>
          <a:p>
            <a:pPr marL="0" indent="0">
              <a:buNone/>
            </a:pP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                  </a:t>
            </a:r>
            <a:r>
              <a:rPr lang="en-US" sz="3600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</a:t>
            </a:r>
            <a:r>
              <a:rPr lang="en-US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</a:t>
            </a:r>
            <a:r>
              <a:rPr lang="en-US" sz="3600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6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= (ln C</a:t>
            </a:r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</a:t>
            </a:r>
            <a:r>
              <a:rPr lang="en-US" sz="36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− ln C</a:t>
            </a:r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</a:t>
            </a:r>
            <a:r>
              <a:rPr lang="en-US" sz="36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)/</a:t>
            </a:r>
            <a:r>
              <a:rPr lang="el-GR" sz="3600" b="1" dirty="0">
                <a:solidFill>
                  <a:srgbClr val="C00000"/>
                </a:solidFill>
                <a:cs typeface="Andalus" panose="02020603050405020304" pitchFamily="18" charset="-78"/>
              </a:rPr>
              <a:t>Δ</a:t>
            </a:r>
            <a:r>
              <a:rPr lang="en-US" sz="36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 </a:t>
            </a:r>
          </a:p>
          <a:p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Calculate actual </a:t>
            </a:r>
            <a:r>
              <a:rPr lang="en-US" sz="32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V</a:t>
            </a:r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</a:p>
          <a:p>
            <a:pPr marL="0" indent="0">
              <a:buNone/>
            </a:pP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                 </a:t>
            </a:r>
            <a:r>
              <a:rPr lang="en-US" sz="3600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V </a:t>
            </a:r>
            <a:r>
              <a:rPr lang="en-US" sz="36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= D / (</a:t>
            </a:r>
            <a:r>
              <a:rPr lang="en-US" sz="3600" b="1" dirty="0" err="1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</a:t>
            </a:r>
            <a:r>
              <a:rPr lang="en-US" sz="3200" b="1" dirty="0" err="1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max</a:t>
            </a:r>
            <a:r>
              <a:rPr lang="en-US" sz="36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– </a:t>
            </a:r>
            <a:r>
              <a:rPr lang="en-US" sz="3600" b="1" dirty="0" err="1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</a:t>
            </a:r>
            <a:r>
              <a:rPr lang="en-US" sz="3200" b="1" dirty="0" err="1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min</a:t>
            </a:r>
            <a:r>
              <a:rPr lang="en-US" sz="36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) </a:t>
            </a:r>
          </a:p>
          <a:p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Using 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actual K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e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 and V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d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 to calculate new dose by using I.V bolus equations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r>
              <a:rPr lang="en-US" sz="3600" dirty="0" smtClean="0"/>
              <a:t> </a:t>
            </a:r>
            <a:r>
              <a:rPr lang="en-US" sz="3600" dirty="0" smtClean="0"/>
              <a:t>[</a:t>
            </a:r>
            <a:r>
              <a:rPr lang="en-US" sz="3200" b="1" dirty="0" smtClean="0"/>
              <a:t>D </a:t>
            </a:r>
            <a:r>
              <a:rPr lang="en-US" sz="3200" b="1" dirty="0" smtClean="0"/>
              <a:t>= </a:t>
            </a:r>
            <a:r>
              <a:rPr lang="en-US" sz="3200" b="1" dirty="0" err="1" smtClean="0"/>
              <a:t>C</a:t>
            </a:r>
            <a:r>
              <a:rPr lang="en-US" b="1" dirty="0" err="1" smtClean="0"/>
              <a:t>ssmax</a:t>
            </a:r>
            <a:r>
              <a:rPr lang="en-US" sz="3200" b="1" dirty="0" smtClean="0"/>
              <a:t> V(1 − </a:t>
            </a:r>
            <a:r>
              <a:rPr lang="en-US" sz="3200" b="1" dirty="0" smtClean="0"/>
              <a:t>e</a:t>
            </a:r>
            <a:r>
              <a:rPr lang="en-US" sz="3200" b="1" baseline="30000" dirty="0" smtClean="0"/>
              <a:t> </a:t>
            </a:r>
            <a:r>
              <a:rPr lang="en-US" sz="3200" b="1" baseline="30000" dirty="0" smtClean="0"/>
              <a:t>−</a:t>
            </a:r>
            <a:r>
              <a:rPr lang="en-US" sz="3200" b="1" baseline="30000" dirty="0" err="1" smtClean="0"/>
              <a:t>ket</a:t>
            </a:r>
            <a:r>
              <a:rPr lang="el-GR" sz="3200" b="1" dirty="0" smtClean="0"/>
              <a:t>)</a:t>
            </a:r>
            <a:r>
              <a:rPr lang="en-US" sz="3600" dirty="0" smtClean="0"/>
              <a:t>]</a:t>
            </a:r>
            <a:endParaRPr lang="en-US" sz="36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i="1" dirty="0" smtClean="0"/>
              <a:t>STANDARD </a:t>
            </a:r>
            <a:r>
              <a:rPr lang="en-US" b="1" i="1" dirty="0"/>
              <a:t>ONE-COMPARTMENT </a:t>
            </a:r>
            <a:r>
              <a:rPr lang="en-US" b="1" i="1" dirty="0" smtClean="0"/>
              <a:t>MODEL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163687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35576"/>
            <a:ext cx="10515600" cy="384138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If a </a:t>
            </a:r>
            <a:r>
              <a:rPr lang="en-US" sz="32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steady-state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peak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 and </a:t>
            </a:r>
            <a:r>
              <a:rPr lang="en-US" sz="32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trough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 vancomycin concentration pair is available for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 patient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, the one-compartment model parameter method can be used to compute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patient pharmacokinetic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parameters and vancomycin doses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b="1" i="1" dirty="0" smtClean="0"/>
              <a:t>STEADY-STATE ONE-COMPARTMENT MODEL PARAMETER METHOD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087461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b="1" i="1" dirty="0"/>
              <a:t>STEADY-STATE ONE-COMPARTMENT MODEL PARAMETER METHOD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07624" y="1825624"/>
            <a:ext cx="7373098" cy="4883647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="" xmlns:p14="http://schemas.microsoft.com/office/powerpoint/2010/main" val="6286977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49987"/>
            <a:ext cx="10515600" cy="4538948"/>
          </a:xfrm>
          <a:ln>
            <a:solidFill>
              <a:srgbClr val="FF0000"/>
            </a:solidFill>
          </a:ln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en-US" sz="3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You </a:t>
            </a:r>
            <a:r>
              <a:rPr lang="en-US" sz="3000" b="1" dirty="0">
                <a:latin typeface="Andalus" panose="02020603050405020304" pitchFamily="18" charset="-78"/>
                <a:cs typeface="Andalus" panose="02020603050405020304" pitchFamily="18" charset="-78"/>
              </a:rPr>
              <a:t>will get 2 concentration ( </a:t>
            </a:r>
            <a:r>
              <a:rPr lang="en-US" sz="3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Cmax,ss </a:t>
            </a:r>
            <a:r>
              <a:rPr lang="en-US" sz="3000" b="1" dirty="0">
                <a:latin typeface="Andalus" panose="02020603050405020304" pitchFamily="18" charset="-78"/>
                <a:cs typeface="Andalus" panose="02020603050405020304" pitchFamily="18" charset="-78"/>
              </a:rPr>
              <a:t>and </a:t>
            </a:r>
            <a:r>
              <a:rPr lang="en-US" sz="3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Cmin,ss) that </a:t>
            </a:r>
            <a:r>
              <a:rPr lang="en-US" sz="3000" b="1" dirty="0">
                <a:latin typeface="Andalus" panose="02020603050405020304" pitchFamily="18" charset="-78"/>
                <a:cs typeface="Andalus" panose="02020603050405020304" pitchFamily="18" charset="-78"/>
              </a:rPr>
              <a:t>reached steady state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1- Calculate actual </a:t>
            </a:r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Ke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by using any post dose </a:t>
            </a:r>
            <a:r>
              <a:rPr lang="en-US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conce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                         </a:t>
            </a:r>
            <a:r>
              <a:rPr lang="en-US" sz="3800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Ke </a:t>
            </a:r>
            <a:r>
              <a:rPr lang="en-US" sz="38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= (ln </a:t>
            </a:r>
            <a:r>
              <a:rPr lang="en-US" sz="4100" b="1" dirty="0" err="1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</a:t>
            </a:r>
            <a:r>
              <a:rPr lang="en-US" sz="3600" b="1" dirty="0" err="1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ssmax</a:t>
            </a:r>
            <a:r>
              <a:rPr lang="en-US" sz="41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− </a:t>
            </a:r>
            <a:r>
              <a:rPr lang="en-US" sz="4100" b="1" dirty="0" err="1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</a:t>
            </a:r>
            <a:r>
              <a:rPr lang="en-US" sz="3600" b="1" dirty="0" err="1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ssmin</a:t>
            </a:r>
            <a:r>
              <a:rPr lang="en-US" sz="41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)/</a:t>
            </a:r>
            <a:r>
              <a:rPr lang="el-GR" sz="41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τ − </a:t>
            </a:r>
            <a:r>
              <a:rPr lang="en-US" sz="41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</a:t>
            </a:r>
            <a:r>
              <a:rPr lang="en-US" sz="4100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′</a:t>
            </a:r>
          </a:p>
          <a:p>
            <a:r>
              <a:rPr lang="en-US" sz="3200" dirty="0" smtClean="0"/>
              <a:t>τ dosage </a:t>
            </a:r>
            <a:r>
              <a:rPr lang="en-US" sz="3200" dirty="0" smtClean="0"/>
              <a:t>interval</a:t>
            </a:r>
            <a:r>
              <a:rPr lang="en-US" sz="4100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endParaRPr lang="en-US" sz="4100" b="1" dirty="0" smtClean="0">
              <a:solidFill>
                <a:srgbClr val="C0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100" dirty="0" smtClean="0"/>
              <a:t>t′ the infusion time </a:t>
            </a:r>
            <a:endParaRPr lang="en-US" sz="3100" dirty="0"/>
          </a:p>
          <a:p>
            <a:pPr marL="0" indent="0">
              <a:lnSpc>
                <a:spcPct val="150000"/>
              </a:lnSpc>
              <a:buNone/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2-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Calculate actual </a:t>
            </a:r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Vd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                          </a:t>
            </a:r>
            <a:r>
              <a:rPr lang="en-US" sz="3800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V </a:t>
            </a:r>
            <a:r>
              <a:rPr lang="en-US" sz="38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= D / (</a:t>
            </a:r>
            <a:r>
              <a:rPr lang="en-US" sz="3800" b="1" dirty="0" err="1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Cmax</a:t>
            </a:r>
            <a:r>
              <a:rPr lang="en-US" sz="38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– </a:t>
            </a:r>
            <a:r>
              <a:rPr lang="en-US" sz="3800" b="1" dirty="0" err="1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Cmin</a:t>
            </a:r>
            <a:r>
              <a:rPr lang="en-US" sz="38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)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3- Using actual Ke and Vd to calculate new dose by using I.V bolus equations.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b="1" i="1" dirty="0"/>
              <a:t>STEADY-STATE ONE-COMPARTMENT MODEL PARAMETER METHOD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755595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217893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US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Example: </a:t>
            </a:r>
            <a:br>
              <a:rPr lang="en-US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 </a:t>
            </a: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vancomycin dose of 800 </a:t>
            </a:r>
            <a:r>
              <a:rPr lang="en-US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mg every </a:t>
            </a: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24 hours was prescribed and expected to </a:t>
            </a:r>
            <a:r>
              <a:rPr lang="en-US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achieve </a:t>
            </a: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steady-state peak and </a:t>
            </a:r>
            <a:r>
              <a:rPr lang="en-US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trough concentrations</a:t>
            </a: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equal to 20 </a:t>
            </a:r>
            <a:r>
              <a:rPr lang="en-US" sz="28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μg</a:t>
            </a: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/mL and 5 </a:t>
            </a:r>
            <a:r>
              <a:rPr lang="en-US" sz="28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μg</a:t>
            </a: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/mL, respectively. After the fourth dose, </a:t>
            </a:r>
            <a:r>
              <a:rPr lang="en-US" sz="2800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steady state peak </a:t>
            </a:r>
            <a:r>
              <a:rPr lang="en-US" sz="28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and trough concentrations </a:t>
            </a: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were measured and were 25 </a:t>
            </a:r>
            <a:r>
              <a:rPr lang="en-US" sz="28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μg</a:t>
            </a: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/mL and 12 </a:t>
            </a:r>
            <a:r>
              <a:rPr lang="en-US" sz="28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μg</a:t>
            </a:r>
            <a:r>
              <a:rPr lang="en-US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/mL,</a:t>
            </a: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respectively</a:t>
            </a: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. Calculate a new vancomycin dose that would provide a steady-state peak </a:t>
            </a:r>
            <a:r>
              <a:rPr lang="en-US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of 20 </a:t>
            </a:r>
            <a:r>
              <a:rPr lang="en-US" sz="28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μg</a:t>
            </a: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/mL and a trough of 5 </a:t>
            </a:r>
            <a:r>
              <a:rPr lang="en-US" sz="28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μg</a:t>
            </a: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/</a:t>
            </a:r>
            <a:r>
              <a:rPr lang="en-US" sz="28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mL</a:t>
            </a:r>
            <a:r>
              <a:rPr lang="en-US" sz="28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sz="2800" b="1" i="1" dirty="0">
                <a:solidFill>
                  <a:srgbClr val="C00000"/>
                </a:solidFill>
              </a:rPr>
              <a:t>Use one-compartment model parameter method to compute a new dose.</a:t>
            </a:r>
            <a:endParaRPr lang="en-US" sz="2800" b="1" dirty="0">
              <a:solidFill>
                <a:srgbClr val="C0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023691"/>
            <a:ext cx="10515600" cy="1153271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b="1" i="1" dirty="0"/>
              <a:t>(Note: t</a:t>
            </a:r>
            <a:r>
              <a:rPr lang="en-US" b="1" dirty="0"/>
              <a:t>′ = </a:t>
            </a:r>
            <a:r>
              <a:rPr lang="en-US" b="1" i="1" dirty="0" smtClean="0"/>
              <a:t>infusion time </a:t>
            </a:r>
            <a:r>
              <a:rPr lang="en-US" b="1" i="1" dirty="0"/>
              <a:t>+ waiting time of 1 hour and 1/2 hour, respectively.)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20822446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60164"/>
            <a:ext cx="10515600" cy="5416799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3600" dirty="0"/>
              <a:t>k</a:t>
            </a:r>
            <a:r>
              <a:rPr lang="en-US" dirty="0"/>
              <a:t>e</a:t>
            </a:r>
            <a:r>
              <a:rPr lang="en-US" sz="3600" dirty="0"/>
              <a:t> = (ln </a:t>
            </a:r>
            <a:r>
              <a:rPr lang="en-US" sz="3600" dirty="0" err="1"/>
              <a:t>C</a:t>
            </a:r>
            <a:r>
              <a:rPr lang="en-US" sz="3200" dirty="0" err="1"/>
              <a:t>ss</a:t>
            </a:r>
            <a:r>
              <a:rPr lang="en-US" dirty="0" err="1"/>
              <a:t>max</a:t>
            </a:r>
            <a:r>
              <a:rPr lang="en-US" sz="3600" dirty="0"/>
              <a:t> − ln </a:t>
            </a:r>
            <a:r>
              <a:rPr lang="en-US" sz="3600" dirty="0" err="1"/>
              <a:t>C</a:t>
            </a:r>
            <a:r>
              <a:rPr lang="en-US" sz="3200" dirty="0" err="1"/>
              <a:t>ss</a:t>
            </a:r>
            <a:r>
              <a:rPr lang="en-US" dirty="0" err="1"/>
              <a:t>min</a:t>
            </a:r>
            <a:r>
              <a:rPr lang="en-US" sz="3600" dirty="0"/>
              <a:t>)/</a:t>
            </a:r>
            <a:r>
              <a:rPr lang="el-GR" sz="3600" dirty="0"/>
              <a:t>τ − </a:t>
            </a:r>
            <a:r>
              <a:rPr lang="en-US" sz="3600" dirty="0"/>
              <a:t>t</a:t>
            </a:r>
            <a:r>
              <a:rPr lang="en-US" sz="3600" dirty="0" smtClean="0"/>
              <a:t>′</a:t>
            </a:r>
          </a:p>
          <a:p>
            <a:pPr marL="0" indent="0">
              <a:buNone/>
            </a:pPr>
            <a:r>
              <a:rPr lang="en-US" sz="3600" dirty="0"/>
              <a:t> </a:t>
            </a:r>
            <a:r>
              <a:rPr lang="en-US" sz="3600" dirty="0" smtClean="0"/>
              <a:t>       </a:t>
            </a:r>
            <a:r>
              <a:rPr lang="en-US" sz="3600" dirty="0"/>
              <a:t>= (ln 25 </a:t>
            </a:r>
            <a:r>
              <a:rPr lang="el-GR" sz="3600" dirty="0"/>
              <a:t>μ</a:t>
            </a:r>
            <a:r>
              <a:rPr lang="en-US" sz="3600" dirty="0"/>
              <a:t>g/mL − ln 12 </a:t>
            </a:r>
            <a:r>
              <a:rPr lang="el-GR" sz="3600" dirty="0"/>
              <a:t>μ</a:t>
            </a:r>
            <a:r>
              <a:rPr lang="en-US" sz="3600" dirty="0"/>
              <a:t>g/mL) / (</a:t>
            </a:r>
            <a:r>
              <a:rPr lang="en-US" sz="3600" dirty="0">
                <a:solidFill>
                  <a:srgbClr val="C00000"/>
                </a:solidFill>
              </a:rPr>
              <a:t>24 </a:t>
            </a:r>
            <a:r>
              <a:rPr lang="en-US" sz="3600" dirty="0"/>
              <a:t>h − </a:t>
            </a:r>
            <a:r>
              <a:rPr lang="en-US" sz="3600" dirty="0">
                <a:solidFill>
                  <a:srgbClr val="C00000"/>
                </a:solidFill>
              </a:rPr>
              <a:t>1.5 </a:t>
            </a:r>
            <a:r>
              <a:rPr lang="en-US" sz="3600" dirty="0"/>
              <a:t>h)</a:t>
            </a:r>
          </a:p>
          <a:p>
            <a:pPr marL="0" indent="0">
              <a:buNone/>
            </a:pPr>
            <a:r>
              <a:rPr lang="en-US" sz="3600" dirty="0" smtClean="0"/>
              <a:t>        = </a:t>
            </a:r>
            <a:r>
              <a:rPr lang="en-US" sz="3600" dirty="0"/>
              <a:t>0.0326 </a:t>
            </a:r>
            <a:r>
              <a:rPr lang="en-GB" sz="3600" b="1" dirty="0" smtClean="0"/>
              <a:t>h</a:t>
            </a:r>
            <a:r>
              <a:rPr lang="en-GB" sz="3600" b="1" baseline="30000" dirty="0" smtClean="0"/>
              <a:t>-1</a:t>
            </a:r>
            <a:r>
              <a:rPr lang="en-US" sz="3600" b="1" dirty="0" smtClean="0"/>
              <a:t> </a:t>
            </a:r>
            <a:endParaRPr lang="en-US" sz="3600" dirty="0"/>
          </a:p>
          <a:p>
            <a:r>
              <a:rPr lang="de-DE" sz="3600" dirty="0"/>
              <a:t>t</a:t>
            </a:r>
            <a:r>
              <a:rPr lang="de-DE" dirty="0"/>
              <a:t>1/2</a:t>
            </a:r>
            <a:r>
              <a:rPr lang="de-DE" sz="3600" dirty="0"/>
              <a:t> = 0.693/ke = </a:t>
            </a:r>
            <a:r>
              <a:rPr lang="de-DE" sz="3600" dirty="0" smtClean="0"/>
              <a:t>0.693/0.0326 </a:t>
            </a:r>
            <a:r>
              <a:rPr lang="en-GB" sz="3600" b="1" dirty="0"/>
              <a:t>h</a:t>
            </a:r>
            <a:r>
              <a:rPr lang="en-GB" sz="3600" b="1" baseline="30000" dirty="0"/>
              <a:t>-1</a:t>
            </a:r>
            <a:r>
              <a:rPr lang="en-US" sz="3600" b="1" dirty="0"/>
              <a:t> </a:t>
            </a:r>
            <a:endParaRPr lang="de-DE" sz="3600" dirty="0" smtClean="0"/>
          </a:p>
          <a:p>
            <a:pPr marL="0" indent="0">
              <a:buNone/>
            </a:pPr>
            <a:r>
              <a:rPr lang="de-DE" sz="3600" dirty="0"/>
              <a:t> </a:t>
            </a:r>
            <a:r>
              <a:rPr lang="de-DE" sz="3600" dirty="0" smtClean="0"/>
              <a:t>           </a:t>
            </a:r>
            <a:r>
              <a:rPr lang="de-DE" sz="3600" dirty="0"/>
              <a:t>= 21.2 </a:t>
            </a:r>
            <a:r>
              <a:rPr lang="de-DE" sz="3600" dirty="0" smtClean="0"/>
              <a:t>h</a:t>
            </a:r>
          </a:p>
          <a:p>
            <a:r>
              <a:rPr lang="en-US" sz="3600" dirty="0"/>
              <a:t>V = D/(</a:t>
            </a:r>
            <a:r>
              <a:rPr lang="en-US" sz="3600" dirty="0" err="1"/>
              <a:t>Css</a:t>
            </a:r>
            <a:r>
              <a:rPr lang="en-US" sz="3200" dirty="0" err="1"/>
              <a:t>max</a:t>
            </a:r>
            <a:r>
              <a:rPr lang="en-US" sz="3600" dirty="0"/>
              <a:t> − </a:t>
            </a:r>
            <a:r>
              <a:rPr lang="en-US" sz="3600" dirty="0" err="1"/>
              <a:t>Css</a:t>
            </a:r>
            <a:r>
              <a:rPr lang="en-US" sz="3200" dirty="0" err="1"/>
              <a:t>min</a:t>
            </a:r>
            <a:r>
              <a:rPr lang="en-US" sz="3600" dirty="0" smtClean="0"/>
              <a:t>)</a:t>
            </a:r>
          </a:p>
          <a:p>
            <a:pPr marL="0" indent="0">
              <a:buNone/>
            </a:pPr>
            <a:r>
              <a:rPr lang="en-US" sz="3600" dirty="0"/>
              <a:t> </a:t>
            </a:r>
            <a:r>
              <a:rPr lang="en-US" sz="3600" dirty="0" smtClean="0"/>
              <a:t>     </a:t>
            </a:r>
            <a:r>
              <a:rPr lang="en-US" sz="3600" dirty="0"/>
              <a:t>= 800 mg/(25 mg/L − 12 mg/L</a:t>
            </a:r>
            <a:r>
              <a:rPr lang="en-US" sz="3600" dirty="0" smtClean="0"/>
              <a:t>)</a:t>
            </a:r>
          </a:p>
          <a:p>
            <a:pPr marL="0" indent="0">
              <a:buNone/>
            </a:pPr>
            <a:r>
              <a:rPr lang="en-US" sz="3600" dirty="0"/>
              <a:t> </a:t>
            </a:r>
            <a:r>
              <a:rPr lang="en-US" sz="3600" dirty="0" smtClean="0"/>
              <a:t>     </a:t>
            </a:r>
            <a:r>
              <a:rPr lang="en-US" sz="3600" dirty="0"/>
              <a:t>= 61.5 L</a:t>
            </a:r>
          </a:p>
        </p:txBody>
      </p:sp>
    </p:spTree>
    <p:extLst>
      <p:ext uri="{BB962C8B-B14F-4D97-AF65-F5344CB8AC3E}">
        <p14:creationId xmlns="" xmlns:p14="http://schemas.microsoft.com/office/powerpoint/2010/main" val="1751017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9217" y="760165"/>
            <a:ext cx="10515600" cy="5255046"/>
          </a:xfrm>
          <a:ln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4800" b="1" dirty="0"/>
              <a:t>USE OF VANCOMYCIN </a:t>
            </a: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 smtClean="0"/>
              <a:t>SERUM CONCENTRATIONS </a:t>
            </a:r>
            <a:br>
              <a:rPr lang="en-US" sz="4800" b="1" dirty="0" smtClean="0"/>
            </a:br>
            <a:r>
              <a:rPr lang="en-US" sz="4800" b="1" dirty="0" smtClean="0"/>
              <a:t>TO </a:t>
            </a:r>
            <a:br>
              <a:rPr lang="en-US" sz="4800" b="1" dirty="0" smtClean="0"/>
            </a:br>
            <a:r>
              <a:rPr lang="en-US" sz="4800" b="1" dirty="0" smtClean="0"/>
              <a:t>ALTER </a:t>
            </a:r>
            <a:r>
              <a:rPr lang="en-US" sz="4800" b="1" dirty="0"/>
              <a:t>DOSAGES</a:t>
            </a:r>
            <a:endParaRPr lang="en-US" sz="4800" dirty="0"/>
          </a:p>
        </p:txBody>
      </p:sp>
    </p:spTree>
    <p:extLst>
      <p:ext uri="{BB962C8B-B14F-4D97-AF65-F5344CB8AC3E}">
        <p14:creationId xmlns="" xmlns:p14="http://schemas.microsoft.com/office/powerpoint/2010/main" val="3881828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2808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New steady-state peak = 20 </a:t>
            </a:r>
            <a:r>
              <a:rPr lang="en-US" sz="36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μg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/mL and</a:t>
            </a:r>
            <a:b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New steady-state 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trough = 5 </a:t>
            </a:r>
            <a:r>
              <a:rPr lang="en-US" sz="36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μg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/mL….</a:t>
            </a:r>
            <a:r>
              <a:rPr lang="el-GR" sz="3600" dirty="0" smtClean="0"/>
              <a:t> </a:t>
            </a:r>
            <a:r>
              <a:rPr lang="el-GR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τ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 will 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be:</a:t>
            </a:r>
            <a:endParaRPr lang="en-US" sz="36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33031"/>
            <a:ext cx="10515600" cy="3543931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l-GR" sz="3600" b="1" dirty="0"/>
              <a:t>τ = (</a:t>
            </a:r>
            <a:r>
              <a:rPr lang="en-US" sz="3600" b="1" dirty="0"/>
              <a:t>ln </a:t>
            </a:r>
            <a:r>
              <a:rPr lang="en-US" sz="3600" b="1" dirty="0" err="1"/>
              <a:t>Css</a:t>
            </a:r>
            <a:r>
              <a:rPr lang="en-US" sz="3200" b="1" dirty="0" err="1"/>
              <a:t>max</a:t>
            </a:r>
            <a:r>
              <a:rPr lang="en-US" sz="3600" b="1" dirty="0"/>
              <a:t> − ln </a:t>
            </a:r>
            <a:r>
              <a:rPr lang="en-US" sz="3600" b="1" dirty="0" err="1"/>
              <a:t>Css</a:t>
            </a:r>
            <a:r>
              <a:rPr lang="en-US" sz="3200" b="1" dirty="0" err="1"/>
              <a:t>min</a:t>
            </a:r>
            <a:r>
              <a:rPr lang="en-US" sz="3600" b="1" dirty="0"/>
              <a:t>)/</a:t>
            </a:r>
            <a:r>
              <a:rPr lang="en-US" sz="3600" b="1" dirty="0" smtClean="0"/>
              <a:t>ke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600" b="1" dirty="0"/>
              <a:t> </a:t>
            </a:r>
            <a:r>
              <a:rPr lang="en-US" sz="3600" b="1" dirty="0" smtClean="0"/>
              <a:t>    </a:t>
            </a:r>
            <a:r>
              <a:rPr lang="en-US" sz="3600" b="1" dirty="0"/>
              <a:t>= (ln 20 </a:t>
            </a:r>
            <a:r>
              <a:rPr lang="el-GR" sz="3600" b="1" dirty="0"/>
              <a:t>μ</a:t>
            </a:r>
            <a:r>
              <a:rPr lang="en-US" sz="3600" b="1" dirty="0"/>
              <a:t>g/mL − ln 5 </a:t>
            </a:r>
            <a:r>
              <a:rPr lang="el-GR" sz="3600" b="1" dirty="0"/>
              <a:t>μ</a:t>
            </a:r>
            <a:r>
              <a:rPr lang="en-US" sz="3600" b="1" dirty="0"/>
              <a:t>g/mL)/0.0326 </a:t>
            </a:r>
            <a:r>
              <a:rPr lang="en-GB" sz="3600" b="1" dirty="0"/>
              <a:t>h</a:t>
            </a:r>
            <a:r>
              <a:rPr lang="en-GB" sz="3600" b="1" baseline="30000" dirty="0"/>
              <a:t>-1</a:t>
            </a:r>
            <a:r>
              <a:rPr lang="en-US" sz="3600" b="1" dirty="0"/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600" b="1" dirty="0" smtClean="0"/>
              <a:t>     = </a:t>
            </a:r>
            <a:r>
              <a:rPr lang="en-US" sz="3600" b="1" dirty="0"/>
              <a:t>42 h, rounded to 48 h</a:t>
            </a:r>
          </a:p>
        </p:txBody>
      </p:sp>
    </p:spTree>
    <p:extLst>
      <p:ext uri="{BB962C8B-B14F-4D97-AF65-F5344CB8AC3E}">
        <p14:creationId xmlns="" xmlns:p14="http://schemas.microsoft.com/office/powerpoint/2010/main" val="6581516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28080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b="1" i="1" dirty="0"/>
              <a:t>Determine the new dose for the desired </a:t>
            </a:r>
            <a:r>
              <a:rPr lang="en-US" b="1" i="1" dirty="0" smtClean="0"/>
              <a:t>concentrations…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23711"/>
            <a:ext cx="10515600" cy="375325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/>
              <a:t>D = </a:t>
            </a:r>
            <a:r>
              <a:rPr lang="en-US" sz="3200" b="1" dirty="0" err="1"/>
              <a:t>Css</a:t>
            </a:r>
            <a:r>
              <a:rPr lang="en-US" sz="2400" b="1" dirty="0" err="1"/>
              <a:t>max</a:t>
            </a:r>
            <a:r>
              <a:rPr lang="en-US" sz="3200" b="1" dirty="0"/>
              <a:t> V(1 − </a:t>
            </a:r>
            <a:r>
              <a:rPr lang="en-US" sz="3200" b="1" dirty="0" smtClean="0"/>
              <a:t>e</a:t>
            </a:r>
            <a:r>
              <a:rPr lang="en-US" sz="3200" b="1" baseline="30000" dirty="0"/>
              <a:t> </a:t>
            </a:r>
            <a:r>
              <a:rPr lang="en-US" sz="3600" b="1" baseline="30000" dirty="0"/>
              <a:t>−</a:t>
            </a:r>
            <a:r>
              <a:rPr lang="en-US" sz="3600" b="1" baseline="30000" dirty="0" err="1"/>
              <a:t>ket</a:t>
            </a:r>
            <a:r>
              <a:rPr lang="el-GR" sz="3200" b="1" dirty="0" smtClean="0"/>
              <a:t>)</a:t>
            </a:r>
            <a:endParaRPr lang="en-US" sz="3200" b="1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3200" b="1" dirty="0"/>
              <a:t> </a:t>
            </a:r>
            <a:r>
              <a:rPr lang="en-US" sz="3200" b="1" dirty="0" smtClean="0"/>
              <a:t>    </a:t>
            </a:r>
            <a:r>
              <a:rPr lang="el-GR" sz="3200" b="1" dirty="0" smtClean="0"/>
              <a:t> </a:t>
            </a:r>
            <a:r>
              <a:rPr lang="el-GR" sz="3200" b="1" dirty="0"/>
              <a:t>= 20 </a:t>
            </a:r>
            <a:r>
              <a:rPr lang="en-US" sz="3200" b="1" dirty="0"/>
              <a:t>mg/L ⋅ 61.5 L [1 − e−(0.0326 </a:t>
            </a:r>
            <a:r>
              <a:rPr lang="en-GB" sz="3200" b="1" dirty="0" smtClean="0"/>
              <a:t>h</a:t>
            </a:r>
            <a:r>
              <a:rPr lang="en-GB" sz="3200" b="1" baseline="30000" dirty="0" smtClean="0"/>
              <a:t>-1</a:t>
            </a:r>
            <a:r>
              <a:rPr lang="en-US" sz="3200" b="1" dirty="0" smtClean="0"/>
              <a:t>)(</a:t>
            </a:r>
            <a:r>
              <a:rPr lang="en-US" sz="3200" b="1" dirty="0">
                <a:solidFill>
                  <a:srgbClr val="C00000"/>
                </a:solidFill>
              </a:rPr>
              <a:t>48 h</a:t>
            </a:r>
            <a:r>
              <a:rPr lang="en-US" sz="3200" b="1" dirty="0"/>
              <a:t>)]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200" b="1" dirty="0" smtClean="0"/>
              <a:t>      = </a:t>
            </a:r>
            <a:r>
              <a:rPr lang="en-US" sz="3200" b="1" dirty="0"/>
              <a:t>974 mg, rounded to 1000 </a:t>
            </a:r>
            <a:r>
              <a:rPr lang="en-US" sz="3200" b="1" dirty="0" smtClean="0"/>
              <a:t>mg</a:t>
            </a:r>
            <a:endParaRPr lang="en-US" sz="3200" b="1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C00000"/>
                </a:solidFill>
              </a:rPr>
              <a:t>So the new </a:t>
            </a:r>
            <a:r>
              <a:rPr lang="en-US" sz="3200" b="1" dirty="0">
                <a:solidFill>
                  <a:srgbClr val="C00000"/>
                </a:solidFill>
              </a:rPr>
              <a:t>dose of vancomycin </a:t>
            </a:r>
            <a:r>
              <a:rPr lang="en-US" sz="3200" b="1" dirty="0" smtClean="0">
                <a:solidFill>
                  <a:srgbClr val="C00000"/>
                </a:solidFill>
              </a:rPr>
              <a:t>is 1000 </a:t>
            </a:r>
            <a:r>
              <a:rPr lang="en-US" sz="3200" b="1" dirty="0">
                <a:solidFill>
                  <a:srgbClr val="C00000"/>
                </a:solidFill>
              </a:rPr>
              <a:t>mg every 48 hours</a:t>
            </a:r>
          </a:p>
        </p:txBody>
      </p:sp>
    </p:spTree>
    <p:extLst>
      <p:ext uri="{BB962C8B-B14F-4D97-AF65-F5344CB8AC3E}">
        <p14:creationId xmlns="" xmlns:p14="http://schemas.microsoft.com/office/powerpoint/2010/main" val="33093317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7857" y="2148289"/>
            <a:ext cx="9201875" cy="2030171"/>
          </a:xfrm>
          <a:ln>
            <a:solidFill>
              <a:srgbClr val="FF00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9600" b="1" dirty="0" smtClean="0">
                <a:latin typeface="Algerian" panose="04020705040A02060702" pitchFamily="82" charset="0"/>
              </a:rPr>
              <a:t>Thank you</a:t>
            </a:r>
            <a:endParaRPr lang="en-US" sz="9600" b="1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78688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6311"/>
            <a:ext cx="10515600" cy="1893333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4800" b="1" dirty="0" smtClean="0"/>
              <a:t>If we need to change </a:t>
            </a:r>
            <a:br>
              <a:rPr lang="en-US" sz="4800" b="1" dirty="0" smtClean="0"/>
            </a:br>
            <a:r>
              <a:rPr lang="en-US" sz="4800" b="1" dirty="0" smtClean="0"/>
              <a:t>the dose of vancomycin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0159" y="2787266"/>
            <a:ext cx="9254169" cy="3602516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1-Linear Pharmacokinetics Method </a:t>
            </a:r>
            <a:endParaRPr lang="en-US" b="1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2-Trough-only Method 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r>
              <a:rPr lang="en-US" b="1" dirty="0" smtClean="0"/>
              <a:t>3- One-compartment model parameter method</a:t>
            </a:r>
          </a:p>
          <a:p>
            <a:pPr marL="0" indent="0">
              <a:buNone/>
            </a:pPr>
            <a:endParaRPr lang="en-US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3100046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5034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Linear Pharmacokinetics Method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81557"/>
            <a:ext cx="10515600" cy="4586192"/>
          </a:xfrm>
          <a:ln>
            <a:solidFill>
              <a:srgbClr val="FF0000"/>
            </a:solidFill>
          </a:ln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Because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vancomycin antibiotics follow linear, dose-proportional pharmacokinetics,</a:t>
            </a:r>
          </a:p>
          <a:p>
            <a:pPr algn="just"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Steady-state serum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concentrations change in </a:t>
            </a:r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proportion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to dose according to the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following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equation: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3200" b="1" dirty="0" smtClean="0">
                <a:solidFill>
                  <a:srgbClr val="C00000"/>
                </a:solidFill>
              </a:rPr>
              <a:t>                               </a:t>
            </a:r>
            <a:r>
              <a:rPr lang="en-US" sz="3600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Dnew= (</a:t>
            </a:r>
            <a:r>
              <a:rPr lang="en-US" sz="3600" b="1" dirty="0" err="1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Css,new</a:t>
            </a:r>
            <a:r>
              <a:rPr lang="en-US" sz="3600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/</a:t>
            </a:r>
            <a:r>
              <a:rPr lang="en-US" sz="3600" b="1" dirty="0" err="1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Css,old</a:t>
            </a:r>
            <a:r>
              <a:rPr lang="en-US" sz="3600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  <a:r>
              <a:rPr lang="en-US" sz="3600" b="1" dirty="0" err="1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Dold</a:t>
            </a:r>
            <a:endParaRPr lang="en-US" sz="3600" b="1" dirty="0" smtClean="0">
              <a:solidFill>
                <a:srgbClr val="C0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The advantages of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this method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are that it is quick and simple. 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disadvantages are steady-state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concentrations are required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254521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256889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2400" b="1" u="sng" dirty="0">
                <a:latin typeface="Andalus" panose="02020603050405020304" pitchFamily="18" charset="-78"/>
                <a:cs typeface="Andalus" panose="02020603050405020304" pitchFamily="18" charset="-78"/>
              </a:rPr>
              <a:t>Example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 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vancomycin dose of 1000 mg 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every 12 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hours was 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prescribed and expected to achieve steady-state peak and trough concentrations equal to </a:t>
            </a:r>
            <a:r>
              <a:rPr lang="en-US" sz="2400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35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μg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/</a:t>
            </a:r>
            <a:r>
              <a:rPr lang="en-US" sz="24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mL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and </a:t>
            </a:r>
            <a:r>
              <a:rPr lang="en-US" sz="2400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15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μg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/</a:t>
            </a:r>
            <a:r>
              <a:rPr lang="en-US" sz="24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mL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, respectively. After 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the </a:t>
            </a:r>
            <a:r>
              <a:rPr lang="en-US" sz="2400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third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 dose, 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steady-state peak 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and trough concentrations were measured and equaled 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22 </a:t>
            </a:r>
            <a:r>
              <a:rPr lang="en-US" sz="24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μg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/mL 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and 10 </a:t>
            </a:r>
            <a:r>
              <a:rPr lang="en-US" sz="24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μg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/mL, respectively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. Calculate a new vancomycin dose that would provide a steady-state 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trough of </a:t>
            </a:r>
            <a:r>
              <a:rPr lang="en-US" sz="2400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15 </a:t>
            </a:r>
            <a:r>
              <a:rPr lang="el-GR" sz="2400" b="1" dirty="0">
                <a:solidFill>
                  <a:srgbClr val="FF0000"/>
                </a:solidFill>
                <a:cs typeface="Andalus" panose="02020603050405020304" pitchFamily="18" charset="-78"/>
              </a:rPr>
              <a:t>μ</a:t>
            </a:r>
            <a:r>
              <a:rPr lang="en-US" sz="2400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g/</a:t>
            </a:r>
            <a:r>
              <a:rPr lang="en-US" sz="2400" b="1" dirty="0" err="1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mL.</a:t>
            </a:r>
            <a:endParaRPr lang="en-US" sz="2400" b="1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08453"/>
            <a:ext cx="10515600" cy="355844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b="1" dirty="0"/>
              <a:t>Using linear pharmacokinetics, the new dose to attain the desired concentration </a:t>
            </a:r>
            <a:r>
              <a:rPr lang="en-US" b="1" dirty="0" smtClean="0"/>
              <a:t>should be </a:t>
            </a:r>
            <a:r>
              <a:rPr lang="en-US" b="1" dirty="0"/>
              <a:t>proportional to the old dose that produced the measured concentration:</a:t>
            </a:r>
          </a:p>
          <a:p>
            <a:r>
              <a:rPr lang="en-US" b="1" dirty="0"/>
              <a:t>Dnew = (</a:t>
            </a:r>
            <a:r>
              <a:rPr lang="en-US" b="1" dirty="0" err="1" smtClean="0"/>
              <a:t>Css,new</a:t>
            </a:r>
            <a:r>
              <a:rPr lang="en-US" b="1" dirty="0" smtClean="0"/>
              <a:t>/</a:t>
            </a:r>
            <a:r>
              <a:rPr lang="en-US" b="1" dirty="0" err="1" smtClean="0"/>
              <a:t>Css,old</a:t>
            </a:r>
            <a:r>
              <a:rPr lang="en-US" b="1" dirty="0" smtClean="0"/>
              <a:t>)</a:t>
            </a:r>
            <a:r>
              <a:rPr lang="en-US" b="1" dirty="0" err="1" smtClean="0"/>
              <a:t>Dold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</a:t>
            </a:r>
            <a:r>
              <a:rPr lang="en-US" b="1" dirty="0"/>
              <a:t>= (15 </a:t>
            </a:r>
            <a:r>
              <a:rPr lang="en-US" b="1" dirty="0" err="1"/>
              <a:t>μg</a:t>
            </a:r>
            <a:r>
              <a:rPr lang="en-US" b="1" dirty="0"/>
              <a:t>/mL / 10 </a:t>
            </a:r>
            <a:r>
              <a:rPr lang="en-US" b="1" dirty="0" err="1"/>
              <a:t>μg</a:t>
            </a:r>
            <a:r>
              <a:rPr lang="en-US" b="1" dirty="0"/>
              <a:t>/mL) 1000 </a:t>
            </a:r>
            <a:r>
              <a:rPr lang="en-US" b="1" dirty="0" smtClean="0"/>
              <a:t>mg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</a:t>
            </a:r>
            <a:r>
              <a:rPr lang="en-US" b="1" dirty="0"/>
              <a:t>= 1500 mg</a:t>
            </a:r>
          </a:p>
          <a:p>
            <a:r>
              <a:rPr lang="en-US" b="1" dirty="0"/>
              <a:t>The new suggested dose would be 1500 mg every 12 </a:t>
            </a:r>
            <a:r>
              <a:rPr lang="en-US" b="1" dirty="0" smtClean="0"/>
              <a:t>hours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1343088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95877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000" b="1" i="1" dirty="0" smtClean="0"/>
              <a:t>Check steady-state </a:t>
            </a:r>
            <a:r>
              <a:rPr lang="en-US" sz="4000" b="1" i="1" dirty="0" smtClean="0">
                <a:solidFill>
                  <a:srgbClr val="FF0000"/>
                </a:solidFill>
              </a:rPr>
              <a:t>peak</a:t>
            </a:r>
            <a:r>
              <a:rPr lang="en-US" sz="4000" b="1" i="1" dirty="0" smtClean="0"/>
              <a:t> concentration for new dosage regimen.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25407"/>
            <a:ext cx="10515600" cy="395155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3200" b="1" dirty="0" smtClean="0"/>
              <a:t>Using </a:t>
            </a:r>
            <a:r>
              <a:rPr lang="en-US" sz="3200" b="1" dirty="0"/>
              <a:t>linear pharmacokinetics, the new steady-state concentration can be </a:t>
            </a:r>
            <a:r>
              <a:rPr lang="en-US" sz="3200" b="1" dirty="0" smtClean="0"/>
              <a:t>estimated :</a:t>
            </a:r>
          </a:p>
          <a:p>
            <a:pPr marL="0" indent="0">
              <a:buNone/>
            </a:pPr>
            <a:endParaRPr lang="en-US" sz="3200" b="1" dirty="0"/>
          </a:p>
          <a:p>
            <a:r>
              <a:rPr lang="en-US" sz="3200" b="1" dirty="0" err="1"/>
              <a:t>Css,new</a:t>
            </a:r>
            <a:r>
              <a:rPr lang="en-US" sz="3200" b="1" dirty="0"/>
              <a:t> = (</a:t>
            </a:r>
            <a:r>
              <a:rPr lang="en-US" sz="3200" b="1" dirty="0" smtClean="0"/>
              <a:t>Dnew/</a:t>
            </a:r>
            <a:r>
              <a:rPr lang="en-US" sz="3200" b="1" dirty="0" err="1" smtClean="0"/>
              <a:t>Dold</a:t>
            </a:r>
            <a:r>
              <a:rPr lang="en-US" sz="3200" b="1" dirty="0" smtClean="0"/>
              <a:t>)</a:t>
            </a:r>
            <a:r>
              <a:rPr lang="en-US" sz="3200" b="1" dirty="0" err="1" smtClean="0"/>
              <a:t>Css,old</a:t>
            </a:r>
            <a:endParaRPr lang="en-US" sz="3200" b="1" dirty="0" smtClean="0"/>
          </a:p>
          <a:p>
            <a:pPr marL="0" indent="0">
              <a:buNone/>
            </a:pPr>
            <a:r>
              <a:rPr lang="en-US" sz="3200" b="1" dirty="0"/>
              <a:t> </a:t>
            </a:r>
            <a:r>
              <a:rPr lang="en-US" sz="3200" b="1" dirty="0" smtClean="0"/>
              <a:t>                 </a:t>
            </a:r>
            <a:r>
              <a:rPr lang="en-US" sz="3200" b="1" dirty="0"/>
              <a:t>= (1500 mg/1000 mg) 22 </a:t>
            </a:r>
            <a:r>
              <a:rPr lang="en-US" sz="3200" b="1" dirty="0" err="1"/>
              <a:t>μg</a:t>
            </a:r>
            <a:r>
              <a:rPr lang="en-US" sz="3200" b="1" dirty="0"/>
              <a:t>/mL </a:t>
            </a:r>
            <a:endParaRPr lang="en-US" sz="3200" b="1" dirty="0" smtClean="0"/>
          </a:p>
          <a:p>
            <a:pPr marL="0" indent="0">
              <a:buNone/>
            </a:pPr>
            <a:r>
              <a:rPr lang="en-US" sz="3200" b="1" dirty="0"/>
              <a:t> </a:t>
            </a:r>
            <a:r>
              <a:rPr lang="en-US" sz="3200" b="1" dirty="0" smtClean="0"/>
              <a:t>                 = </a:t>
            </a:r>
            <a:r>
              <a:rPr lang="en-US" sz="3200" b="1" dirty="0"/>
              <a:t>33 </a:t>
            </a:r>
            <a:r>
              <a:rPr lang="en-US" sz="3200" b="1" dirty="0" err="1"/>
              <a:t>μg</a:t>
            </a:r>
            <a:r>
              <a:rPr lang="en-US" sz="3200" b="1" dirty="0"/>
              <a:t>/mL</a:t>
            </a:r>
          </a:p>
        </p:txBody>
      </p:sp>
    </p:spTree>
    <p:extLst>
      <p:ext uri="{BB962C8B-B14F-4D97-AF65-F5344CB8AC3E}">
        <p14:creationId xmlns="" xmlns:p14="http://schemas.microsoft.com/office/powerpoint/2010/main" val="357479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89102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US" b="1" dirty="0">
                <a:latin typeface="Aharoni" panose="02010803020104030203" pitchFamily="2" charset="-79"/>
                <a:cs typeface="Aharoni" panose="02010803020104030203" pitchFamily="2" charset="-79"/>
              </a:rPr>
              <a:t>Trough-only Method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19242"/>
          </a:xfrm>
          <a:ln>
            <a:solidFill>
              <a:srgbClr val="FF0000"/>
            </a:solidFill>
          </a:ln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Many clinicians adjust vancomycin doses based solely on a measurement of a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steady state </a:t>
            </a:r>
            <a:r>
              <a:rPr lang="en-US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trough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concentration. </a:t>
            </a:r>
          </a:p>
          <a:p>
            <a:pPr algn="just"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Changing the dose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demonstrated by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simplified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relationship between the steady-state </a:t>
            </a:r>
            <a:r>
              <a:rPr lang="en-US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trough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concentration and the </a:t>
            </a:r>
            <a:r>
              <a:rPr lang="en-US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dosage interval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                  </a:t>
            </a:r>
            <a:r>
              <a:rPr lang="el-GR" sz="3600" b="1" dirty="0" smtClean="0">
                <a:solidFill>
                  <a:srgbClr val="C00000"/>
                </a:solidFill>
                <a:cs typeface="Andalus" panose="02020603050405020304" pitchFamily="18" charset="-78"/>
              </a:rPr>
              <a:t>τ</a:t>
            </a:r>
            <a:r>
              <a:rPr lang="en-US" sz="36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new = (</a:t>
            </a:r>
            <a:r>
              <a:rPr lang="en-US" sz="3600" b="1" dirty="0" err="1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Css,old</a:t>
            </a:r>
            <a:r>
              <a:rPr lang="en-US" sz="36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/</a:t>
            </a:r>
            <a:r>
              <a:rPr lang="en-US" sz="3600" b="1" dirty="0" err="1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Css,new</a:t>
            </a:r>
            <a:r>
              <a:rPr lang="en-US" sz="36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  <a:r>
              <a:rPr lang="el-GR" sz="3600" b="1" dirty="0">
                <a:solidFill>
                  <a:srgbClr val="C00000"/>
                </a:solidFill>
                <a:cs typeface="Andalus" panose="02020603050405020304" pitchFamily="18" charset="-78"/>
              </a:rPr>
              <a:t>τ</a:t>
            </a:r>
            <a:r>
              <a:rPr lang="en-US" sz="36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old</a:t>
            </a:r>
          </a:p>
        </p:txBody>
      </p:sp>
    </p:spTree>
    <p:extLst>
      <p:ext uri="{BB962C8B-B14F-4D97-AF65-F5344CB8AC3E}">
        <p14:creationId xmlns="" xmlns:p14="http://schemas.microsoft.com/office/powerpoint/2010/main" val="3341932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785699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2400" b="1" u="sng" dirty="0">
                <a:latin typeface="Andalus" panose="02020603050405020304" pitchFamily="18" charset="-78"/>
                <a:cs typeface="Andalus" panose="02020603050405020304" pitchFamily="18" charset="-78"/>
              </a:rPr>
              <a:t>Example </a:t>
            </a:r>
            <a:r>
              <a:rPr lang="en-US" sz="2400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2: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ZW is a 35-year-old, </a:t>
            </a:r>
            <a:r>
              <a:rPr lang="en-US" sz="2400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150-kg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 (5 ft 5 in), 165-cm (65 in) female with 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an </a:t>
            </a:r>
            <a:r>
              <a:rPr lang="en-US" sz="24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enterococcal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endocarditis. Her current serum creatinine is 1.1 mg/</a:t>
            </a:r>
            <a:r>
              <a:rPr lang="en-US" sz="24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dL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 and is stable. A 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vancomycin dose 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of 1250 mg every 12 hours was prescribed and expected to achieve 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 steady-state 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trough concentration equal to 10 </a:t>
            </a:r>
            <a:r>
              <a:rPr lang="en-US" sz="24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μg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/</a:t>
            </a:r>
            <a:r>
              <a:rPr lang="en-US" sz="24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mL.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 After the third dose, a 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steady-state concentration 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was measured and equaled 6 </a:t>
            </a:r>
            <a:r>
              <a:rPr lang="en-US" sz="24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μg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/</a:t>
            </a:r>
            <a:r>
              <a:rPr lang="en-US" sz="24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mL.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 Calculate a new vancomycin dose 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that would 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provide a steady-state trough of 10 </a:t>
            </a:r>
            <a:r>
              <a:rPr lang="en-US" sz="24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μg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/</a:t>
            </a:r>
            <a:r>
              <a:rPr lang="en-US" sz="24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mL.</a:t>
            </a:r>
            <a:endParaRPr lang="en-US" sz="24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547431"/>
            <a:ext cx="10515600" cy="262953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b="1" dirty="0" smtClean="0"/>
              <a:t>IBW females </a:t>
            </a:r>
            <a:r>
              <a:rPr lang="en-US" b="1" dirty="0"/>
              <a:t>(in kg) = 45 </a:t>
            </a:r>
            <a:r>
              <a:rPr lang="en-US" b="1" dirty="0" smtClean="0"/>
              <a:t>+ 2.3 </a:t>
            </a:r>
            <a:r>
              <a:rPr lang="en-US" b="1" dirty="0"/>
              <a:t>(Ht − 60</a:t>
            </a:r>
            <a:r>
              <a:rPr lang="en-US" b="1" dirty="0" smtClean="0"/>
              <a:t>)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                   </a:t>
            </a:r>
            <a:r>
              <a:rPr lang="en-US" b="1" dirty="0"/>
              <a:t>= 45 + 2.3(65 in − 60</a:t>
            </a:r>
            <a:r>
              <a:rPr lang="en-US" b="1" dirty="0" smtClean="0"/>
              <a:t>)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                   </a:t>
            </a:r>
            <a:r>
              <a:rPr lang="en-US" b="1" dirty="0"/>
              <a:t>= 57 </a:t>
            </a:r>
            <a:r>
              <a:rPr lang="en-US" b="1" dirty="0" smtClean="0"/>
              <a:t>kg</a:t>
            </a:r>
          </a:p>
          <a:p>
            <a:r>
              <a:rPr lang="en-US" b="1" dirty="0" smtClean="0"/>
              <a:t>CrCl </a:t>
            </a:r>
            <a:r>
              <a:rPr lang="en-US" b="1" dirty="0" err="1" smtClean="0"/>
              <a:t>est</a:t>
            </a:r>
            <a:r>
              <a:rPr lang="en-US" b="1" dirty="0" smtClean="0"/>
              <a:t>(females</a:t>
            </a:r>
            <a:r>
              <a:rPr lang="en-US" b="1" dirty="0" smtClean="0"/>
              <a:t>) = 117mL/min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265307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725" y="572877"/>
            <a:ext cx="11391441" cy="5739788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sv-SE" b="1" dirty="0"/>
              <a:t>Cl = 0.695(CrCl) + 0.05 = 0.695[(117 mL/min) / </a:t>
            </a:r>
            <a:r>
              <a:rPr lang="sv-SE" b="1" dirty="0">
                <a:solidFill>
                  <a:srgbClr val="FF0000"/>
                </a:solidFill>
              </a:rPr>
              <a:t>150 kg</a:t>
            </a:r>
            <a:r>
              <a:rPr lang="sv-SE" b="1" dirty="0"/>
              <a:t>] + 0.05 </a:t>
            </a:r>
            <a:endParaRPr lang="sv-SE" b="1" dirty="0" smtClean="0"/>
          </a:p>
          <a:p>
            <a:pPr marL="0" indent="0">
              <a:buNone/>
            </a:pPr>
            <a:r>
              <a:rPr lang="sv-SE" b="1" dirty="0"/>
              <a:t> </a:t>
            </a:r>
            <a:r>
              <a:rPr lang="sv-SE" b="1" dirty="0" smtClean="0"/>
              <a:t>      = </a:t>
            </a:r>
            <a:r>
              <a:rPr lang="sv-SE" b="1" dirty="0"/>
              <a:t>0.592 </a:t>
            </a:r>
            <a:r>
              <a:rPr lang="sv-SE" b="1" dirty="0" smtClean="0"/>
              <a:t>mL/min/kg                                             </a:t>
            </a:r>
            <a:r>
              <a:rPr lang="sv-SE" b="1" dirty="0" smtClean="0">
                <a:solidFill>
                  <a:srgbClr val="FF0000"/>
                </a:solidFill>
              </a:rPr>
              <a:t>(ABW)</a:t>
            </a:r>
            <a:endParaRPr lang="sv-SE" b="1" dirty="0" smtClean="0">
              <a:solidFill>
                <a:srgbClr val="FF0000"/>
              </a:solidFill>
            </a:endParaRPr>
          </a:p>
          <a:p>
            <a:r>
              <a:rPr lang="en-US" b="1" dirty="0"/>
              <a:t>V = 0.7 L/kg ⋅ </a:t>
            </a:r>
            <a:r>
              <a:rPr lang="en-US" b="1" dirty="0">
                <a:solidFill>
                  <a:srgbClr val="FF0000"/>
                </a:solidFill>
              </a:rPr>
              <a:t>57 </a:t>
            </a:r>
            <a:r>
              <a:rPr lang="en-US" b="1" dirty="0" smtClean="0">
                <a:solidFill>
                  <a:srgbClr val="FF0000"/>
                </a:solidFill>
              </a:rPr>
              <a:t>kg (IBW)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</a:t>
            </a:r>
            <a:r>
              <a:rPr lang="en-US" b="1" dirty="0" smtClean="0"/>
              <a:t> = </a:t>
            </a:r>
            <a:r>
              <a:rPr lang="en-US" b="1" dirty="0"/>
              <a:t>40 L</a:t>
            </a:r>
          </a:p>
          <a:p>
            <a:r>
              <a:rPr lang="en-US" b="1" dirty="0"/>
              <a:t>ke = </a:t>
            </a:r>
            <a:r>
              <a:rPr lang="en-US" b="1" dirty="0" smtClean="0"/>
              <a:t>Cl/V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</a:t>
            </a:r>
            <a:r>
              <a:rPr lang="en-US" b="1" dirty="0"/>
              <a:t>= (0.592 mL/min/kg ⋅ </a:t>
            </a:r>
            <a:r>
              <a:rPr lang="en-US" b="1" dirty="0">
                <a:solidFill>
                  <a:srgbClr val="FF0000"/>
                </a:solidFill>
              </a:rPr>
              <a:t>150 kg</a:t>
            </a:r>
            <a:r>
              <a:rPr lang="en-US" b="1" dirty="0"/>
              <a:t> ⋅ 60 min/h) / (0.7 L/kg ⋅ </a:t>
            </a:r>
            <a:r>
              <a:rPr lang="en-US" b="1" dirty="0">
                <a:solidFill>
                  <a:srgbClr val="FF0000"/>
                </a:solidFill>
              </a:rPr>
              <a:t>57 kg </a:t>
            </a:r>
            <a:r>
              <a:rPr lang="en-US" b="1" dirty="0"/>
              <a:t>⋅ 1000 mL/L)</a:t>
            </a:r>
          </a:p>
          <a:p>
            <a:pPr marL="0" indent="0">
              <a:buNone/>
            </a:pPr>
            <a:r>
              <a:rPr lang="en-US" b="1" dirty="0" smtClean="0"/>
              <a:t>     </a:t>
            </a:r>
            <a:r>
              <a:rPr lang="en-US" b="1" dirty="0" smtClean="0"/>
              <a:t>   </a:t>
            </a:r>
            <a:r>
              <a:rPr lang="en-US" b="1" dirty="0" smtClean="0"/>
              <a:t>= </a:t>
            </a:r>
            <a:r>
              <a:rPr lang="en-US" b="1" dirty="0"/>
              <a:t>0.134 </a:t>
            </a:r>
            <a:r>
              <a:rPr lang="en-GB" b="1" dirty="0"/>
              <a:t>h</a:t>
            </a:r>
            <a:r>
              <a:rPr lang="en-GB" b="1" baseline="30000" dirty="0"/>
              <a:t>-1</a:t>
            </a:r>
            <a:r>
              <a:rPr lang="en-US" b="1" dirty="0"/>
              <a:t> </a:t>
            </a:r>
          </a:p>
          <a:p>
            <a:r>
              <a:rPr lang="pt-BR" b="1" dirty="0" smtClean="0"/>
              <a:t>t</a:t>
            </a:r>
            <a:r>
              <a:rPr lang="pt-BR" sz="2000" b="1" dirty="0" smtClean="0"/>
              <a:t>1/2</a:t>
            </a:r>
            <a:r>
              <a:rPr lang="pt-BR" b="1" dirty="0" smtClean="0"/>
              <a:t> </a:t>
            </a:r>
            <a:r>
              <a:rPr lang="pt-BR" b="1" dirty="0"/>
              <a:t>= </a:t>
            </a:r>
            <a:r>
              <a:rPr lang="pt-BR" b="1" dirty="0" smtClean="0"/>
              <a:t>0.693/ke</a:t>
            </a:r>
          </a:p>
          <a:p>
            <a:pPr marL="0" indent="0">
              <a:buNone/>
            </a:pPr>
            <a:r>
              <a:rPr lang="pt-BR" b="1" dirty="0"/>
              <a:t> </a:t>
            </a:r>
            <a:r>
              <a:rPr lang="pt-BR" b="1" dirty="0" smtClean="0"/>
              <a:t>          </a:t>
            </a:r>
            <a:r>
              <a:rPr lang="pt-BR" b="1" dirty="0"/>
              <a:t>= 0.693 / 0.134 </a:t>
            </a:r>
            <a:r>
              <a:rPr lang="en-GB" b="1" dirty="0"/>
              <a:t>h</a:t>
            </a:r>
            <a:r>
              <a:rPr lang="en-GB" b="1" baseline="30000" dirty="0"/>
              <a:t>-1</a:t>
            </a:r>
            <a:r>
              <a:rPr lang="en-US" b="1" dirty="0"/>
              <a:t> </a:t>
            </a:r>
            <a:endParaRPr lang="en-US" b="1" dirty="0" smtClean="0"/>
          </a:p>
          <a:p>
            <a:pPr marL="0" indent="0">
              <a:buNone/>
            </a:pPr>
            <a:r>
              <a:rPr lang="pt-BR" b="1" dirty="0" smtClean="0"/>
              <a:t>           = 5.2 h</a:t>
            </a:r>
            <a:endParaRPr lang="sv-SE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3509320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976</Words>
  <Application>Microsoft Office PowerPoint</Application>
  <PresentationFormat>Custom</PresentationFormat>
  <Paragraphs>100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VANCOMYCIN  part II</vt:lpstr>
      <vt:lpstr>USE OF VANCOMYCIN  SERUM CONCENTRATIONS  TO  ALTER DOSAGES</vt:lpstr>
      <vt:lpstr>If we need to change  the dose of vancomycin</vt:lpstr>
      <vt:lpstr>Linear Pharmacokinetics Method</vt:lpstr>
      <vt:lpstr>Example A vancomycin dose of 1000 mg every 12 hours was prescribed and expected to achieve steady-state peak and trough concentrations equal to 35 μg/mL and 15 μg/mL, respectively. After the third dose, steady-state peak and trough concentrations were measured and equaled 22 μg/mL and 10 μg/mL, respectively. Calculate a new vancomycin dose that would provide a steady-state trough of 15 μg/mL.</vt:lpstr>
      <vt:lpstr>Check steady-state peak concentration for new dosage regimen.</vt:lpstr>
      <vt:lpstr>Trough-only Method</vt:lpstr>
      <vt:lpstr>Example 2: ZW is a 35-year-old, 150-kg (5 ft 5 in), 165-cm (65 in) female with an enterococcal endocarditis. Her current serum creatinine is 1.1 mg/dL and is stable. A vancomycin dose of 1250 mg every 12 hours was prescribed and expected to achieve a steady-state trough concentration equal to 10 μg/mL. After the third dose, a steady-state concentration was measured and equaled 6 μg/mL. Calculate a new vancomycin dose that would provide a steady-state trough of 10 μg/mL.</vt:lpstr>
      <vt:lpstr>Slide 9</vt:lpstr>
      <vt:lpstr>Dose=1250 mg every 12 hours  New steady-state trough concentration =10 μg/mL.  Old steady-state trough concentration =6 μg/mL. </vt:lpstr>
      <vt:lpstr>One-Compartment Model Parameter Method</vt:lpstr>
      <vt:lpstr> STANDARD ONE-COMPARTMENT MODEL PARAMETER METHOD  </vt:lpstr>
      <vt:lpstr>STANDARD ONE-COMPARTMENT MODEL</vt:lpstr>
      <vt:lpstr>STANDARD ONE-COMPARTMENT MODEL</vt:lpstr>
      <vt:lpstr> STEADY-STATE ONE-COMPARTMENT MODEL PARAMETER METHOD  </vt:lpstr>
      <vt:lpstr> STEADY-STATE ONE-COMPARTMENT MODEL PARAMETER METHOD  </vt:lpstr>
      <vt:lpstr> STEADY-STATE ONE-COMPARTMENT MODEL PARAMETER METHOD    </vt:lpstr>
      <vt:lpstr>Example:  A vancomycin dose of 800 mg every 24 hours was prescribed and expected to achieve steady-state peak and trough concentrations equal to 20 μg/mL and 5 μg/mL, respectively. After the fourth dose, steady state peak and trough concentrations were measured and were 25 μg/mL and 12 μg/mL, respectively. Calculate a new vancomycin dose that would provide a steady-state peak of 20 μg/mL and a trough of 5 μg/mL. Use one-compartment model parameter method to compute a new dose.</vt:lpstr>
      <vt:lpstr>Slide 19</vt:lpstr>
      <vt:lpstr>New steady-state peak = 20 μg/mL and New steady-state trough = 5 μg/mL…. τ will be:</vt:lpstr>
      <vt:lpstr>Determine the new dose for the desired concentrations…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VANCOMYCIN  SERUM CONCENTRATIONS  TO  ALTER DOSAGES</dc:title>
  <dc:creator>HP HADEEL</dc:creator>
  <cp:lastModifiedBy>DR.Ahmed Saker 2O14</cp:lastModifiedBy>
  <cp:revision>22</cp:revision>
  <dcterms:created xsi:type="dcterms:W3CDTF">2019-03-23T13:38:34Z</dcterms:created>
  <dcterms:modified xsi:type="dcterms:W3CDTF">2009-02-19T23:41:21Z</dcterms:modified>
</cp:coreProperties>
</file>