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6" r:id="rId17"/>
    <p:sldId id="282" r:id="rId18"/>
    <p:sldId id="272" r:id="rId19"/>
    <p:sldId id="273" r:id="rId20"/>
    <p:sldId id="274" r:id="rId21"/>
    <p:sldId id="283" r:id="rId22"/>
    <p:sldId id="294" r:id="rId23"/>
    <p:sldId id="285" r:id="rId24"/>
    <p:sldId id="286" r:id="rId25"/>
    <p:sldId id="295" r:id="rId26"/>
    <p:sldId id="287" r:id="rId27"/>
    <p:sldId id="288" r:id="rId28"/>
    <p:sldId id="296" r:id="rId29"/>
    <p:sldId id="290" r:id="rId30"/>
    <p:sldId id="292" r:id="rId31"/>
    <p:sldId id="291" r:id="rId32"/>
    <p:sldId id="297" r:id="rId33"/>
    <p:sldId id="299" r:id="rId34"/>
    <p:sldId id="298" r:id="rId35"/>
    <p:sldId id="278" r:id="rId36"/>
    <p:sldId id="293" r:id="rId37"/>
    <p:sldId id="279" r:id="rId38"/>
    <p:sldId id="280" r:id="rId39"/>
    <p:sldId id="281" r:id="rId4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howGuides="1">
      <p:cViewPr>
        <p:scale>
          <a:sx n="66" d="100"/>
          <a:sy n="66" d="100"/>
        </p:scale>
        <p:origin x="-14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D91B-2DB3-4346-A16D-82F0094B4493}" type="datetimeFigureOut">
              <a:rPr lang="ar-IQ" smtClean="0"/>
              <a:pPr/>
              <a:t>15/07/1440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4EF0-6D42-4642-AD7A-1449CA4C344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D91B-2DB3-4346-A16D-82F0094B4493}" type="datetimeFigureOut">
              <a:rPr lang="ar-IQ" smtClean="0"/>
              <a:pPr/>
              <a:t>15/07/1440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4EF0-6D42-4642-AD7A-1449CA4C344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D91B-2DB3-4346-A16D-82F0094B4493}" type="datetimeFigureOut">
              <a:rPr lang="ar-IQ" smtClean="0"/>
              <a:pPr/>
              <a:t>15/07/1440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4EF0-6D42-4642-AD7A-1449CA4C344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D91B-2DB3-4346-A16D-82F0094B4493}" type="datetimeFigureOut">
              <a:rPr lang="ar-IQ" smtClean="0"/>
              <a:pPr/>
              <a:t>15/07/1440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4EF0-6D42-4642-AD7A-1449CA4C344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D91B-2DB3-4346-A16D-82F0094B4493}" type="datetimeFigureOut">
              <a:rPr lang="ar-IQ" smtClean="0"/>
              <a:pPr/>
              <a:t>15/07/1440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4EF0-6D42-4642-AD7A-1449CA4C344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D91B-2DB3-4346-A16D-82F0094B4493}" type="datetimeFigureOut">
              <a:rPr lang="ar-IQ" smtClean="0"/>
              <a:pPr/>
              <a:t>15/07/1440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4EF0-6D42-4642-AD7A-1449CA4C344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D91B-2DB3-4346-A16D-82F0094B4493}" type="datetimeFigureOut">
              <a:rPr lang="ar-IQ" smtClean="0"/>
              <a:pPr/>
              <a:t>15/07/1440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4EF0-6D42-4642-AD7A-1449CA4C344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D91B-2DB3-4346-A16D-82F0094B4493}" type="datetimeFigureOut">
              <a:rPr lang="ar-IQ" smtClean="0"/>
              <a:pPr/>
              <a:t>15/07/1440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4EF0-6D42-4642-AD7A-1449CA4C344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D91B-2DB3-4346-A16D-82F0094B4493}" type="datetimeFigureOut">
              <a:rPr lang="ar-IQ" smtClean="0"/>
              <a:pPr/>
              <a:t>15/07/1440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4EF0-6D42-4642-AD7A-1449CA4C344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D91B-2DB3-4346-A16D-82F0094B4493}" type="datetimeFigureOut">
              <a:rPr lang="ar-IQ" smtClean="0"/>
              <a:pPr/>
              <a:t>15/07/1440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4EF0-6D42-4642-AD7A-1449CA4C344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D91B-2DB3-4346-A16D-82F0094B4493}" type="datetimeFigureOut">
              <a:rPr lang="ar-IQ" smtClean="0"/>
              <a:pPr/>
              <a:t>15/07/1440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4EF0-6D42-4642-AD7A-1449CA4C344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AD91B-2DB3-4346-A16D-82F0094B4493}" type="datetimeFigureOut">
              <a:rPr lang="ar-IQ" smtClean="0"/>
              <a:pPr/>
              <a:t>15/07/1440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F4EF0-6D42-4642-AD7A-1449CA4C3449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r>
              <a:rPr lang="en-GB" dirty="0" smtClean="0"/>
              <a:t>Lecture 6 </a:t>
            </a:r>
            <a:br>
              <a:rPr lang="en-GB" dirty="0" smtClean="0"/>
            </a:br>
            <a:r>
              <a:rPr lang="en-GB" dirty="0" smtClean="0"/>
              <a:t>Delivery of proteins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Alternative route of administration</a:t>
            </a:r>
            <a:endParaRPr lang="ar-IQ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</a:t>
            </a:r>
            <a:endParaRPr lang="ar-IQ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The nasal, buccal, rectal, and </a:t>
            </a:r>
            <a:r>
              <a:rPr lang="en-GB" dirty="0" err="1" smtClean="0"/>
              <a:t>transdermal</a:t>
            </a:r>
            <a:r>
              <a:rPr lang="en-GB" dirty="0" smtClean="0"/>
              <a:t> routes all have been shown to be of little clinical relevance if systemic action is required, and if simple protein formulations without an absorption enhancing technology are used.</a:t>
            </a:r>
          </a:p>
          <a:p>
            <a:pPr algn="l" rtl="0"/>
            <a:r>
              <a:rPr lang="en-GB" dirty="0" smtClean="0"/>
              <a:t>In general, bioavailability is too low and varies too much! The pulmonary route may be the exception to this rule.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The following Table presents the bioavailability in rats of </a:t>
            </a:r>
            <a:r>
              <a:rPr lang="en-GB" dirty="0" err="1" smtClean="0"/>
              <a:t>intratracheally</a:t>
            </a:r>
            <a:r>
              <a:rPr lang="en-GB" dirty="0" smtClean="0"/>
              <a:t> administered protein solutions with a wide range of molecular weights</a:t>
            </a:r>
          </a:p>
          <a:p>
            <a:pPr algn="l" rtl="0"/>
            <a:r>
              <a:rPr lang="en-GB" dirty="0" smtClean="0"/>
              <a:t>Absorption was strongly protein dependent, with no clear relationship with its molecular weight. 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Absolute bioavailability of a number of proteins (</a:t>
            </a:r>
            <a:r>
              <a:rPr lang="en-GB" sz="3200" dirty="0" err="1" smtClean="0"/>
              <a:t>intratracheal</a:t>
            </a:r>
            <a:r>
              <a:rPr lang="en-GB" sz="3200" dirty="0" smtClean="0"/>
              <a:t> vs. IV) in rats</a:t>
            </a:r>
            <a:endParaRPr lang="ar-IQ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359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Absolute </a:t>
                      </a:r>
                      <a:r>
                        <a:rPr lang="en-GB" dirty="0" err="1" smtClean="0"/>
                        <a:t>bioavaliability</a:t>
                      </a:r>
                      <a:r>
                        <a:rPr lang="en-GB" dirty="0" smtClean="0"/>
                        <a:t> (%)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No. of </a:t>
                      </a:r>
                    </a:p>
                    <a:p>
                      <a:pPr algn="ctr" rtl="0"/>
                      <a:r>
                        <a:rPr lang="en-GB" dirty="0" smtClean="0"/>
                        <a:t>AA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 err="1" smtClean="0"/>
                        <a:t>Mwt</a:t>
                      </a:r>
                      <a:r>
                        <a:rPr lang="en-GB" dirty="0" smtClean="0"/>
                        <a:t> </a:t>
                      </a:r>
                    </a:p>
                    <a:p>
                      <a:pPr algn="ctr" rtl="0"/>
                      <a:r>
                        <a:rPr lang="en-GB" dirty="0" err="1" smtClean="0"/>
                        <a:t>kDa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dirty="0" smtClean="0"/>
                        <a:t>Molecule </a:t>
                      </a:r>
                      <a:endParaRPr lang="ar-IQ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&gt;</a:t>
                      </a:r>
                      <a:r>
                        <a:rPr lang="en-GB" baseline="0" dirty="0" smtClean="0"/>
                        <a:t> 56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165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20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l-GR" dirty="0" smtClean="0"/>
                        <a:t>Α</a:t>
                      </a:r>
                      <a:r>
                        <a:rPr lang="en-GB" dirty="0" smtClean="0"/>
                        <a:t>-interferon</a:t>
                      </a:r>
                      <a:endParaRPr lang="ar-IQ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&gt; 20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84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9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dirty="0" smtClean="0"/>
                        <a:t>PTH-84</a:t>
                      </a:r>
                      <a:endParaRPr lang="ar-IQ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40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34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4.2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dirty="0" smtClean="0"/>
                        <a:t>PTH-34</a:t>
                      </a:r>
                      <a:endParaRPr lang="ar-IQ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17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32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3.4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dirty="0" err="1" smtClean="0"/>
                        <a:t>Calcitonin</a:t>
                      </a:r>
                      <a:r>
                        <a:rPr lang="en-GB" dirty="0" smtClean="0"/>
                        <a:t> (human)</a:t>
                      </a:r>
                      <a:endParaRPr lang="ar-IQ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17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32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3.4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dirty="0" err="1" smtClean="0"/>
                        <a:t>Calcitonin</a:t>
                      </a:r>
                      <a:r>
                        <a:rPr lang="en-GB" baseline="0" dirty="0" smtClean="0"/>
                        <a:t> (salmon)</a:t>
                      </a:r>
                      <a:endParaRPr lang="ar-IQ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&lt;</a:t>
                      </a:r>
                      <a:r>
                        <a:rPr lang="en-GB" baseline="0" dirty="0" smtClean="0"/>
                        <a:t> 1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29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3.4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dirty="0" err="1" smtClean="0"/>
                        <a:t>Glucagons</a:t>
                      </a:r>
                      <a:r>
                        <a:rPr lang="en-GB" dirty="0" smtClean="0"/>
                        <a:t> </a:t>
                      </a:r>
                      <a:endParaRPr lang="ar-IQ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GB" smtClean="0"/>
                        <a:t>&lt; 1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28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3.1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dirty="0" err="1" smtClean="0"/>
                        <a:t>Somatostatin</a:t>
                      </a:r>
                      <a:r>
                        <a:rPr lang="en-GB" dirty="0" smtClean="0"/>
                        <a:t> </a:t>
                      </a:r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GB" dirty="0" smtClean="0"/>
              <a:t>In human the drug should be inhaled instead of </a:t>
            </a:r>
            <a:r>
              <a:rPr lang="en-GB" dirty="0" err="1" smtClean="0"/>
              <a:t>intratracheally</a:t>
            </a:r>
            <a:r>
              <a:rPr lang="en-GB" dirty="0" smtClean="0"/>
              <a:t> administered. </a:t>
            </a:r>
          </a:p>
          <a:p>
            <a:pPr algn="l" rtl="0"/>
            <a:r>
              <a:rPr lang="en-GB" dirty="0" smtClean="0"/>
              <a:t>The delivery of insulin to Type I (juvenile onset) and Type II (adult onset) diabetics has been extensively studied and clinical phase III trials evaluating efficacy and safety have been performed or are ongoing. </a:t>
            </a:r>
          </a:p>
          <a:p>
            <a:pPr algn="l" rtl="0"/>
            <a:r>
              <a:rPr lang="en-GB" dirty="0" smtClean="0"/>
              <a:t>The first pulmonary insulin formulation was approved by FDA in January 2006 (</a:t>
            </a:r>
            <a:r>
              <a:rPr lang="en-GB" dirty="0" err="1" smtClean="0"/>
              <a:t>Exubera</a:t>
            </a:r>
            <a:r>
              <a:rPr lang="en-GB" dirty="0" smtClean="0"/>
              <a:t>®).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GB" dirty="0" smtClean="0"/>
              <a:t>Pulmonary inhalation of insulin is specifically tested for meal time glucose control. </a:t>
            </a:r>
          </a:p>
          <a:p>
            <a:pPr algn="l" rtl="0"/>
            <a:r>
              <a:rPr lang="en-GB" dirty="0" smtClean="0"/>
              <a:t>Uptake of insulin is faster than after a regular SC insulin injection (5-60 minutes versus 60-180 minutes). </a:t>
            </a:r>
          </a:p>
          <a:p>
            <a:pPr algn="l" rtl="0"/>
            <a:r>
              <a:rPr lang="en-GB" dirty="0" smtClean="0"/>
              <a:t>The reproducibility of the blood glucose response to inhaled insulin was equivalent to SC injected insulin, but patients preferred inhalation over SC injection.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dirty="0" smtClean="0"/>
              <a:t>Inhalation technology plays a critical role when considering the prospect of the pulmonary route for the systemic delivery of therapeutic proteins. </a:t>
            </a:r>
          </a:p>
          <a:p>
            <a:pPr algn="l" rtl="0"/>
            <a:r>
              <a:rPr lang="en-GB" dirty="0" smtClean="0"/>
              <a:t>Dry powder inhalers and nebulizers (</a:t>
            </a:r>
            <a:r>
              <a:rPr lang="en-US" dirty="0" smtClean="0"/>
              <a:t>Nebulizers are machines that transform liquid medication into a mist for inhalation) </a:t>
            </a:r>
            <a:r>
              <a:rPr lang="en-GB" dirty="0" smtClean="0"/>
              <a:t>are being tested.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Nebulizers </a:t>
            </a:r>
            <a:endParaRPr lang="ar-IQ" dirty="0"/>
          </a:p>
        </p:txBody>
      </p:sp>
      <p:pic>
        <p:nvPicPr>
          <p:cNvPr id="4" name="Content Placeholder 3" descr="nebuliz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412776"/>
            <a:ext cx="4209467" cy="4032448"/>
          </a:xfrm>
        </p:spPr>
      </p:pic>
      <p:pic>
        <p:nvPicPr>
          <p:cNvPr id="5" name="Content Placeholder 3" descr="bubblesGirl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492896"/>
            <a:ext cx="3456384" cy="4133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The fraction of insulin that is ultimately absorbed depends on: </a:t>
            </a:r>
          </a:p>
          <a:p>
            <a:pPr marL="624078" indent="-514350" algn="l" rtl="0">
              <a:buFont typeface="+mj-lt"/>
              <a:buAutoNum type="arabicParenR"/>
            </a:pPr>
            <a:r>
              <a:rPr lang="en-GB" dirty="0" smtClean="0"/>
              <a:t>The fraction of the inhaled/ nebulised dose that is actually leaving the device,</a:t>
            </a:r>
          </a:p>
          <a:p>
            <a:pPr marL="624078" indent="-514350" algn="l" rtl="0">
              <a:buFont typeface="+mj-lt"/>
              <a:buAutoNum type="arabicParenR"/>
            </a:pPr>
            <a:r>
              <a:rPr lang="en-GB" dirty="0" smtClean="0"/>
              <a:t>The fraction that is actually deposited in the lung, and</a:t>
            </a:r>
          </a:p>
          <a:p>
            <a:pPr marL="624078" indent="-514350" algn="l" rtl="0">
              <a:buFont typeface="+mj-lt"/>
              <a:buAutoNum type="arabicParenR"/>
            </a:pPr>
            <a:r>
              <a:rPr lang="en-GB" dirty="0" smtClean="0"/>
              <a:t>The fraction that is being absorbed, i.e., total relative uptake (TO%) </a:t>
            </a:r>
            <a:endParaRPr lang="ar-IQ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GB" dirty="0" smtClean="0"/>
              <a:t>TO % = %  uptake from device x % deposited in the lungs x % actually absorbed from the lungs. </a:t>
            </a:r>
          </a:p>
          <a:p>
            <a:pPr algn="l" rtl="0">
              <a:buFont typeface="Wingdings" pitchFamily="2" charset="2"/>
              <a:buChar char="Ø"/>
            </a:pPr>
            <a:r>
              <a:rPr lang="en-GB" dirty="0" smtClean="0"/>
              <a:t>TO % for estimated to be about 10%.</a:t>
            </a:r>
          </a:p>
          <a:p>
            <a:pPr algn="l" rtl="0">
              <a:buFont typeface="Wingdings" pitchFamily="2" charset="2"/>
              <a:buChar char="Ø"/>
            </a:pPr>
            <a:r>
              <a:rPr lang="en-GB" dirty="0" smtClean="0"/>
              <a:t>The fraction of insulin that is absorbed from the lung is estimated to be around 20%. </a:t>
            </a:r>
          </a:p>
          <a:p>
            <a:pPr algn="l" rtl="0">
              <a:buFont typeface="Wingdings" pitchFamily="2" charset="2"/>
              <a:buChar char="Ø"/>
            </a:pPr>
            <a:r>
              <a:rPr lang="en-GB" dirty="0" smtClean="0"/>
              <a:t>These figures demonstrate that insulin absorption via the lung may be a promising route; but the fraction absorbed is small. </a:t>
            </a:r>
          </a:p>
          <a:p>
            <a:pPr algn="l" rtl="0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Therefore, different approaches have been evaluated to increase bioavailability of the pulmonary and other non-parenteral routes of administration .</a:t>
            </a:r>
          </a:p>
          <a:p>
            <a:pPr algn="l" rtl="0"/>
            <a:r>
              <a:rPr lang="en-GB" dirty="0" smtClean="0"/>
              <a:t>The goal is to develop a system that temporarily decreases the absorption barrier resistance with minimum and acceptable safety concerns. 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Alternative Route of Administration</a:t>
            </a:r>
            <a:endParaRPr lang="ar-IQ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GB" dirty="0" smtClean="0"/>
              <a:t> Parenteral administration has disadvantages (needles, injection, skill) compared to other possible routes.</a:t>
            </a:r>
          </a:p>
          <a:p>
            <a:pPr algn="l" rtl="0">
              <a:buFont typeface="Wingdings" pitchFamily="2" charset="2"/>
              <a:buChar char="v"/>
            </a:pPr>
            <a:r>
              <a:rPr lang="en-GB" dirty="0" smtClean="0"/>
              <a:t> Therefore, systemic delivery of recombinant proteins by alternative routes of administration (apart from the GI tract) has been studied extensively. 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dirty="0" smtClean="0"/>
              <a:t> the nose, lungs, rectum, oral cavity, and skin have been selected as potential sites of application.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algn="ctr" rtl="0"/>
            <a:r>
              <a:rPr lang="en-GB" sz="2800" dirty="0" smtClean="0"/>
              <a:t>Approaches to enhance bioavailability of proteins</a:t>
            </a:r>
            <a:endParaRPr lang="ar-IQ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482453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229600"/>
              </a:tblGrid>
              <a:tr h="385953">
                <a:tc>
                  <a:txBody>
                    <a:bodyPr/>
                    <a:lstStyle/>
                    <a:p>
                      <a:pPr algn="l" rtl="0"/>
                      <a:r>
                        <a:rPr lang="en-GB" dirty="0" smtClean="0"/>
                        <a:t>Classified</a:t>
                      </a:r>
                      <a:r>
                        <a:rPr lang="en-GB" baseline="0" dirty="0" smtClean="0"/>
                        <a:t>  according to proposed mechanism of action</a:t>
                      </a:r>
                      <a:endParaRPr lang="ar-IQ" dirty="0"/>
                    </a:p>
                  </a:txBody>
                  <a:tcPr/>
                </a:tc>
              </a:tr>
              <a:tr h="4438582">
                <a:tc>
                  <a:txBody>
                    <a:bodyPr/>
                    <a:lstStyle/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en-GB" sz="2000" baseline="0" dirty="0" smtClean="0"/>
                        <a:t> I</a:t>
                      </a:r>
                      <a:r>
                        <a:rPr lang="en-GB" sz="2000" dirty="0" smtClean="0"/>
                        <a:t>ncrease the permeability of the absorption barrier:</a:t>
                      </a:r>
                    </a:p>
                    <a:p>
                      <a:pPr algn="l" rtl="0">
                        <a:buFont typeface="Wingdings" pitchFamily="2" charset="2"/>
                        <a:buChar char="§"/>
                      </a:pPr>
                      <a:r>
                        <a:rPr lang="en-GB" sz="2000" dirty="0" smtClean="0"/>
                        <a:t> Addition of fatty acids/phospholipids, bile salts, </a:t>
                      </a:r>
                      <a:r>
                        <a:rPr lang="en-GB" sz="2000" dirty="0" err="1" smtClean="0"/>
                        <a:t>enamine</a:t>
                      </a:r>
                      <a:r>
                        <a:rPr lang="en-GB" sz="2000" dirty="0" smtClean="0"/>
                        <a:t> derivatives of </a:t>
                      </a:r>
                      <a:r>
                        <a:rPr lang="en-GB" sz="2000" dirty="0" err="1" smtClean="0"/>
                        <a:t>phyenylglycine</a:t>
                      </a:r>
                      <a:r>
                        <a:rPr lang="en-GB" sz="2000" dirty="0" smtClean="0"/>
                        <a:t>, ester and ether type (non)-ionic detergents, </a:t>
                      </a:r>
                      <a:r>
                        <a:rPr lang="en-GB" sz="2000" dirty="0" err="1" smtClean="0"/>
                        <a:t>saponins</a:t>
                      </a:r>
                      <a:r>
                        <a:rPr lang="en-GB" sz="2000" dirty="0" smtClean="0"/>
                        <a:t>, salicylate derivatives of </a:t>
                      </a:r>
                      <a:r>
                        <a:rPr lang="en-GB" sz="2000" dirty="0" err="1" smtClean="0"/>
                        <a:t>fusidic</a:t>
                      </a:r>
                      <a:r>
                        <a:rPr lang="en-GB" sz="2000" dirty="0" smtClean="0"/>
                        <a:t> acid or </a:t>
                      </a:r>
                      <a:r>
                        <a:rPr lang="en-GB" sz="2000" dirty="0" err="1" smtClean="0"/>
                        <a:t>glycyrrhizinic</a:t>
                      </a:r>
                      <a:r>
                        <a:rPr lang="en-GB" sz="2000" dirty="0" smtClean="0"/>
                        <a:t>  acid, or </a:t>
                      </a:r>
                      <a:r>
                        <a:rPr lang="en-GB" sz="2000" dirty="0" err="1" smtClean="0"/>
                        <a:t>methylated</a:t>
                      </a:r>
                      <a:r>
                        <a:rPr lang="en-GB" sz="2000" dirty="0" smtClean="0"/>
                        <a:t> </a:t>
                      </a:r>
                      <a:r>
                        <a:rPr lang="el-GR" sz="2000" dirty="0" smtClean="0"/>
                        <a:t>β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cyclodextrins</a:t>
                      </a:r>
                      <a:endParaRPr lang="en-GB" sz="2000" dirty="0" smtClean="0"/>
                    </a:p>
                    <a:p>
                      <a:pPr algn="l" rtl="0">
                        <a:buFont typeface="Wingdings" pitchFamily="2" charset="2"/>
                        <a:buChar char="§"/>
                      </a:pPr>
                      <a:r>
                        <a:rPr lang="en-GB" sz="2000" dirty="0" smtClean="0"/>
                        <a:t> Through iontophoresis</a:t>
                      </a:r>
                    </a:p>
                    <a:p>
                      <a:pPr algn="l" rtl="0">
                        <a:buFont typeface="Wingdings" pitchFamily="2" charset="2"/>
                        <a:buChar char="§"/>
                      </a:pPr>
                      <a:r>
                        <a:rPr lang="en-GB" sz="2000" baseline="0" dirty="0" smtClean="0"/>
                        <a:t> By using </a:t>
                      </a:r>
                      <a:r>
                        <a:rPr lang="en-GB" sz="2000" baseline="0" dirty="0" err="1" smtClean="0"/>
                        <a:t>liposomes</a:t>
                      </a:r>
                      <a:endParaRPr lang="en-GB" sz="2000" baseline="0" dirty="0" smtClean="0"/>
                    </a:p>
                    <a:p>
                      <a:pPr marL="342900" indent="-342900" algn="l" rtl="0">
                        <a:buFont typeface="+mj-lt"/>
                        <a:buAutoNum type="arabicPeriod" startAt="2"/>
                      </a:pPr>
                      <a:r>
                        <a:rPr lang="en-GB" sz="2000" baseline="0" dirty="0" smtClean="0"/>
                        <a:t>Decrease peptidase activity at the site of absorption and along the “absorption route”: </a:t>
                      </a:r>
                      <a:r>
                        <a:rPr lang="en-GB" sz="2000" baseline="0" dirty="0" err="1" smtClean="0"/>
                        <a:t>aportinin</a:t>
                      </a:r>
                      <a:r>
                        <a:rPr lang="en-GB" sz="2000" baseline="0" dirty="0" smtClean="0"/>
                        <a:t>, </a:t>
                      </a:r>
                      <a:r>
                        <a:rPr lang="en-GB" sz="2000" baseline="0" dirty="0" err="1" smtClean="0"/>
                        <a:t>bacitracin</a:t>
                      </a:r>
                      <a:r>
                        <a:rPr lang="en-GB" sz="2000" baseline="0" dirty="0" smtClean="0"/>
                        <a:t>, soybean tyrosine inhibitor, </a:t>
                      </a:r>
                      <a:r>
                        <a:rPr lang="en-GB" sz="2000" baseline="0" dirty="0" err="1" smtClean="0"/>
                        <a:t>boroleucin</a:t>
                      </a:r>
                      <a:r>
                        <a:rPr lang="en-GB" sz="2000" baseline="0" dirty="0" smtClean="0"/>
                        <a:t>, </a:t>
                      </a:r>
                      <a:r>
                        <a:rPr lang="en-GB" sz="2000" baseline="0" dirty="0" err="1" smtClean="0"/>
                        <a:t>borovaline</a:t>
                      </a:r>
                      <a:endParaRPr lang="en-GB" sz="2000" baseline="0" dirty="0" smtClean="0"/>
                    </a:p>
                    <a:p>
                      <a:pPr marL="342900" indent="-342900" algn="l" rtl="0">
                        <a:buFont typeface="+mj-lt"/>
                        <a:buAutoNum type="arabicPeriod" startAt="2"/>
                      </a:pPr>
                      <a:r>
                        <a:rPr lang="en-GB" sz="2000" baseline="0" dirty="0" smtClean="0"/>
                        <a:t>Enhance resistance against degradation by modification of the molecular structure</a:t>
                      </a:r>
                    </a:p>
                    <a:p>
                      <a:pPr marL="342900" indent="-342900" algn="l" rtl="0">
                        <a:buFont typeface="+mj-lt"/>
                        <a:buAutoNum type="arabicPeriod" startAt="2"/>
                      </a:pPr>
                      <a:r>
                        <a:rPr lang="en-GB" sz="2000" baseline="0" dirty="0" smtClean="0"/>
                        <a:t>Prolongation of exposure time (e.g., bio-adhesion technologies)  </a:t>
                      </a:r>
                      <a:endParaRPr lang="en-GB" sz="2000" dirty="0" smtClean="0"/>
                    </a:p>
                    <a:p>
                      <a:pPr algn="l" rtl="0">
                        <a:buFont typeface="Wingdings" pitchFamily="2" charset="2"/>
                        <a:buChar char="§"/>
                      </a:pPr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52128"/>
          </a:xfrm>
        </p:spPr>
        <p:txBody>
          <a:bodyPr>
            <a:noAutofit/>
          </a:bodyPr>
          <a:lstStyle/>
          <a:p>
            <a:pPr rtl="0"/>
            <a:r>
              <a:rPr lang="en-GB" sz="2800" dirty="0" smtClean="0"/>
              <a:t>Examples of Absorption Enhancing Effects</a:t>
            </a:r>
            <a:br>
              <a:rPr lang="en-GB" sz="2800" dirty="0" smtClean="0"/>
            </a:br>
            <a:r>
              <a:rPr lang="en-GB" sz="2400" b="0" dirty="0" smtClean="0">
                <a:effectLst/>
              </a:rPr>
              <a:t>effect of </a:t>
            </a:r>
            <a:r>
              <a:rPr lang="en-GB" sz="2400" b="0" dirty="0" err="1" smtClean="0">
                <a:effectLst/>
              </a:rPr>
              <a:t>glycocholate</a:t>
            </a:r>
            <a:r>
              <a:rPr lang="en-GB" sz="2400" b="0" dirty="0" smtClean="0">
                <a:effectLst/>
              </a:rPr>
              <a:t> (absorption enhancer) on nasal bioavailability of some proteins and peptides.</a:t>
            </a:r>
            <a:endParaRPr lang="ar-IQ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59632" y="2132856"/>
          <a:ext cx="6552727" cy="316835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75638"/>
                <a:gridCol w="2041953"/>
                <a:gridCol w="1352940"/>
                <a:gridCol w="1482196"/>
              </a:tblGrid>
              <a:tr h="674141">
                <a:tc gridSpan="2"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Bioavailability (%)</a:t>
                      </a:r>
                      <a:endParaRPr lang="ar-IQ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dirty="0" smtClean="0"/>
                        <a:t>No. of AA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Molecule</a:t>
                      </a:r>
                      <a:endParaRPr lang="ar-IQ" dirty="0"/>
                    </a:p>
                  </a:txBody>
                  <a:tcPr/>
                </a:tc>
              </a:tr>
              <a:tr h="951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With </a:t>
                      </a:r>
                      <a:r>
                        <a:rPr lang="en-GB" dirty="0" err="1" smtClean="0"/>
                        <a:t>glycocholate</a:t>
                      </a:r>
                      <a:endParaRPr lang="ar-IQ" dirty="0" smtClean="0"/>
                    </a:p>
                    <a:p>
                      <a:pPr algn="l" rtl="0"/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Without </a:t>
                      </a:r>
                      <a:r>
                        <a:rPr lang="en-GB" dirty="0" err="1" smtClean="0"/>
                        <a:t>glycocholate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IQ" dirty="0"/>
                    </a:p>
                  </a:txBody>
                  <a:tcPr/>
                </a:tc>
              </a:tr>
              <a:tr h="385757">
                <a:tc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70-90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&lt; 1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29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dirty="0" smtClean="0"/>
                        <a:t>Glucagon </a:t>
                      </a:r>
                      <a:endParaRPr lang="ar-IQ" dirty="0"/>
                    </a:p>
                  </a:txBody>
                  <a:tcPr/>
                </a:tc>
              </a:tr>
              <a:tr h="385757">
                <a:tc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15-20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&lt; 1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32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dirty="0" err="1" smtClean="0"/>
                        <a:t>Calcitonin</a:t>
                      </a:r>
                      <a:r>
                        <a:rPr lang="en-GB" dirty="0" smtClean="0"/>
                        <a:t> </a:t>
                      </a:r>
                      <a:endParaRPr lang="ar-IQ" dirty="0"/>
                    </a:p>
                  </a:txBody>
                  <a:tcPr/>
                </a:tc>
              </a:tr>
              <a:tr h="385757">
                <a:tc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10-30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&lt; 1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51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dirty="0" smtClean="0"/>
                        <a:t>Insulin </a:t>
                      </a:r>
                      <a:endParaRPr lang="ar-IQ" dirty="0"/>
                    </a:p>
                  </a:txBody>
                  <a:tcPr/>
                </a:tc>
              </a:tr>
              <a:tr h="385757">
                <a:tc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7-8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&lt; 1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 smtClean="0"/>
                        <a:t>191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dirty="0" smtClean="0"/>
                        <a:t>Met-</a:t>
                      </a:r>
                      <a:r>
                        <a:rPr lang="en-GB" dirty="0" err="1" smtClean="0"/>
                        <a:t>hgH</a:t>
                      </a:r>
                      <a:r>
                        <a:rPr lang="en-GB" dirty="0" smtClean="0"/>
                        <a:t> </a:t>
                      </a:r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551" t="32110" r="50179" b="11782"/>
          <a:stretch>
            <a:fillRect/>
          </a:stretch>
        </p:blipFill>
        <p:spPr bwMode="auto">
          <a:xfrm>
            <a:off x="467544" y="242755"/>
            <a:ext cx="8136904" cy="65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GB" dirty="0" smtClean="0"/>
              <a:t>In these examples, the effect of the presence of the absorption enhancers is clear.</a:t>
            </a:r>
          </a:p>
          <a:p>
            <a:pPr algn="l" rtl="0"/>
            <a:r>
              <a:rPr lang="en-GB" dirty="0" smtClean="0"/>
              <a:t>Major issues now being addressed are reproducibility, effect of pathological conditions (e.g., rhinitis) on absorption and safety aspects of chronic use. </a:t>
            </a:r>
          </a:p>
          <a:p>
            <a:pPr algn="l" rtl="0"/>
            <a:r>
              <a:rPr lang="en-GB" dirty="0" smtClean="0"/>
              <a:t>Interestingly, absorption enhancing effects were shown to be species dependent.</a:t>
            </a:r>
          </a:p>
          <a:p>
            <a:pPr algn="l" rtl="0"/>
            <a:r>
              <a:rPr lang="en-GB" dirty="0" smtClean="0"/>
              <a:t>Pronounced differences in effect were observed between rats, rabbits, and humans.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Iontophoresis </a:t>
            </a:r>
            <a:endParaRPr lang="ar-IQ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l" rtl="0"/>
            <a:r>
              <a:rPr lang="en-GB" dirty="0" smtClean="0"/>
              <a:t>With iontophoresis a </a:t>
            </a:r>
            <a:r>
              <a:rPr lang="en-GB" dirty="0" err="1" smtClean="0"/>
              <a:t>transdermal</a:t>
            </a:r>
            <a:r>
              <a:rPr lang="en-GB" dirty="0" smtClean="0"/>
              <a:t> electrical current is induced by positioning two electrodes on different places on the skin.  </a:t>
            </a:r>
            <a:endParaRPr lang="ar-IQ" dirty="0"/>
          </a:p>
        </p:txBody>
      </p:sp>
      <p:pic>
        <p:nvPicPr>
          <p:cNvPr id="1026" name="Picture 2" descr="C:\Users\hp pavilion\Pictures\للمحاضرات\imagesCAHYCD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96952"/>
            <a:ext cx="4753559" cy="33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177" t="25219" r="25567" b="14735"/>
          <a:stretch>
            <a:fillRect/>
          </a:stretch>
        </p:blipFill>
        <p:spPr bwMode="auto">
          <a:xfrm>
            <a:off x="444820" y="600259"/>
            <a:ext cx="8254360" cy="565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GB" dirty="0" smtClean="0"/>
              <a:t>This current induces a migration of (ionized) molecules through the skin.</a:t>
            </a:r>
          </a:p>
          <a:p>
            <a:pPr algn="l" rtl="0"/>
            <a:r>
              <a:rPr lang="en-GB" dirty="0" smtClean="0"/>
              <a:t>Delivery depends on the current (on/off, pulsed/direct, wave shape), pH, ionic strength, molecular weight, charge on the protein, and temperature.</a:t>
            </a:r>
          </a:p>
          <a:p>
            <a:pPr algn="l" rtl="0"/>
            <a:r>
              <a:rPr lang="en-GB" dirty="0" smtClean="0"/>
              <a:t>The protein should be charged over the full thickness of the skin (pH of hydrated skin depends on the depth and varies between pH 4 (surface) and pH 7.3), which makes proteins with </a:t>
            </a:r>
            <a:r>
              <a:rPr lang="en-GB" dirty="0" err="1" smtClean="0"/>
              <a:t>pI</a:t>
            </a:r>
            <a:r>
              <a:rPr lang="en-GB" dirty="0" smtClean="0"/>
              <a:t> values outside this range prime candidates for </a:t>
            </a:r>
            <a:r>
              <a:rPr lang="en-GB" dirty="0" err="1" smtClean="0"/>
              <a:t>iontophoretic</a:t>
            </a:r>
            <a:r>
              <a:rPr lang="en-GB" dirty="0" smtClean="0"/>
              <a:t> transport. 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It is not clear whether there are size restrictions (protein MW) for </a:t>
            </a:r>
            <a:r>
              <a:rPr lang="en-GB" dirty="0" err="1" smtClean="0"/>
              <a:t>iontophoretic</a:t>
            </a:r>
            <a:r>
              <a:rPr lang="en-GB" dirty="0" smtClean="0"/>
              <a:t> transport. However, only potent proteins will be successful candidates. With the present technology the protein flux through the skin is in the 10 µg/cm</a:t>
            </a:r>
            <a:r>
              <a:rPr lang="en-GB" baseline="30000" dirty="0" smtClean="0"/>
              <a:t>2</a:t>
            </a:r>
            <a:r>
              <a:rPr lang="en-GB" dirty="0" smtClean="0"/>
              <a:t>/hour range.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4070" t="20297" r="51025" b="40328"/>
          <a:stretch>
            <a:fillRect/>
          </a:stretch>
        </p:blipFill>
        <p:spPr bwMode="auto">
          <a:xfrm>
            <a:off x="539552" y="388662"/>
            <a:ext cx="7992888" cy="628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4616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GB" dirty="0" smtClean="0"/>
              <a:t>The figure presents the plasma profile of growth hormone releasing factor, GRF (44 amino acids, MW 5kDa after SC, IV, and </a:t>
            </a:r>
            <a:r>
              <a:rPr lang="en-GB" dirty="0" err="1" smtClean="0"/>
              <a:t>iontophoretic</a:t>
            </a:r>
            <a:r>
              <a:rPr lang="en-GB" dirty="0" smtClean="0"/>
              <a:t> transdermal delivery to hairless guinea pigs.</a:t>
            </a:r>
          </a:p>
          <a:p>
            <a:pPr algn="l" rtl="0">
              <a:buFont typeface="Wingdings" pitchFamily="2" charset="2"/>
              <a:buChar char="Ø"/>
            </a:pPr>
            <a:r>
              <a:rPr lang="en-GB" dirty="0" smtClean="0"/>
              <a:t> A prolonged appearance of GRF in the plasma can be observed. </a:t>
            </a:r>
          </a:p>
          <a:p>
            <a:pPr algn="l" rtl="0">
              <a:buFont typeface="Wingdings" pitchFamily="2" charset="2"/>
              <a:buChar char="Ø"/>
            </a:pPr>
            <a:r>
              <a:rPr lang="en-GB" dirty="0" err="1" smtClean="0"/>
              <a:t>Iontophoretic</a:t>
            </a:r>
            <a:r>
              <a:rPr lang="en-GB" dirty="0" smtClean="0"/>
              <a:t> delivery offers interesting opportunities if pulsed delivery of the protein is required. </a:t>
            </a:r>
          </a:p>
          <a:p>
            <a:pPr algn="l" rtl="0"/>
            <a:r>
              <a:rPr lang="en-GB" dirty="0" smtClean="0"/>
              <a:t>The device can be worn permanently and only switched on for the desired periods of time, simulating pulsatile secretion of endogenous hormones such as growth hormone and insulin. 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GB" dirty="0" smtClean="0"/>
              <a:t>The potential pros and cons for different relevant routes</a:t>
            </a:r>
            <a:endParaRPr lang="ar-IQ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81228" indent="-571500" algn="l" rtl="0">
              <a:buFont typeface="+mj-lt"/>
              <a:buAutoNum type="romanUcPeriod"/>
            </a:pPr>
            <a:r>
              <a:rPr lang="en-GB" b="1" dirty="0" smtClean="0"/>
              <a:t>Nasal </a:t>
            </a:r>
          </a:p>
          <a:p>
            <a:pPr marL="681228" indent="-571500" algn="l" rtl="0">
              <a:buNone/>
            </a:pPr>
            <a:r>
              <a:rPr lang="en-GB" dirty="0" smtClean="0"/>
              <a:t>Advantage:</a:t>
            </a:r>
          </a:p>
          <a:p>
            <a:pPr marL="681228" indent="-571500" algn="l" rtl="0">
              <a:buFont typeface="+mj-lt"/>
              <a:buAutoNum type="arabicPeriod"/>
            </a:pPr>
            <a:r>
              <a:rPr lang="en-GB" dirty="0" smtClean="0"/>
              <a:t>Easily accessible</a:t>
            </a:r>
          </a:p>
          <a:p>
            <a:pPr marL="681228" indent="-571500" algn="l" rtl="0">
              <a:buFont typeface="+mj-lt"/>
              <a:buAutoNum type="arabicPeriod"/>
            </a:pPr>
            <a:r>
              <a:rPr lang="en-GB" dirty="0" smtClean="0"/>
              <a:t>Fast uptake</a:t>
            </a:r>
          </a:p>
          <a:p>
            <a:pPr marL="681228" indent="-571500" algn="l" rtl="0">
              <a:buFont typeface="+mj-lt"/>
              <a:buAutoNum type="arabicPeriod"/>
            </a:pPr>
            <a:r>
              <a:rPr lang="en-GB" dirty="0" smtClean="0"/>
              <a:t>Proven track record with a number of “conventional” drugs</a:t>
            </a:r>
          </a:p>
          <a:p>
            <a:pPr marL="681228" indent="-571500" algn="l" rtl="0">
              <a:buFont typeface="+mj-lt"/>
              <a:buAutoNum type="arabicPeriod"/>
            </a:pPr>
            <a:r>
              <a:rPr lang="en-GB" dirty="0" smtClean="0"/>
              <a:t>Probably lower proteolytic activity than in the GI tract</a:t>
            </a:r>
          </a:p>
          <a:p>
            <a:pPr marL="681228" indent="-571500" algn="l" rtl="0">
              <a:buFont typeface="+mj-lt"/>
              <a:buAutoNum type="arabicPeriod"/>
            </a:pPr>
            <a:r>
              <a:rPr lang="en-GB" dirty="0" smtClean="0"/>
              <a:t>Avoidance of first pass effect</a:t>
            </a:r>
          </a:p>
          <a:p>
            <a:pPr marL="681228" indent="-571500" algn="l" rtl="0">
              <a:buFont typeface="+mj-lt"/>
              <a:buAutoNum type="arabicPeriod"/>
            </a:pPr>
            <a:r>
              <a:rPr lang="en-GB" dirty="0" smtClean="0"/>
              <a:t>Spatial containment of absorption enhancers is possible 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71800" y="260648"/>
            <a:ext cx="2602632" cy="634082"/>
          </a:xfrm>
        </p:spPr>
        <p:txBody>
          <a:bodyPr>
            <a:normAutofit fontScale="90000"/>
          </a:bodyPr>
          <a:lstStyle/>
          <a:p>
            <a:r>
              <a:rPr lang="en-GB" sz="4000" dirty="0" err="1" smtClean="0"/>
              <a:t>Liposomes</a:t>
            </a:r>
            <a:endParaRPr lang="ar-IQ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 Liposomes are microscopic vesicles that consist of an aqueous center with a </a:t>
            </a:r>
            <a:r>
              <a:rPr lang="en-US" dirty="0" err="1" smtClean="0"/>
              <a:t>phospholipid</a:t>
            </a:r>
            <a:r>
              <a:rPr lang="en-US" dirty="0" smtClean="0"/>
              <a:t> membrane;</a:t>
            </a:r>
          </a:p>
          <a:p>
            <a:pPr algn="l" rtl="0"/>
            <a:r>
              <a:rPr lang="en-US" dirty="0" smtClean="0"/>
              <a:t> phospholipids contain a glycerol bonded to 2 fatty acids and a phosphate group with a polar head.</a:t>
            </a:r>
          </a:p>
          <a:p>
            <a:pPr algn="l" rtl="0"/>
            <a:r>
              <a:rPr lang="en-US" dirty="0" smtClean="0"/>
              <a:t> The fatty acid portion of this </a:t>
            </a:r>
            <a:r>
              <a:rPr lang="en-US" dirty="0" err="1" smtClean="0"/>
              <a:t>biomolecule</a:t>
            </a:r>
            <a:r>
              <a:rPr lang="en-US" dirty="0" smtClean="0"/>
              <a:t> is hydrophobic and is located toward the outside of the lipid </a:t>
            </a:r>
            <a:r>
              <a:rPr lang="en-US" dirty="0" err="1" smtClean="0"/>
              <a:t>bilayer</a:t>
            </a:r>
            <a:r>
              <a:rPr lang="en-US" dirty="0" smtClean="0"/>
              <a:t> whereas the phosphate group is hydrophilic and faces the aqueous interior. </a:t>
            </a:r>
          </a:p>
          <a:p>
            <a:pPr algn="l" rtl="0"/>
            <a:r>
              <a:rPr lang="en-US" dirty="0" smtClean="0"/>
              <a:t>These </a:t>
            </a:r>
            <a:r>
              <a:rPr lang="en-US" dirty="0" err="1" smtClean="0"/>
              <a:t>phospholipid</a:t>
            </a:r>
            <a:r>
              <a:rPr lang="en-US" dirty="0" smtClean="0"/>
              <a:t> walls are identical to those that comprise other human cell membranes.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 err="1" smtClean="0"/>
              <a:t>Liposomes</a:t>
            </a:r>
            <a:r>
              <a:rPr lang="en-US" dirty="0" smtClean="0"/>
              <a:t> can differ in size, with a range in diameter between 15-3500 nm, and they can be found in </a:t>
            </a:r>
            <a:r>
              <a:rPr lang="en-US" dirty="0" err="1" smtClean="0"/>
              <a:t>unilamellar</a:t>
            </a:r>
            <a:r>
              <a:rPr lang="en-US" dirty="0" smtClean="0"/>
              <a:t> or </a:t>
            </a:r>
            <a:r>
              <a:rPr lang="en-US" dirty="0" err="1" smtClean="0"/>
              <a:t>multilamellar</a:t>
            </a:r>
            <a:r>
              <a:rPr lang="en-US" dirty="0" smtClean="0"/>
              <a:t> forms. 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 smtClean="0"/>
              <a:t>Liposomes</a:t>
            </a:r>
            <a:r>
              <a:rPr lang="en-GB" dirty="0" smtClean="0"/>
              <a:t> </a:t>
            </a:r>
            <a:endParaRPr lang="ar-IQ" dirty="0"/>
          </a:p>
        </p:txBody>
      </p:sp>
      <p:pic>
        <p:nvPicPr>
          <p:cNvPr id="4" name="Content Placeholder 3" descr="Liposome_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6770" y="3429000"/>
            <a:ext cx="3825230" cy="2745717"/>
          </a:xfrm>
        </p:spPr>
      </p:pic>
      <p:pic>
        <p:nvPicPr>
          <p:cNvPr id="5" name="Picture 4" descr="http://www.formulatorsampleshop.com/v/vspfiles/assets/images/liposom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836712"/>
            <a:ext cx="45365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0560" y="3645024"/>
            <a:ext cx="40124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2082"/>
          <a:stretch>
            <a:fillRect/>
          </a:stretch>
        </p:blipFill>
        <p:spPr bwMode="auto">
          <a:xfrm>
            <a:off x="1043608" y="262252"/>
            <a:ext cx="7099758" cy="606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2082"/>
          <a:stretch>
            <a:fillRect/>
          </a:stretch>
        </p:blipFill>
        <p:spPr bwMode="auto">
          <a:xfrm>
            <a:off x="1043608" y="667903"/>
            <a:ext cx="7128792" cy="608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814388"/>
            <a:ext cx="62103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797152"/>
          </a:xfrm>
        </p:spPr>
        <p:txBody>
          <a:bodyPr>
            <a:noAutofit/>
          </a:bodyPr>
          <a:lstStyle/>
          <a:p>
            <a:pPr algn="l" rtl="0"/>
            <a:r>
              <a:rPr lang="en-US" sz="3600" dirty="0" smtClean="0"/>
              <a:t>Insulin has traditionally been an injectable preparation which is a common barrier to its use, and as a result, since the discovery of insulin in the 1920s, new strategies for its delivery by routes other than intravenous </a:t>
            </a:r>
            <a:r>
              <a:rPr lang="en-GB" sz="3600" dirty="0" smtClean="0"/>
              <a:t>and subcutaneous (SC) injection have been investigated.</a:t>
            </a:r>
          </a:p>
          <a:p>
            <a:pPr algn="l" rtl="0"/>
            <a:endParaRPr lang="ar-IQ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/>
          </a:bodyPr>
          <a:lstStyle/>
          <a:p>
            <a:pPr algn="l" rtl="0"/>
            <a:r>
              <a:rPr lang="en-GB" sz="2800" dirty="0" smtClean="0"/>
              <a:t>Many pharmaceutical companies doing </a:t>
            </a:r>
            <a:r>
              <a:rPr lang="en-US" sz="2800" dirty="0" smtClean="0"/>
              <a:t>research in the field to develop an </a:t>
            </a:r>
            <a:r>
              <a:rPr lang="en-GB" sz="2800" dirty="0" smtClean="0"/>
              <a:t>inhalational preparation announced </a:t>
            </a:r>
            <a:r>
              <a:rPr lang="en-US" sz="2800" dirty="0" smtClean="0"/>
              <a:t>the termination of product development </a:t>
            </a:r>
            <a:r>
              <a:rPr lang="en-GB" sz="2800" dirty="0" smtClean="0"/>
              <a:t>following the poor acceptance </a:t>
            </a:r>
            <a:r>
              <a:rPr lang="en-US" sz="2800" dirty="0" smtClean="0"/>
              <a:t>and risk of lung cancer of the first US FDA approved inhaled insulin product, </a:t>
            </a:r>
            <a:r>
              <a:rPr lang="en-GB" sz="2800" dirty="0" err="1" smtClean="0"/>
              <a:t>Exubera</a:t>
            </a:r>
            <a:r>
              <a:rPr lang="en-GB" sz="2800" dirty="0" smtClean="0"/>
              <a:t>®. </a:t>
            </a:r>
          </a:p>
          <a:p>
            <a:pPr algn="l" rtl="0"/>
            <a:r>
              <a:rPr lang="en-GB" sz="2800" dirty="0" smtClean="0"/>
              <a:t>This formulation produced cough, dyspnoea (difficulty in breathing), increased </a:t>
            </a:r>
            <a:r>
              <a:rPr lang="en-US" sz="2800" dirty="0" smtClean="0"/>
              <a:t>sputum, and </a:t>
            </a:r>
            <a:r>
              <a:rPr lang="en-US" sz="2800" dirty="0" err="1" smtClean="0"/>
              <a:t>epistaxis</a:t>
            </a:r>
            <a:r>
              <a:rPr lang="en-US" sz="2800" dirty="0" smtClean="0"/>
              <a:t> (nosebleed), and was contraindicated </a:t>
            </a:r>
            <a:r>
              <a:rPr lang="en-GB" sz="2800" dirty="0" smtClean="0"/>
              <a:t>in patients with chronic obstructive pulmonary disease (COPD) and asthma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sz="3200" dirty="0" err="1" smtClean="0">
                <a:solidFill>
                  <a:srgbClr val="C00000"/>
                </a:solidFill>
              </a:rPr>
              <a:t>Technosphere</a:t>
            </a:r>
            <a:r>
              <a:rPr lang="en-US" sz="3200" dirty="0" smtClean="0">
                <a:solidFill>
                  <a:srgbClr val="C00000"/>
                </a:solidFill>
              </a:rPr>
              <a:t> insulin: a new inhaled insulin</a:t>
            </a:r>
            <a:endParaRPr lang="ar-IQ" sz="3200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sz="2800" dirty="0" err="1" smtClean="0"/>
              <a:t>MannKind</a:t>
            </a:r>
            <a:r>
              <a:rPr lang="en-GB" sz="2800" dirty="0" smtClean="0"/>
              <a:t> </a:t>
            </a:r>
            <a:r>
              <a:rPr lang="en-US" sz="2800" dirty="0" smtClean="0"/>
              <a:t>Corporation has developed a powdered formulation of insulin with a </a:t>
            </a:r>
            <a:r>
              <a:rPr lang="en-GB" sz="2800" dirty="0" smtClean="0"/>
              <a:t>higher percentage of absorption </a:t>
            </a:r>
            <a:r>
              <a:rPr lang="en-US" sz="2800" dirty="0" smtClean="0"/>
              <a:t>from the lungs. This product, </a:t>
            </a:r>
            <a:r>
              <a:rPr lang="en-GB" sz="2800" dirty="0" err="1" smtClean="0"/>
              <a:t>Afrezza</a:t>
            </a:r>
            <a:r>
              <a:rPr lang="en-GB" sz="2800" dirty="0" smtClean="0"/>
              <a:t>® (</a:t>
            </a:r>
            <a:r>
              <a:rPr lang="en-GB" sz="2800" dirty="0" err="1" smtClean="0"/>
              <a:t>Technosphere</a:t>
            </a:r>
            <a:r>
              <a:rPr lang="en-GB" sz="2800" dirty="0" smtClean="0"/>
              <a:t>® insulin), </a:t>
            </a:r>
            <a:r>
              <a:rPr lang="en-US" sz="2800" dirty="0" smtClean="0"/>
              <a:t>appears to have overcome some of the barriers that contributed to the withdrawal of </a:t>
            </a:r>
            <a:r>
              <a:rPr lang="en-US" sz="2800" dirty="0" err="1" smtClean="0"/>
              <a:t>Exubera</a:t>
            </a:r>
            <a:r>
              <a:rPr lang="en-GB" sz="2800" dirty="0" smtClean="0"/>
              <a:t>®</a:t>
            </a:r>
            <a:r>
              <a:rPr lang="en-US" sz="2800" dirty="0" smtClean="0"/>
              <a:t> and is currently under review by the FDA.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 </a:t>
            </a:r>
            <a:r>
              <a:rPr lang="en-US" dirty="0" err="1" smtClean="0"/>
              <a:t>Technosphere</a:t>
            </a:r>
            <a:r>
              <a:rPr lang="en-US" dirty="0" smtClean="0"/>
              <a:t> insulin is a new inhaled insulin preparation which mimics normal </a:t>
            </a:r>
            <a:r>
              <a:rPr lang="en-US" dirty="0" err="1" smtClean="0"/>
              <a:t>prandial</a:t>
            </a:r>
            <a:r>
              <a:rPr lang="en-US" dirty="0" smtClean="0"/>
              <a:t> insulin release. It decreases </a:t>
            </a:r>
            <a:r>
              <a:rPr lang="en-GB" dirty="0" smtClean="0"/>
              <a:t>post-</a:t>
            </a:r>
            <a:r>
              <a:rPr lang="en-GB" dirty="0" err="1" smtClean="0"/>
              <a:t>prandial</a:t>
            </a:r>
            <a:r>
              <a:rPr lang="en-GB" dirty="0" smtClean="0"/>
              <a:t> blood glucose</a:t>
            </a:r>
            <a:r>
              <a:rPr lang="en-US" dirty="0" smtClean="0"/>
              <a:t> (PPG) levels and has good </a:t>
            </a:r>
            <a:r>
              <a:rPr lang="en-US" dirty="0" err="1" smtClean="0"/>
              <a:t>glycaemic</a:t>
            </a:r>
            <a:r>
              <a:rPr lang="en-US" dirty="0" smtClean="0"/>
              <a:t> control </a:t>
            </a:r>
            <a:r>
              <a:rPr lang="en-GB" dirty="0" smtClean="0"/>
              <a:t>with significantly lesser hypoglycaemia.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Current data show that this formulation has no impact on pulmonary function</a:t>
            </a:r>
          </a:p>
          <a:p>
            <a:pPr algn="l" rtl="0"/>
            <a:r>
              <a:rPr lang="en-US" dirty="0" smtClean="0"/>
              <a:t> Long-term safety studies with regard to</a:t>
            </a:r>
          </a:p>
          <a:p>
            <a:pPr algn="l" rtl="0">
              <a:buNone/>
            </a:pPr>
            <a:r>
              <a:rPr lang="en-US" dirty="0" smtClean="0"/>
              <a:t>pulmonary function and risk for development of lung carcinoma need to </a:t>
            </a:r>
            <a:r>
              <a:rPr lang="en-GB" dirty="0" smtClean="0"/>
              <a:t>be monitored</a:t>
            </a:r>
          </a:p>
          <a:p>
            <a:pPr algn="l" rtl="0"/>
            <a:r>
              <a:rPr lang="en-US" dirty="0" smtClean="0"/>
              <a:t> The FDA is currently reviewing </a:t>
            </a:r>
            <a:r>
              <a:rPr lang="en-US" dirty="0" err="1" smtClean="0"/>
              <a:t>Technosphere</a:t>
            </a:r>
            <a:r>
              <a:rPr lang="en-US" dirty="0" smtClean="0"/>
              <a:t> insulin for use in both type 1  and type 2 diabetes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err="1" smtClean="0"/>
              <a:t>Technosphere</a:t>
            </a:r>
            <a:r>
              <a:rPr lang="en-GB" sz="4400" dirty="0" smtClean="0"/>
              <a:t>® insulin</a:t>
            </a:r>
            <a:endParaRPr lang="ar-IQ" dirty="0"/>
          </a:p>
        </p:txBody>
      </p:sp>
      <p:pic>
        <p:nvPicPr>
          <p:cNvPr id="4" name="Content Placeholder 3" descr="BUS-NIBS-insulin-300_tcm18-1346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348880"/>
            <a:ext cx="4186589" cy="3014343"/>
          </a:xfrm>
        </p:spPr>
      </p:pic>
      <p:pic>
        <p:nvPicPr>
          <p:cNvPr id="1026" name="Picture 2" descr="C:\Users\hp pavilion\Pictures\Afrezza-Technosphere-insu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684917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algn="l" rtl="0">
              <a:buNone/>
            </a:pPr>
            <a:r>
              <a:rPr lang="en-GB" b="1" dirty="0" smtClean="0"/>
              <a:t>Nasal </a:t>
            </a:r>
          </a:p>
          <a:p>
            <a:pPr algn="l" rtl="0">
              <a:buNone/>
            </a:pPr>
            <a:r>
              <a:rPr lang="en-GB" dirty="0" smtClean="0"/>
              <a:t>Disadvantage: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GB" dirty="0" smtClean="0"/>
              <a:t>Reproducibility (in particular under pathological conditions)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GB" dirty="0" smtClean="0"/>
              <a:t>Safety (e.g., cilliary movement)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GB" dirty="0" smtClean="0"/>
              <a:t>Low bioavailability for proteins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1228" indent="-571500" algn="l" rtl="0">
              <a:buFont typeface="+mj-lt"/>
              <a:buAutoNum type="romanUcPeriod" startAt="2"/>
            </a:pPr>
            <a:r>
              <a:rPr lang="en-GB" dirty="0" smtClean="0"/>
              <a:t>Pulmonary </a:t>
            </a:r>
          </a:p>
          <a:p>
            <a:pPr marL="681228" indent="-571500" algn="l" rtl="0">
              <a:buNone/>
            </a:pPr>
            <a:r>
              <a:rPr lang="en-GB" dirty="0" smtClean="0"/>
              <a:t>Advantage:</a:t>
            </a:r>
          </a:p>
          <a:p>
            <a:pPr marL="681228" indent="-571500" algn="l" rtl="0">
              <a:buFont typeface="+mj-lt"/>
              <a:buAutoNum type="arabicPeriod"/>
            </a:pPr>
            <a:r>
              <a:rPr lang="en-GB" dirty="0" smtClean="0"/>
              <a:t>Relative easy to access</a:t>
            </a:r>
          </a:p>
          <a:p>
            <a:pPr marL="681228" indent="-571500" algn="l" rtl="0">
              <a:buFont typeface="+mj-lt"/>
              <a:buAutoNum type="arabicPeriod"/>
            </a:pPr>
            <a:r>
              <a:rPr lang="en-GB" dirty="0" smtClean="0"/>
              <a:t>Fast uptake</a:t>
            </a:r>
          </a:p>
          <a:p>
            <a:pPr marL="681228" indent="-571500" algn="l" rtl="0">
              <a:buFont typeface="+mj-lt"/>
              <a:buAutoNum type="arabicPeriod"/>
            </a:pPr>
            <a:r>
              <a:rPr lang="en-GB" dirty="0" smtClean="0"/>
              <a:t>Proven track record with “conventional” drugs</a:t>
            </a:r>
          </a:p>
          <a:p>
            <a:pPr marL="681228" indent="-571500" algn="l" rtl="0">
              <a:buFont typeface="+mj-lt"/>
              <a:buAutoNum type="arabicPeriod"/>
            </a:pPr>
            <a:r>
              <a:rPr lang="en-GB" dirty="0" smtClean="0"/>
              <a:t>Substantial fractions of insulin are absorbed</a:t>
            </a:r>
          </a:p>
          <a:p>
            <a:pPr marL="681228" indent="-571500" algn="l" rtl="0">
              <a:buFont typeface="+mj-lt"/>
              <a:buAutoNum type="arabicPeriod"/>
            </a:pPr>
            <a:r>
              <a:rPr lang="en-GB" dirty="0" smtClean="0"/>
              <a:t>Lower proteolytic activity than in the GI tract</a:t>
            </a:r>
          </a:p>
          <a:p>
            <a:pPr marL="681228" indent="-571500" algn="l" rtl="0">
              <a:buFont typeface="+mj-lt"/>
              <a:buAutoNum type="arabicPeriod"/>
            </a:pPr>
            <a:r>
              <a:rPr lang="en-GB" dirty="0" smtClean="0"/>
              <a:t>Avoidance of hepatic first pass effect</a:t>
            </a:r>
          </a:p>
          <a:p>
            <a:pPr marL="681228" indent="-571500" algn="l" rtl="0">
              <a:buFont typeface="+mj-lt"/>
              <a:buAutoNum type="arabicPeriod"/>
            </a:pPr>
            <a:r>
              <a:rPr lang="en-GB" dirty="0" smtClean="0"/>
              <a:t>Spatial containment of absorption enhancer(?)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endParaRPr lang="ar-IQ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GB" dirty="0" smtClean="0"/>
              <a:t>Pulmonary </a:t>
            </a:r>
          </a:p>
          <a:p>
            <a:pPr algn="l" rtl="0">
              <a:buNone/>
            </a:pPr>
            <a:r>
              <a:rPr lang="en-GB" dirty="0" smtClean="0"/>
              <a:t>Disadvantage: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GB" dirty="0" smtClean="0"/>
              <a:t>Reproducibility (in particular under pathological conditions, smoker/non-smoker)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GB" dirty="0" smtClean="0"/>
              <a:t>Safety (e.g., immunogenicity)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GB" dirty="0" smtClean="0"/>
              <a:t>Presence of macrophages in the lung with affinity for particulates</a:t>
            </a:r>
          </a:p>
          <a:p>
            <a:pPr marL="624078" indent="-514350" algn="l" rtl="0">
              <a:buFont typeface="+mj-lt"/>
              <a:buAutoNum type="arabicPeriod"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32"/>
          </a:xfrm>
        </p:spPr>
        <p:txBody>
          <a:bodyPr>
            <a:normAutofit fontScale="92500" lnSpcReduction="20000"/>
          </a:bodyPr>
          <a:lstStyle/>
          <a:p>
            <a:pPr marL="681228" indent="-571500" algn="l" rtl="0">
              <a:buFont typeface="+mj-lt"/>
              <a:buAutoNum type="romanUcPeriod" startAt="3"/>
            </a:pPr>
            <a:r>
              <a:rPr lang="en-GB" dirty="0" smtClean="0"/>
              <a:t>Rectal </a:t>
            </a:r>
          </a:p>
          <a:p>
            <a:pPr marL="681228" indent="-571500" algn="l" rtl="0">
              <a:buNone/>
            </a:pPr>
            <a:r>
              <a:rPr lang="en-GB" dirty="0" smtClean="0"/>
              <a:t>Advantage:</a:t>
            </a:r>
          </a:p>
          <a:p>
            <a:pPr marL="681228" indent="-571500" algn="l" rtl="0">
              <a:buFont typeface="+mj-lt"/>
              <a:buAutoNum type="arabicPeriod"/>
            </a:pPr>
            <a:r>
              <a:rPr lang="en-GB" dirty="0" smtClean="0"/>
              <a:t>Easily accessible</a:t>
            </a:r>
          </a:p>
          <a:p>
            <a:pPr marL="681228" indent="-571500" algn="l" rtl="0">
              <a:buFont typeface="+mj-lt"/>
              <a:buAutoNum type="arabicPeriod"/>
            </a:pPr>
            <a:r>
              <a:rPr lang="en-GB" dirty="0" smtClean="0"/>
              <a:t>Partial avoidance of hepatic first pass </a:t>
            </a:r>
          </a:p>
          <a:p>
            <a:pPr marL="681228" indent="-571500" algn="l" rtl="0">
              <a:buFont typeface="+mj-lt"/>
              <a:buAutoNum type="arabicPeriod"/>
            </a:pPr>
            <a:r>
              <a:rPr lang="en-GB" dirty="0" smtClean="0"/>
              <a:t>Probably lower proteolytic activity than in the upper parts of GI tract</a:t>
            </a:r>
          </a:p>
          <a:p>
            <a:pPr marL="681228" indent="-571500" algn="l" rtl="0">
              <a:buFont typeface="+mj-lt"/>
              <a:buAutoNum type="arabicPeriod"/>
            </a:pPr>
            <a:r>
              <a:rPr lang="en-GB" dirty="0" smtClean="0"/>
              <a:t>Spatial containment of absorption enhancers is possible</a:t>
            </a:r>
          </a:p>
          <a:p>
            <a:pPr marL="681228" indent="-571500" algn="l" rtl="0">
              <a:buFont typeface="+mj-lt"/>
              <a:buAutoNum type="arabicPeriod"/>
            </a:pPr>
            <a:r>
              <a:rPr lang="en-GB" dirty="0" smtClean="0"/>
              <a:t>Proven track record with a number of “conventional” drugs</a:t>
            </a:r>
          </a:p>
          <a:p>
            <a:pPr marL="681228" indent="-571500" algn="l" rtl="0">
              <a:buNone/>
            </a:pPr>
            <a:r>
              <a:rPr lang="en-GB" dirty="0" smtClean="0"/>
              <a:t>Disadvantage:</a:t>
            </a:r>
          </a:p>
          <a:p>
            <a:pPr marL="681228" indent="-571500" algn="l" rtl="0">
              <a:buNone/>
            </a:pPr>
            <a:r>
              <a:rPr lang="en-GB" dirty="0" smtClean="0"/>
              <a:t>Low bioavailability for proteins </a:t>
            </a:r>
          </a:p>
          <a:p>
            <a:pPr marL="681228" indent="-571500" algn="l" rtl="0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56"/>
          </a:xfrm>
        </p:spPr>
        <p:txBody>
          <a:bodyPr>
            <a:normAutofit fontScale="85000" lnSpcReduction="20000"/>
          </a:bodyPr>
          <a:lstStyle/>
          <a:p>
            <a:pPr marL="681228" indent="-571500" algn="l" rtl="0">
              <a:buFont typeface="+mj-lt"/>
              <a:buAutoNum type="romanUcPeriod" startAt="4"/>
            </a:pPr>
            <a:r>
              <a:rPr lang="en-GB" dirty="0" smtClean="0"/>
              <a:t>Buccal </a:t>
            </a:r>
          </a:p>
          <a:p>
            <a:pPr marL="681228" indent="-571500" algn="l" rtl="0">
              <a:buNone/>
            </a:pPr>
            <a:r>
              <a:rPr lang="en-GB" dirty="0" smtClean="0"/>
              <a:t>Advantage:</a:t>
            </a:r>
          </a:p>
          <a:p>
            <a:pPr marL="681228" indent="-571500" algn="l" rtl="0">
              <a:buFont typeface="+mj-lt"/>
              <a:buAutoNum type="arabicPeriod"/>
            </a:pPr>
            <a:r>
              <a:rPr lang="en-GB" dirty="0" smtClean="0"/>
              <a:t>Easily accessible</a:t>
            </a:r>
          </a:p>
          <a:p>
            <a:pPr marL="681228" indent="-571500" algn="l" rtl="0">
              <a:buFont typeface="+mj-lt"/>
              <a:buAutoNum type="arabicPeriod"/>
            </a:pPr>
            <a:r>
              <a:rPr lang="en-GB" dirty="0" smtClean="0"/>
              <a:t>Avoidance of hepatic first pass</a:t>
            </a:r>
          </a:p>
          <a:p>
            <a:pPr marL="681228" indent="-571500" algn="l" rtl="0">
              <a:buFont typeface="+mj-lt"/>
              <a:buAutoNum type="arabicPeriod"/>
            </a:pPr>
            <a:r>
              <a:rPr lang="en-GB" dirty="0" smtClean="0"/>
              <a:t>Probably lower proteolytic activity than in the lower parts of the GI tract</a:t>
            </a:r>
          </a:p>
          <a:p>
            <a:pPr marL="681228" indent="-571500" algn="l" rtl="0">
              <a:buFont typeface="+mj-lt"/>
              <a:buAutoNum type="arabicPeriod"/>
            </a:pPr>
            <a:r>
              <a:rPr lang="en-GB" dirty="0" smtClean="0"/>
              <a:t>Spatial containment of absorption enhancer is possible </a:t>
            </a:r>
          </a:p>
          <a:p>
            <a:pPr marL="681228" indent="-571500" algn="l" rtl="0">
              <a:buFont typeface="+mj-lt"/>
              <a:buAutoNum type="arabicPeriod"/>
            </a:pPr>
            <a:r>
              <a:rPr lang="en-GB" dirty="0" smtClean="0"/>
              <a:t>Option to remove formulation if necessary </a:t>
            </a:r>
          </a:p>
          <a:p>
            <a:pPr marL="681228" indent="-571500" algn="l" rtl="0">
              <a:buFont typeface="+mj-lt"/>
              <a:buAutoNum type="arabicPeriod"/>
            </a:pPr>
            <a:endParaRPr lang="en-GB" dirty="0" smtClean="0"/>
          </a:p>
          <a:p>
            <a:pPr algn="l" rtl="0">
              <a:buNone/>
            </a:pPr>
            <a:r>
              <a:rPr lang="en-GB" dirty="0" smtClean="0"/>
              <a:t>Buccal </a:t>
            </a:r>
          </a:p>
          <a:p>
            <a:pPr algn="l" rtl="0">
              <a:buNone/>
            </a:pPr>
            <a:r>
              <a:rPr lang="en-GB" dirty="0" smtClean="0"/>
              <a:t>Disadvantage: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GB" dirty="0" smtClean="0"/>
              <a:t>Low bioavailability of proteins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GB" dirty="0" smtClean="0"/>
              <a:t>No proven track record yet (?)</a:t>
            </a:r>
            <a:endParaRPr lang="ar-IQ" dirty="0" smtClean="0"/>
          </a:p>
          <a:p>
            <a:pPr marL="681228" indent="-571500" algn="l" rtl="0">
              <a:buNone/>
            </a:pPr>
            <a:endParaRPr lang="en-GB" dirty="0" smtClean="0"/>
          </a:p>
          <a:p>
            <a:pPr marL="681228" indent="-571500" algn="l" rtl="0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681228" indent="-571500" algn="l" rtl="0">
              <a:buFont typeface="+mj-lt"/>
              <a:buAutoNum type="romanUcPeriod" startAt="5"/>
            </a:pPr>
            <a:r>
              <a:rPr lang="en-GB" dirty="0" smtClean="0"/>
              <a:t>Transdermal </a:t>
            </a:r>
          </a:p>
          <a:p>
            <a:pPr marL="681228" indent="-571500" algn="l" rtl="0">
              <a:buNone/>
            </a:pPr>
            <a:r>
              <a:rPr lang="en-GB" dirty="0" smtClean="0"/>
              <a:t>Advantage:</a:t>
            </a:r>
          </a:p>
          <a:p>
            <a:pPr marL="681228" indent="-571500" algn="l" rtl="0">
              <a:buFont typeface="+mj-lt"/>
              <a:buAutoNum type="arabicPeriod"/>
            </a:pPr>
            <a:r>
              <a:rPr lang="en-GB" dirty="0" smtClean="0"/>
              <a:t>Easily accessible</a:t>
            </a:r>
          </a:p>
          <a:p>
            <a:pPr marL="681228" indent="-571500" algn="l" rtl="0">
              <a:buFont typeface="+mj-lt"/>
              <a:buAutoNum type="arabicPeriod"/>
            </a:pPr>
            <a:r>
              <a:rPr lang="en-GB" dirty="0" smtClean="0"/>
              <a:t>Avoidance of hepatic first pass</a:t>
            </a:r>
          </a:p>
          <a:p>
            <a:pPr marL="681228" indent="-571500" algn="l" rtl="0">
              <a:buFont typeface="+mj-lt"/>
              <a:buAutoNum type="arabicPeriod"/>
            </a:pPr>
            <a:r>
              <a:rPr lang="en-GB" dirty="0" smtClean="0"/>
              <a:t>Removal of formulation if necessary is possible</a:t>
            </a:r>
          </a:p>
          <a:p>
            <a:pPr marL="681228" indent="-571500" algn="l" rtl="0">
              <a:buFont typeface="+mj-lt"/>
              <a:buAutoNum type="arabicPeriod"/>
            </a:pPr>
            <a:r>
              <a:rPr lang="en-GB" dirty="0" smtClean="0"/>
              <a:t>Spatial containment of absorption enhancers</a:t>
            </a:r>
          </a:p>
          <a:p>
            <a:pPr marL="681228" indent="-571500" algn="l" rtl="0">
              <a:buFont typeface="+mj-lt"/>
              <a:buAutoNum type="arabicPeriod"/>
            </a:pPr>
            <a:r>
              <a:rPr lang="en-GB" dirty="0" smtClean="0"/>
              <a:t>Proven track record with “conventional” drugs</a:t>
            </a:r>
          </a:p>
          <a:p>
            <a:pPr marL="681228" indent="-571500" algn="l" rtl="0">
              <a:buFont typeface="+mj-lt"/>
              <a:buAutoNum type="arabicPeriod"/>
            </a:pPr>
            <a:r>
              <a:rPr lang="en-GB" dirty="0" smtClean="0"/>
              <a:t>Sustained/controlled release possible </a:t>
            </a:r>
          </a:p>
          <a:p>
            <a:pPr marL="681228" indent="-571500" algn="l" rtl="0">
              <a:buNone/>
            </a:pPr>
            <a:r>
              <a:rPr lang="en-GB" dirty="0" smtClean="0"/>
              <a:t>Disadvantage:</a:t>
            </a:r>
          </a:p>
          <a:p>
            <a:pPr marL="681228" indent="-571500" algn="l" rtl="0">
              <a:buNone/>
            </a:pPr>
            <a:r>
              <a:rPr lang="en-GB" dirty="0" smtClean="0"/>
              <a:t>Low bioavailability of proteins</a:t>
            </a:r>
          </a:p>
          <a:p>
            <a:pPr algn="l" rtl="0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</TotalTime>
  <Words>1584</Words>
  <Application>Microsoft Office PowerPoint</Application>
  <PresentationFormat>On-screen Show (4:3)</PresentationFormat>
  <Paragraphs>187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Lecture 6  Delivery of proteins</vt:lpstr>
      <vt:lpstr>Alternative Route of Administration</vt:lpstr>
      <vt:lpstr>The potential pros and cons for different relevant routes</vt:lpstr>
      <vt:lpstr>Slide 4</vt:lpstr>
      <vt:lpstr>Slide 5</vt:lpstr>
      <vt:lpstr>Slide 6</vt:lpstr>
      <vt:lpstr>Slide 7</vt:lpstr>
      <vt:lpstr>Slide 8</vt:lpstr>
      <vt:lpstr>Slide 9</vt:lpstr>
      <vt:lpstr>Conclusion </vt:lpstr>
      <vt:lpstr>Slide 11</vt:lpstr>
      <vt:lpstr>Absolute bioavailability of a number of proteins (intratracheal vs. IV) in rats</vt:lpstr>
      <vt:lpstr>Slide 13</vt:lpstr>
      <vt:lpstr>Slide 14</vt:lpstr>
      <vt:lpstr>Slide 15</vt:lpstr>
      <vt:lpstr>Nebulizers </vt:lpstr>
      <vt:lpstr>Slide 17</vt:lpstr>
      <vt:lpstr>Slide 18</vt:lpstr>
      <vt:lpstr>Slide 19</vt:lpstr>
      <vt:lpstr>Approaches to enhance bioavailability of proteins</vt:lpstr>
      <vt:lpstr>Examples of Absorption Enhancing Effects effect of glycocholate (absorption enhancer) on nasal bioavailability of some proteins and peptides.</vt:lpstr>
      <vt:lpstr>Slide 22</vt:lpstr>
      <vt:lpstr>Slide 23</vt:lpstr>
      <vt:lpstr>Iontophoresis </vt:lpstr>
      <vt:lpstr>Slide 25</vt:lpstr>
      <vt:lpstr>Slide 26</vt:lpstr>
      <vt:lpstr>Slide 27</vt:lpstr>
      <vt:lpstr>Slide 28</vt:lpstr>
      <vt:lpstr>Slide 29</vt:lpstr>
      <vt:lpstr>Liposomes</vt:lpstr>
      <vt:lpstr>Liposomes </vt:lpstr>
      <vt:lpstr>Slide 32</vt:lpstr>
      <vt:lpstr>Slide 33</vt:lpstr>
      <vt:lpstr>Slide 34</vt:lpstr>
      <vt:lpstr>Slide 35</vt:lpstr>
      <vt:lpstr>Slide 36</vt:lpstr>
      <vt:lpstr>Technosphere insulin: a new inhaled insulin</vt:lpstr>
      <vt:lpstr>Slide 38</vt:lpstr>
      <vt:lpstr>Technosphere® insulin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 Delivery of proteins</dc:title>
  <dc:creator>hp pavilion</dc:creator>
  <cp:lastModifiedBy>hp pavilion</cp:lastModifiedBy>
  <cp:revision>90</cp:revision>
  <dcterms:created xsi:type="dcterms:W3CDTF">2013-04-01T01:36:11Z</dcterms:created>
  <dcterms:modified xsi:type="dcterms:W3CDTF">2019-03-21T05:49:13Z</dcterms:modified>
</cp:coreProperties>
</file>