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3" r:id="rId12"/>
    <p:sldId id="264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15/07/1440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Thermodynamics </a:t>
            </a:r>
            <a:endParaRPr lang="en-GB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Thermodynamics is the science that bind heat with energy and work.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02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2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/>
          <a:lstStyle/>
          <a:p>
            <a:r>
              <a:rPr lang="en-US" dirty="0" smtClean="0"/>
              <a:t>Zeroth law of thermodynamics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47253"/>
            <a:ext cx="8229600" cy="4525963"/>
          </a:xfrm>
        </p:spPr>
        <p:txBody>
          <a:bodyPr/>
          <a:lstStyle/>
          <a:p>
            <a:pPr algn="l" rtl="0"/>
            <a:r>
              <a:rPr lang="en-US" dirty="0" smtClean="0"/>
              <a:t>If each of two systems is in thermal equilibrium with a third one ( in contact), they are in thermal equilibrium with each other. This case is said to be “ equivalence relation”.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03376"/>
            <a:ext cx="7620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26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law of </a:t>
            </a:r>
            <a:r>
              <a:rPr lang="en-US" dirty="0" err="1" smtClean="0"/>
              <a:t>thirmodynamics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As a system approaches to absolute zero, al processes in the system cease and entropy approaches to a minimal value.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94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algn="just" rtl="0"/>
            <a:r>
              <a:rPr lang="en-US" dirty="0" smtClean="0"/>
              <a:t>Thermodynamics is controlled by four laws that are called the four laws of thermodynamics.</a:t>
            </a:r>
          </a:p>
          <a:p>
            <a:pPr algn="just" rtl="0"/>
            <a:r>
              <a:rPr lang="en-US" dirty="0" smtClean="0"/>
              <a:t>Heat and temperature.</a:t>
            </a:r>
          </a:p>
          <a:p>
            <a:pPr algn="just" rtl="0"/>
            <a:r>
              <a:rPr lang="en-US" dirty="0" smtClean="0"/>
              <a:t>Work and energy.  </a:t>
            </a:r>
          </a:p>
        </p:txBody>
      </p:sp>
    </p:spTree>
    <p:extLst>
      <p:ext uri="{BB962C8B-B14F-4D97-AF65-F5344CB8AC3E}">
        <p14:creationId xmlns:p14="http://schemas.microsoft.com/office/powerpoint/2010/main" val="107446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law of thermodynamics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3933056"/>
            <a:ext cx="361556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dirty="0" smtClean="0"/>
              <a:t>First law of thermodynamics states that energy is conserved. That means that energy can`t be created or consumed.</a:t>
            </a:r>
          </a:p>
          <a:p>
            <a:pPr algn="just" rtl="0"/>
            <a:r>
              <a:rPr lang="en-US" dirty="0" smtClean="0"/>
              <a:t>In another form, energy changes of an isolated system is constant.</a:t>
            </a:r>
          </a:p>
          <a:p>
            <a:pPr algn="just" rtl="0"/>
            <a:r>
              <a:rPr lang="en-US" dirty="0" smtClean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40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law of thermodynamics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l-GR" dirty="0" smtClean="0"/>
              <a:t>Δ</a:t>
            </a:r>
            <a:r>
              <a:rPr lang="en-US" dirty="0" smtClean="0"/>
              <a:t>U = Q – W</a:t>
            </a:r>
          </a:p>
          <a:p>
            <a:pPr algn="l" rtl="0"/>
            <a:r>
              <a:rPr lang="en-US" dirty="0" smtClean="0"/>
              <a:t>Where U is the internal energy of a closed system.</a:t>
            </a:r>
          </a:p>
          <a:p>
            <a:pPr algn="l" rtl="0"/>
            <a:r>
              <a:rPr lang="en-US" dirty="0" smtClean="0"/>
              <a:t>Q is amount of heat that is supplied to the system.</a:t>
            </a:r>
          </a:p>
          <a:p>
            <a:pPr algn="l" rtl="0"/>
            <a:r>
              <a:rPr lang="en-US" dirty="0" smtClean="0"/>
              <a:t>W is the work that is done by the system on the surroundings. </a:t>
            </a:r>
          </a:p>
          <a:p>
            <a:pPr algn="l" rtl="0"/>
            <a:r>
              <a:rPr lang="el-GR" dirty="0"/>
              <a:t>Δ</a:t>
            </a:r>
            <a:r>
              <a:rPr lang="en-US" dirty="0" smtClean="0"/>
              <a:t>U = U</a:t>
            </a:r>
            <a:r>
              <a:rPr lang="en-US" baseline="-25000" dirty="0" smtClean="0"/>
              <a:t>2</a:t>
            </a:r>
            <a:r>
              <a:rPr lang="en-US" dirty="0" smtClean="0"/>
              <a:t> – U</a:t>
            </a:r>
            <a:r>
              <a:rPr lang="en-US" baseline="-25000" dirty="0" smtClean="0"/>
              <a:t>1.</a:t>
            </a:r>
            <a:r>
              <a:rPr lang="en-US" dirty="0" smtClean="0"/>
              <a:t>  </a:t>
            </a:r>
          </a:p>
          <a:p>
            <a:pPr algn="l" rtl="0"/>
            <a:r>
              <a:rPr lang="en-US" dirty="0" smtClean="0"/>
              <a:t>If there is no change in volume, it means no work</a:t>
            </a:r>
          </a:p>
          <a:p>
            <a:pPr marL="0" indent="0" algn="l" rtl="0">
              <a:buNone/>
            </a:pPr>
            <a:r>
              <a:rPr lang="en-US" dirty="0" smtClean="0"/>
              <a:t>W=0;   </a:t>
            </a:r>
            <a:r>
              <a:rPr lang="el-GR" dirty="0" smtClean="0"/>
              <a:t>Δ</a:t>
            </a:r>
            <a:r>
              <a:rPr lang="en-US" dirty="0" smtClean="0"/>
              <a:t>U= Q.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67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law of thermodynamics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Second law of thermodynamics states that at any spontaneous process in an isolated system the state of entropy (S) never decreases, </a:t>
            </a:r>
            <a:r>
              <a:rPr lang="el-GR" dirty="0" smtClean="0"/>
              <a:t>Δ</a:t>
            </a:r>
            <a:r>
              <a:rPr lang="en-US" dirty="0" smtClean="0"/>
              <a:t>S ≥ 0; in irreversible process </a:t>
            </a:r>
            <a:r>
              <a:rPr lang="el-GR" dirty="0" smtClean="0"/>
              <a:t>Δ</a:t>
            </a:r>
            <a:r>
              <a:rPr lang="en-US" dirty="0" smtClean="0"/>
              <a:t>S &gt; 0, but in reversible process </a:t>
            </a:r>
            <a:r>
              <a:rPr lang="en-US" dirty="0"/>
              <a:t>e</a:t>
            </a:r>
            <a:r>
              <a:rPr lang="en-US" dirty="0" smtClean="0"/>
              <a:t>ntropy remains constant , i.e. , </a:t>
            </a:r>
            <a:r>
              <a:rPr lang="en-US" dirty="0"/>
              <a:t>ΔS </a:t>
            </a:r>
            <a:r>
              <a:rPr lang="en-US" dirty="0" smtClean="0"/>
              <a:t>= 0.</a:t>
            </a:r>
          </a:p>
          <a:p>
            <a:pPr algn="l" rtl="0"/>
            <a:r>
              <a:rPr lang="en-US" dirty="0" smtClean="0"/>
              <a:t>What is entropy?</a:t>
            </a:r>
          </a:p>
          <a:p>
            <a:pPr algn="l" rtl="0"/>
            <a:r>
              <a:rPr lang="en-US" dirty="0" smtClean="0"/>
              <a:t>Entropy is a measure of disorder of a system.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1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l-GR" dirty="0" smtClean="0"/>
              <a:t>Δ</a:t>
            </a:r>
            <a:r>
              <a:rPr lang="en-US" dirty="0" smtClean="0"/>
              <a:t>S = </a:t>
            </a:r>
            <a:r>
              <a:rPr lang="el-GR" dirty="0" smtClean="0"/>
              <a:t>Δ</a:t>
            </a:r>
            <a:r>
              <a:rPr lang="en-US" dirty="0" smtClean="0"/>
              <a:t>Q/T   (joule/K°) .</a:t>
            </a:r>
          </a:p>
          <a:p>
            <a:pPr algn="l" rtl="0"/>
            <a:r>
              <a:rPr lang="en-US" dirty="0" smtClean="0"/>
              <a:t>In irreversible process S</a:t>
            </a:r>
            <a:r>
              <a:rPr lang="en-US" baseline="-25000" dirty="0" smtClean="0"/>
              <a:t>2 </a:t>
            </a:r>
            <a:r>
              <a:rPr lang="en-US" dirty="0" smtClean="0"/>
              <a:t> &gt; S</a:t>
            </a:r>
            <a:r>
              <a:rPr lang="en-US" baseline="-25000" dirty="0" smtClean="0"/>
              <a:t>1</a:t>
            </a:r>
            <a:r>
              <a:rPr lang="en-US" dirty="0" smtClean="0"/>
              <a:t>  </a:t>
            </a:r>
          </a:p>
          <a:p>
            <a:pPr algn="l" rtl="0"/>
            <a:r>
              <a:rPr lang="en-US" dirty="0" smtClean="0"/>
              <a:t> in reversible process S is constant, S</a:t>
            </a:r>
            <a:r>
              <a:rPr lang="en-US" baseline="-25000" dirty="0" smtClean="0"/>
              <a:t>2</a:t>
            </a:r>
            <a:r>
              <a:rPr lang="en-US" dirty="0" smtClean="0"/>
              <a:t> = S</a:t>
            </a:r>
            <a:r>
              <a:rPr lang="en-US" baseline="-25000" dirty="0" smtClean="0"/>
              <a:t>1</a:t>
            </a:r>
            <a:r>
              <a:rPr lang="en-US" dirty="0" smtClean="0"/>
              <a:t>. 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29161"/>
            <a:ext cx="401002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64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374" y="1101962"/>
            <a:ext cx="7363252" cy="5522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717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0622"/>
            <a:ext cx="8229600" cy="450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687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Entropy may decrease locally at some region within the isolated system. How can this statement be justified?</a:t>
            </a:r>
            <a:br>
              <a:rPr lang="en-GB" dirty="0"/>
            </a:br>
            <a:r>
              <a:rPr lang="en-GB" dirty="0"/>
              <a:t>a) this cannot be possible</a:t>
            </a:r>
            <a:br>
              <a:rPr lang="en-GB" dirty="0"/>
            </a:br>
            <a:r>
              <a:rPr lang="en-GB" dirty="0"/>
              <a:t>b) this is possible because entropy of an isolated system can decrease.</a:t>
            </a:r>
            <a:br>
              <a:rPr lang="en-GB" dirty="0"/>
            </a:br>
            <a:r>
              <a:rPr lang="en-GB" dirty="0"/>
              <a:t>c) it must be compensated by a greater increase of entropy somewhere within the system.</a:t>
            </a:r>
            <a:br>
              <a:rPr lang="en-GB" dirty="0"/>
            </a:br>
            <a:r>
              <a:rPr lang="en-GB" dirty="0"/>
              <a:t>d) none of the mentioned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48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3448</TotalTime>
  <Words>328</Words>
  <Application>Microsoft Office PowerPoint</Application>
  <PresentationFormat>عرض على الشاشة (3:4)‏</PresentationFormat>
  <Paragraphs>29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Thermodynamics </vt:lpstr>
      <vt:lpstr>عرض تقديمي في PowerPoint</vt:lpstr>
      <vt:lpstr>First law of thermodynamics</vt:lpstr>
      <vt:lpstr>First law of thermodynamics</vt:lpstr>
      <vt:lpstr>Second law of thermodynamics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Zeroth law of thermodynamics</vt:lpstr>
      <vt:lpstr>Third law of thirmodynamics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Thermodynamics </dc:title>
  <dc:creator>DELL</dc:creator>
  <cp:lastModifiedBy>Burooj</cp:lastModifiedBy>
  <cp:revision>38</cp:revision>
  <dcterms:created xsi:type="dcterms:W3CDTF">2019-02-16T10:35:42Z</dcterms:created>
  <dcterms:modified xsi:type="dcterms:W3CDTF">2019-03-21T13:42:48Z</dcterms:modified>
</cp:coreProperties>
</file>