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306" r:id="rId7"/>
    <p:sldId id="261"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9" r:id="rId21"/>
    <p:sldId id="275" r:id="rId22"/>
    <p:sldId id="278" r:id="rId23"/>
    <p:sldId id="276" r:id="rId24"/>
    <p:sldId id="277" r:id="rId25"/>
    <p:sldId id="280" r:id="rId26"/>
    <p:sldId id="281" r:id="rId27"/>
    <p:sldId id="282" r:id="rId28"/>
    <p:sldId id="283" r:id="rId29"/>
    <p:sldId id="284" r:id="rId30"/>
    <p:sldId id="285" r:id="rId31"/>
    <p:sldId id="286" r:id="rId32"/>
    <p:sldId id="304" r:id="rId33"/>
    <p:sldId id="305" r:id="rId34"/>
    <p:sldId id="287" r:id="rId35"/>
    <p:sldId id="288" r:id="rId36"/>
    <p:sldId id="290" r:id="rId37"/>
    <p:sldId id="291" r:id="rId38"/>
    <p:sldId id="292" r:id="rId39"/>
    <p:sldId id="293" r:id="rId40"/>
    <p:sldId id="294" r:id="rId41"/>
    <p:sldId id="295" r:id="rId42"/>
    <p:sldId id="297" r:id="rId43"/>
    <p:sldId id="289" r:id="rId44"/>
    <p:sldId id="298" r:id="rId45"/>
    <p:sldId id="296" r:id="rId46"/>
    <p:sldId id="299" r:id="rId47"/>
    <p:sldId id="300" r:id="rId48"/>
    <p:sldId id="301" r:id="rId49"/>
    <p:sldId id="302" r:id="rId50"/>
    <p:sldId id="303"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8"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D08FBE-02E1-497C-9BAD-AE27C33D3A00}" type="datetimeFigureOut">
              <a:rPr lang="en-US" smtClean="0"/>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1079200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08FBE-02E1-497C-9BAD-AE27C33D3A00}" type="datetimeFigureOut">
              <a:rPr lang="en-US" smtClean="0"/>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341394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08FBE-02E1-497C-9BAD-AE27C33D3A00}" type="datetimeFigureOut">
              <a:rPr lang="en-US" smtClean="0"/>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164645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08FBE-02E1-497C-9BAD-AE27C33D3A00}" type="datetimeFigureOut">
              <a:rPr lang="en-US" smtClean="0"/>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18404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D08FBE-02E1-497C-9BAD-AE27C33D3A00}" type="datetimeFigureOut">
              <a:rPr lang="en-US" smtClean="0"/>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181492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D08FBE-02E1-497C-9BAD-AE27C33D3A00}" type="datetimeFigureOut">
              <a:rPr lang="en-US" smtClean="0"/>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278048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D08FBE-02E1-497C-9BAD-AE27C33D3A00}" type="datetimeFigureOut">
              <a:rPr lang="en-US" smtClean="0"/>
              <a:t>3/19/2019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1582676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D08FBE-02E1-497C-9BAD-AE27C33D3A00}" type="datetimeFigureOut">
              <a:rPr lang="en-US" smtClean="0"/>
              <a:t>3/19/2019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394730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D08FBE-02E1-497C-9BAD-AE27C33D3A00}" type="datetimeFigureOut">
              <a:rPr lang="en-US" smtClean="0"/>
              <a:t>3/19/2019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403698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08FBE-02E1-497C-9BAD-AE27C33D3A00}" type="datetimeFigureOut">
              <a:rPr lang="en-US" smtClean="0"/>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3999078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D08FBE-02E1-497C-9BAD-AE27C33D3A00}" type="datetimeFigureOut">
              <a:rPr lang="en-US" smtClean="0"/>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797D1-1EE5-477B-B0BF-5948ACF3C495}" type="slidenum">
              <a:rPr lang="en-US" smtClean="0"/>
              <a:t>‹#›</a:t>
            </a:fld>
            <a:endParaRPr lang="en-US"/>
          </a:p>
        </p:txBody>
      </p:sp>
    </p:spTree>
    <p:extLst>
      <p:ext uri="{BB962C8B-B14F-4D97-AF65-F5344CB8AC3E}">
        <p14:creationId xmlns:p14="http://schemas.microsoft.com/office/powerpoint/2010/main" val="1592262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D08FBE-02E1-497C-9BAD-AE27C33D3A00}" type="datetimeFigureOut">
              <a:rPr lang="en-US" smtClean="0"/>
              <a:t>3/19/2019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797D1-1EE5-477B-B0BF-5948ACF3C495}" type="slidenum">
              <a:rPr lang="en-US" smtClean="0"/>
              <a:t>‹#›</a:t>
            </a:fld>
            <a:endParaRPr lang="en-US"/>
          </a:p>
        </p:txBody>
      </p:sp>
    </p:spTree>
    <p:extLst>
      <p:ext uri="{BB962C8B-B14F-4D97-AF65-F5344CB8AC3E}">
        <p14:creationId xmlns:p14="http://schemas.microsoft.com/office/powerpoint/2010/main" val="1031413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21000">
              <a:schemeClr val="accent2">
                <a:lumMod val="0"/>
                <a:lumOff val="100000"/>
              </a:schemeClr>
            </a:gs>
            <a:gs pos="100000">
              <a:schemeClr val="accent2">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52891" y="1585732"/>
            <a:ext cx="8067555" cy="2615878"/>
          </a:xfrm>
          <a:ln>
            <a:solidFill>
              <a:srgbClr val="FF0000"/>
            </a:solidFill>
          </a:ln>
        </p:spPr>
        <p:style>
          <a:lnRef idx="1">
            <a:schemeClr val="dk1"/>
          </a:lnRef>
          <a:fillRef idx="2">
            <a:schemeClr val="dk1"/>
          </a:fillRef>
          <a:effectRef idx="1">
            <a:schemeClr val="dk1"/>
          </a:effectRef>
          <a:fontRef idx="minor">
            <a:schemeClr val="dk1"/>
          </a:fontRef>
        </p:style>
        <p:txBody>
          <a:bodyPr>
            <a:noAutofit/>
          </a:bodyPr>
          <a:lstStyle/>
          <a:p>
            <a:r>
              <a:rPr lang="en-US" sz="8000" dirty="0">
                <a:latin typeface="Algerian" panose="04020705040A02060702" pitchFamily="82" charset="0"/>
              </a:rPr>
              <a:t>Respiratory infections</a:t>
            </a:r>
          </a:p>
        </p:txBody>
      </p:sp>
      <p:sp>
        <p:nvSpPr>
          <p:cNvPr id="4" name="Rectangle 3"/>
          <p:cNvSpPr/>
          <p:nvPr/>
        </p:nvSpPr>
        <p:spPr>
          <a:xfrm>
            <a:off x="4583575" y="4791919"/>
            <a:ext cx="3136739" cy="1215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Aharoni" panose="02010803020104030203" pitchFamily="2" charset="-79"/>
                <a:cs typeface="Aharoni" panose="02010803020104030203" pitchFamily="2" charset="-79"/>
              </a:rPr>
              <a:t>Arranged by:</a:t>
            </a:r>
          </a:p>
          <a:p>
            <a:pPr algn="ctr"/>
            <a:r>
              <a:rPr lang="en-US" sz="2400" dirty="0" err="1" smtClean="0">
                <a:solidFill>
                  <a:schemeClr val="tx1"/>
                </a:solidFill>
                <a:latin typeface="Aharoni" panose="02010803020104030203" pitchFamily="2" charset="-79"/>
                <a:cs typeface="Aharoni" panose="02010803020104030203" pitchFamily="2" charset="-79"/>
              </a:rPr>
              <a:t>Lec</a:t>
            </a:r>
            <a:r>
              <a:rPr lang="en-US" sz="2400" dirty="0" smtClean="0">
                <a:solidFill>
                  <a:schemeClr val="tx1"/>
                </a:solidFill>
                <a:latin typeface="Aharoni" panose="02010803020104030203" pitchFamily="2" charset="-79"/>
                <a:cs typeface="Aharoni" panose="02010803020104030203" pitchFamily="2" charset="-79"/>
              </a:rPr>
              <a:t>. Hadeel </a:t>
            </a:r>
            <a:r>
              <a:rPr lang="en-US" sz="2400" dirty="0" err="1" smtClean="0">
                <a:solidFill>
                  <a:schemeClr val="tx1"/>
                </a:solidFill>
                <a:latin typeface="Aharoni" panose="02010803020104030203" pitchFamily="2" charset="-79"/>
                <a:cs typeface="Aharoni" panose="02010803020104030203" pitchFamily="2" charset="-79"/>
              </a:rPr>
              <a:t>Dalman</a:t>
            </a:r>
            <a:r>
              <a:rPr lang="en-US" sz="2400" dirty="0" smtClean="0">
                <a:solidFill>
                  <a:schemeClr val="tx1"/>
                </a:solidFill>
                <a:latin typeface="Aharoni" panose="02010803020104030203" pitchFamily="2" charset="-79"/>
                <a:cs typeface="Aharoni" panose="02010803020104030203" pitchFamily="2" charset="-79"/>
              </a:rPr>
              <a:t> </a:t>
            </a:r>
            <a:endParaRPr lang="en-US" sz="2400" dirty="0">
              <a:solidFill>
                <a:schemeClr val="tx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196426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Sore throat (pharyngitis)</a:t>
            </a:r>
          </a:p>
        </p:txBody>
      </p:sp>
      <p:sp>
        <p:nvSpPr>
          <p:cNvPr id="3" name="Content Placeholder 2"/>
          <p:cNvSpPr>
            <a:spLocks noGrp="1"/>
          </p:cNvSpPr>
          <p:nvPr>
            <p:ph idx="1"/>
          </p:nvPr>
        </p:nvSpPr>
        <p:spPr>
          <a:xfrm>
            <a:off x="1169044" y="2118167"/>
            <a:ext cx="10012100" cy="4058796"/>
          </a:xfrm>
          <a:ln>
            <a:solidFill>
              <a:srgbClr val="FF0000"/>
            </a:solidFill>
          </a:ln>
        </p:spPr>
        <p:txBody>
          <a:bodyPr>
            <a:normAutofit/>
          </a:bodyPr>
          <a:lstStyle/>
          <a:p>
            <a:pPr>
              <a:lnSpc>
                <a:spcPct val="150000"/>
              </a:lnSpc>
            </a:pPr>
            <a:r>
              <a:rPr lang="en-US" sz="3200" b="1" dirty="0" smtClean="0">
                <a:latin typeface="Andalus" panose="02020603050405020304" pitchFamily="18" charset="-78"/>
                <a:cs typeface="Andalus" panose="02020603050405020304" pitchFamily="18" charset="-78"/>
              </a:rPr>
              <a:t>Most cases </a:t>
            </a:r>
            <a:r>
              <a:rPr lang="en-US" sz="3200" b="1" dirty="0">
                <a:latin typeface="Andalus" panose="02020603050405020304" pitchFamily="18" charset="-78"/>
                <a:cs typeface="Andalus" panose="02020603050405020304" pitchFamily="18" charset="-78"/>
              </a:rPr>
              <a:t>are </a:t>
            </a:r>
            <a:r>
              <a:rPr lang="en-US" sz="3200" b="1" dirty="0" smtClean="0">
                <a:latin typeface="Andalus" panose="02020603050405020304" pitchFamily="18" charset="-78"/>
                <a:cs typeface="Andalus" panose="02020603050405020304" pitchFamily="18" charset="-78"/>
              </a:rPr>
              <a:t>viral</a:t>
            </a:r>
            <a:endParaRPr lang="en-US" sz="3200" b="1" dirty="0">
              <a:latin typeface="Andalus" panose="02020603050405020304" pitchFamily="18" charset="-78"/>
              <a:cs typeface="Andalus" panose="02020603050405020304" pitchFamily="18" charset="-78"/>
            </a:endParaRPr>
          </a:p>
          <a:p>
            <a:pPr>
              <a:lnSpc>
                <a:spcPct val="150000"/>
              </a:lnSpc>
            </a:pPr>
            <a:r>
              <a:rPr lang="en-US" sz="3200" b="1" dirty="0">
                <a:latin typeface="Andalus" panose="02020603050405020304" pitchFamily="18" charset="-78"/>
                <a:cs typeface="Andalus" panose="02020603050405020304" pitchFamily="18" charset="-78"/>
              </a:rPr>
              <a:t>Epstein–Barr virus (EBV</a:t>
            </a:r>
            <a:r>
              <a:rPr lang="en-US" sz="3200" b="1" dirty="0" smtClean="0">
                <a:latin typeface="Andalus" panose="02020603050405020304" pitchFamily="18" charset="-78"/>
                <a:cs typeface="Andalus" panose="02020603050405020304" pitchFamily="18" charset="-78"/>
              </a:rPr>
              <a:t>), which </a:t>
            </a:r>
            <a:r>
              <a:rPr lang="en-US" sz="3200" b="1" dirty="0">
                <a:latin typeface="Andalus" panose="02020603050405020304" pitchFamily="18" charset="-78"/>
                <a:cs typeface="Andalus" panose="02020603050405020304" pitchFamily="18" charset="-78"/>
              </a:rPr>
              <a:t>causes glandular </a:t>
            </a:r>
            <a:r>
              <a:rPr lang="en-US" sz="3200" b="1" dirty="0" smtClean="0">
                <a:latin typeface="Andalus" panose="02020603050405020304" pitchFamily="18" charset="-78"/>
                <a:cs typeface="Andalus" panose="02020603050405020304" pitchFamily="18" charset="-78"/>
              </a:rPr>
              <a:t>fever</a:t>
            </a:r>
          </a:p>
          <a:p>
            <a:pPr>
              <a:lnSpc>
                <a:spcPct val="150000"/>
              </a:lnSpc>
            </a:pPr>
            <a:r>
              <a:rPr lang="en-US" sz="3200" b="1" dirty="0">
                <a:latin typeface="Andalus" panose="02020603050405020304" pitchFamily="18" charset="-78"/>
                <a:cs typeface="Andalus" panose="02020603050405020304" pitchFamily="18" charset="-78"/>
              </a:rPr>
              <a:t>The only common bacterial cause of sore throat </a:t>
            </a:r>
            <a:r>
              <a:rPr lang="en-US" sz="3200" b="1" dirty="0" smtClean="0">
                <a:latin typeface="Andalus" panose="02020603050405020304" pitchFamily="18" charset="-78"/>
                <a:cs typeface="Andalus" panose="02020603050405020304" pitchFamily="18" charset="-78"/>
              </a:rPr>
              <a:t>is </a:t>
            </a:r>
            <a:r>
              <a:rPr lang="en-US" sz="3200" b="1" i="1" dirty="0" smtClean="0">
                <a:latin typeface="Andalus" panose="02020603050405020304" pitchFamily="18" charset="-78"/>
                <a:cs typeface="Andalus" panose="02020603050405020304" pitchFamily="18" charset="-78"/>
              </a:rPr>
              <a:t>Streptococcus </a:t>
            </a:r>
            <a:r>
              <a:rPr lang="en-US" sz="3200" b="1" i="1" dirty="0" err="1" smtClean="0">
                <a:latin typeface="Andalus" panose="02020603050405020304" pitchFamily="18" charset="-78"/>
                <a:cs typeface="Andalus" panose="02020603050405020304" pitchFamily="18" charset="-78"/>
              </a:rPr>
              <a:t>pyogenes</a:t>
            </a:r>
            <a:r>
              <a:rPr lang="en-US" sz="3200" b="1" i="1" dirty="0" smtClean="0">
                <a:latin typeface="Andalus" panose="02020603050405020304" pitchFamily="18" charset="-78"/>
                <a:cs typeface="Andalus" panose="02020603050405020304" pitchFamily="18" charset="-78"/>
              </a:rPr>
              <a:t> (</a:t>
            </a:r>
            <a:r>
              <a:rPr lang="el-GR" sz="3200" b="1" dirty="0">
                <a:cs typeface="Andalus" panose="02020603050405020304" pitchFamily="18" charset="-78"/>
              </a:rPr>
              <a:t>β-</a:t>
            </a:r>
            <a:r>
              <a:rPr lang="en-US" sz="3200" b="1" dirty="0" err="1" smtClean="0">
                <a:latin typeface="Andalus" panose="02020603050405020304" pitchFamily="18" charset="-78"/>
                <a:cs typeface="Andalus" panose="02020603050405020304" pitchFamily="18" charset="-78"/>
              </a:rPr>
              <a:t>haemolytic</a:t>
            </a:r>
            <a:r>
              <a:rPr lang="en-US" sz="3200" b="1" dirty="0" smtClean="0">
                <a:latin typeface="Andalus" panose="02020603050405020304" pitchFamily="18" charset="-78"/>
                <a:cs typeface="Andalus" panose="02020603050405020304" pitchFamily="18" charset="-78"/>
              </a:rPr>
              <a:t> Streptococcus),</a:t>
            </a:r>
            <a:endParaRPr lang="en-US" sz="32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711668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3285"/>
          </a:xfrm>
          <a:solidFill>
            <a:schemeClr val="accent2">
              <a:lumMod val="40000"/>
              <a:lumOff val="6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Clinical features</a:t>
            </a:r>
          </a:p>
        </p:txBody>
      </p:sp>
      <p:sp>
        <p:nvSpPr>
          <p:cNvPr id="3" name="Content Placeholder 2"/>
          <p:cNvSpPr>
            <a:spLocks noGrp="1"/>
          </p:cNvSpPr>
          <p:nvPr>
            <p:ph idx="1"/>
          </p:nvPr>
        </p:nvSpPr>
        <p:spPr>
          <a:xfrm>
            <a:off x="567159" y="1825624"/>
            <a:ext cx="11123271" cy="4505727"/>
          </a:xfrm>
          <a:ln>
            <a:solidFill>
              <a:srgbClr val="FF0000"/>
            </a:solidFill>
          </a:ln>
        </p:spPr>
        <p:txBody>
          <a:bodyPr>
            <a:noAutofit/>
          </a:bodyPr>
          <a:lstStyle/>
          <a:p>
            <a:pPr>
              <a:lnSpc>
                <a:spcPct val="100000"/>
              </a:lnSpc>
            </a:pPr>
            <a:r>
              <a:rPr lang="en-US" sz="3200" b="1" dirty="0">
                <a:latin typeface="Andalus" panose="02020603050405020304" pitchFamily="18" charset="-78"/>
                <a:cs typeface="Andalus" panose="02020603050405020304" pitchFamily="18" charset="-78"/>
              </a:rPr>
              <a:t>sore </a:t>
            </a:r>
            <a:r>
              <a:rPr lang="en-US" sz="3200" b="1" dirty="0" smtClean="0">
                <a:latin typeface="Andalus" panose="02020603050405020304" pitchFamily="18" charset="-78"/>
                <a:cs typeface="Andalus" panose="02020603050405020304" pitchFamily="18" charset="-78"/>
              </a:rPr>
              <a:t>throat </a:t>
            </a:r>
            <a:r>
              <a:rPr lang="en-US" sz="3200" b="1" dirty="0">
                <a:latin typeface="Andalus" panose="02020603050405020304" pitchFamily="18" charset="-78"/>
                <a:cs typeface="Andalus" panose="02020603050405020304" pitchFamily="18" charset="-78"/>
              </a:rPr>
              <a:t>often associated </a:t>
            </a:r>
            <a:r>
              <a:rPr lang="en-US" sz="3200" b="1" dirty="0" smtClean="0">
                <a:latin typeface="Andalus" panose="02020603050405020304" pitchFamily="18" charset="-78"/>
                <a:cs typeface="Andalus" panose="02020603050405020304" pitchFamily="18" charset="-78"/>
              </a:rPr>
              <a:t>with fever </a:t>
            </a:r>
            <a:r>
              <a:rPr lang="en-US" sz="3200" b="1" dirty="0">
                <a:latin typeface="Andalus" panose="02020603050405020304" pitchFamily="18" charset="-78"/>
                <a:cs typeface="Andalus" panose="02020603050405020304" pitchFamily="18" charset="-78"/>
              </a:rPr>
              <a:t>and the usual symptoms of the common cold</a:t>
            </a:r>
            <a:r>
              <a:rPr lang="en-US" sz="3200" b="1" dirty="0" smtClean="0">
                <a:latin typeface="Andalus" panose="02020603050405020304" pitchFamily="18" charset="-78"/>
                <a:cs typeface="Andalus" panose="02020603050405020304" pitchFamily="18" charset="-78"/>
              </a:rPr>
              <a:t>.</a:t>
            </a:r>
          </a:p>
          <a:p>
            <a:pPr>
              <a:lnSpc>
                <a:spcPct val="100000"/>
              </a:lnSpc>
            </a:pPr>
            <a:r>
              <a:rPr lang="en-US" sz="3200" b="1" dirty="0" smtClean="0">
                <a:latin typeface="Andalus" panose="02020603050405020304" pitchFamily="18" charset="-78"/>
                <a:cs typeface="Andalus" panose="02020603050405020304" pitchFamily="18" charset="-78"/>
              </a:rPr>
              <a:t>In more </a:t>
            </a:r>
            <a:r>
              <a:rPr lang="en-US" sz="3200" b="1" dirty="0">
                <a:latin typeface="Andalus" panose="02020603050405020304" pitchFamily="18" charset="-78"/>
                <a:cs typeface="Andalus" panose="02020603050405020304" pitchFamily="18" charset="-78"/>
              </a:rPr>
              <a:t>severe </a:t>
            </a:r>
            <a:r>
              <a:rPr lang="en-US" sz="3200" b="1" dirty="0" smtClean="0">
                <a:latin typeface="Andalus" panose="02020603050405020304" pitchFamily="18" charset="-78"/>
                <a:cs typeface="Andalus" panose="02020603050405020304" pitchFamily="18" charset="-78"/>
              </a:rPr>
              <a:t>cases----</a:t>
            </a:r>
            <a:r>
              <a:rPr lang="en-US" sz="3200" b="1" dirty="0">
                <a:latin typeface="Andalus" panose="02020603050405020304" pitchFamily="18" charset="-78"/>
                <a:cs typeface="Andalus" panose="02020603050405020304" pitchFamily="18" charset="-78"/>
              </a:rPr>
              <a:t>marked inflammation of the </a:t>
            </a:r>
            <a:r>
              <a:rPr lang="en-US" sz="3200" b="1" dirty="0" smtClean="0">
                <a:latin typeface="Andalus" panose="02020603050405020304" pitchFamily="18" charset="-78"/>
                <a:cs typeface="Andalus" panose="02020603050405020304" pitchFamily="18" charset="-78"/>
              </a:rPr>
              <a:t>pharynx with </a:t>
            </a:r>
            <a:r>
              <a:rPr lang="en-US" sz="3200" b="1" dirty="0">
                <a:latin typeface="Andalus" panose="02020603050405020304" pitchFamily="18" charset="-78"/>
                <a:cs typeface="Andalus" panose="02020603050405020304" pitchFamily="18" charset="-78"/>
              </a:rPr>
              <a:t>a whitish exudate on the tonsils, plus enlarged and </a:t>
            </a:r>
            <a:r>
              <a:rPr lang="en-US" sz="3200" b="1" dirty="0" smtClean="0">
                <a:latin typeface="Andalus" panose="02020603050405020304" pitchFamily="18" charset="-78"/>
                <a:cs typeface="Andalus" panose="02020603050405020304" pitchFamily="18" charset="-78"/>
              </a:rPr>
              <a:t>tender cervical </a:t>
            </a:r>
            <a:r>
              <a:rPr lang="en-US" sz="3200" b="1" dirty="0">
                <a:latin typeface="Andalus" panose="02020603050405020304" pitchFamily="18" charset="-78"/>
                <a:cs typeface="Andalus" panose="02020603050405020304" pitchFamily="18" charset="-78"/>
              </a:rPr>
              <a:t>lymph nodes.</a:t>
            </a:r>
            <a:r>
              <a:rPr lang="en-US" sz="3200" b="1" dirty="0" smtClean="0">
                <a:latin typeface="Andalus" panose="02020603050405020304" pitchFamily="18" charset="-78"/>
                <a:cs typeface="Andalus" panose="02020603050405020304" pitchFamily="18" charset="-78"/>
              </a:rPr>
              <a:t> </a:t>
            </a:r>
            <a:endParaRPr lang="en-US" sz="3200" b="1" dirty="0">
              <a:latin typeface="Andalus" panose="02020603050405020304" pitchFamily="18" charset="-78"/>
              <a:cs typeface="Andalus" panose="02020603050405020304" pitchFamily="18" charset="-78"/>
            </a:endParaRPr>
          </a:p>
          <a:p>
            <a:pPr>
              <a:lnSpc>
                <a:spcPct val="100000"/>
              </a:lnSpc>
            </a:pPr>
            <a:r>
              <a:rPr lang="en-US" sz="3200" b="1" dirty="0" smtClean="0">
                <a:latin typeface="Andalus" panose="02020603050405020304" pitchFamily="18" charset="-78"/>
                <a:cs typeface="Andalus" panose="02020603050405020304" pitchFamily="18" charset="-78"/>
              </a:rPr>
              <a:t>May accompaniments with </a:t>
            </a:r>
            <a:r>
              <a:rPr lang="en-US" sz="3200" b="1" dirty="0">
                <a:latin typeface="Andalus" panose="02020603050405020304" pitchFamily="18" charset="-78"/>
                <a:cs typeface="Andalus" panose="02020603050405020304" pitchFamily="18" charset="-78"/>
              </a:rPr>
              <a:t>otitis media, </a:t>
            </a:r>
            <a:r>
              <a:rPr lang="en-US" sz="3200" b="1" dirty="0" err="1" smtClean="0">
                <a:latin typeface="Andalus" panose="02020603050405020304" pitchFamily="18" charset="-78"/>
                <a:cs typeface="Andalus" panose="02020603050405020304" pitchFamily="18" charset="-78"/>
              </a:rPr>
              <a:t>peritonsillar</a:t>
            </a:r>
            <a:r>
              <a:rPr lang="en-US" sz="3200" b="1" dirty="0" smtClean="0">
                <a:latin typeface="Andalus" panose="02020603050405020304" pitchFamily="18" charset="-78"/>
                <a:cs typeface="Andalus" panose="02020603050405020304" pitchFamily="18" charset="-78"/>
              </a:rPr>
              <a:t> abscess </a:t>
            </a:r>
            <a:r>
              <a:rPr lang="en-US" sz="3200" b="1" dirty="0">
                <a:latin typeface="Andalus" panose="02020603050405020304" pitchFamily="18" charset="-78"/>
                <a:cs typeface="Andalus" panose="02020603050405020304" pitchFamily="18" charset="-78"/>
              </a:rPr>
              <a:t>and sinusitis</a:t>
            </a:r>
            <a:r>
              <a:rPr lang="en-US" sz="3200" b="1" dirty="0" smtClean="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2426923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3285"/>
          </a:xfrm>
        </p:spPr>
        <p:txBody>
          <a:bodyPr/>
          <a:lstStyle/>
          <a:p>
            <a:r>
              <a:rPr lang="en-US" dirty="0"/>
              <a:t>Diagnosis</a:t>
            </a:r>
          </a:p>
        </p:txBody>
      </p:sp>
      <p:sp>
        <p:nvSpPr>
          <p:cNvPr id="3" name="Content Placeholder 2"/>
          <p:cNvSpPr>
            <a:spLocks noGrp="1"/>
          </p:cNvSpPr>
          <p:nvPr>
            <p:ph idx="1"/>
          </p:nvPr>
        </p:nvSpPr>
        <p:spPr>
          <a:xfrm>
            <a:off x="1273215" y="2176041"/>
            <a:ext cx="9850056" cy="3896750"/>
          </a:xfrm>
          <a:ln>
            <a:solidFill>
              <a:srgbClr val="FF0000"/>
            </a:solidFill>
          </a:ln>
        </p:spPr>
        <p:txBody>
          <a:bodyPr/>
          <a:lstStyle/>
          <a:p>
            <a:pPr>
              <a:lnSpc>
                <a:spcPct val="150000"/>
              </a:lnSpc>
              <a:buFont typeface="Wingdings" panose="05000000000000000000" pitchFamily="2" charset="2"/>
              <a:buChar char="Ø"/>
            </a:pPr>
            <a:r>
              <a:rPr lang="en-US" b="1" dirty="0" smtClean="0"/>
              <a:t>Throat Swab</a:t>
            </a:r>
          </a:p>
          <a:p>
            <a:pPr>
              <a:lnSpc>
                <a:spcPct val="150000"/>
              </a:lnSpc>
            </a:pPr>
            <a:r>
              <a:rPr lang="en-US" dirty="0" smtClean="0"/>
              <a:t>to distinguish the </a:t>
            </a:r>
            <a:r>
              <a:rPr lang="en-US" dirty="0"/>
              <a:t>streptococcal sore </a:t>
            </a:r>
            <a:r>
              <a:rPr lang="en-US" dirty="0" smtClean="0"/>
              <a:t>throat </a:t>
            </a:r>
            <a:r>
              <a:rPr lang="en-US" dirty="0"/>
              <a:t>from viral </a:t>
            </a:r>
            <a:r>
              <a:rPr lang="en-US" dirty="0" smtClean="0"/>
              <a:t>infections.</a:t>
            </a:r>
          </a:p>
          <a:p>
            <a:pPr>
              <a:lnSpc>
                <a:spcPct val="150000"/>
              </a:lnSpc>
            </a:pPr>
            <a:r>
              <a:rPr lang="en-US" dirty="0"/>
              <a:t>directed towards detecting β-</a:t>
            </a:r>
            <a:r>
              <a:rPr lang="en-US" dirty="0" err="1"/>
              <a:t>haemolytic</a:t>
            </a:r>
            <a:r>
              <a:rPr lang="en-US" dirty="0"/>
              <a:t> streptococci</a:t>
            </a:r>
            <a:r>
              <a:rPr lang="en-US" dirty="0" smtClean="0"/>
              <a:t>.</a:t>
            </a:r>
          </a:p>
          <a:p>
            <a:pPr>
              <a:lnSpc>
                <a:spcPct val="150000"/>
              </a:lnSpc>
              <a:buFont typeface="Wingdings" panose="05000000000000000000" pitchFamily="2" charset="2"/>
              <a:buChar char="Ø"/>
            </a:pPr>
            <a:r>
              <a:rPr lang="en-US" b="1" dirty="0" smtClean="0"/>
              <a:t>Serological test </a:t>
            </a:r>
          </a:p>
          <a:p>
            <a:pPr>
              <a:lnSpc>
                <a:spcPct val="150000"/>
              </a:lnSpc>
            </a:pPr>
            <a:r>
              <a:rPr lang="en-US" dirty="0" smtClean="0"/>
              <a:t>to detect antibodies </a:t>
            </a:r>
            <a:r>
              <a:rPr lang="en-US" dirty="0"/>
              <a:t>to EBV</a:t>
            </a:r>
          </a:p>
        </p:txBody>
      </p:sp>
      <p:sp>
        <p:nvSpPr>
          <p:cNvPr id="4" name="Title 1"/>
          <p:cNvSpPr txBox="1">
            <a:spLocks/>
          </p:cNvSpPr>
          <p:nvPr/>
        </p:nvSpPr>
        <p:spPr>
          <a:xfrm>
            <a:off x="838200" y="365125"/>
            <a:ext cx="10515600" cy="1325563"/>
          </a:xfrm>
          <a:prstGeom prst="rect">
            <a:avLst/>
          </a:prstGeom>
          <a:solidFill>
            <a:schemeClr val="accent2">
              <a:lumMod val="40000"/>
              <a:lumOff val="60000"/>
            </a:schemeClr>
          </a:solidFill>
          <a:ln>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mtClean="0">
                <a:latin typeface="Aharoni" panose="02010803020104030203" pitchFamily="2" charset="-79"/>
                <a:cs typeface="Aharoni" panose="02010803020104030203" pitchFamily="2" charset="-79"/>
              </a:rPr>
              <a:t>Diagnosis</a:t>
            </a:r>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446697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0213"/>
            <a:ext cx="10515600" cy="3896750"/>
          </a:xfrm>
          <a:ln>
            <a:solidFill>
              <a:srgbClr val="FF0000"/>
            </a:solidFill>
          </a:ln>
        </p:spPr>
        <p:txBody>
          <a:bodyPr>
            <a:normAutofit/>
          </a:bodyPr>
          <a:lstStyle/>
          <a:p>
            <a:pPr>
              <a:lnSpc>
                <a:spcPct val="150000"/>
              </a:lnSpc>
            </a:pPr>
            <a:r>
              <a:rPr lang="en-US" sz="3200" b="1" dirty="0" smtClean="0">
                <a:latin typeface="Andalus" panose="02020603050405020304" pitchFamily="18" charset="-78"/>
                <a:cs typeface="Andalus" panose="02020603050405020304" pitchFamily="18" charset="-78"/>
              </a:rPr>
              <a:t>Viral sore </a:t>
            </a:r>
            <a:r>
              <a:rPr lang="en-US" sz="3200" b="1" dirty="0">
                <a:latin typeface="Andalus" panose="02020603050405020304" pitchFamily="18" charset="-78"/>
                <a:cs typeface="Andalus" panose="02020603050405020304" pitchFamily="18" charset="-78"/>
              </a:rPr>
              <a:t>throat is directed at </a:t>
            </a:r>
            <a:r>
              <a:rPr lang="en-US" sz="3200" b="1" dirty="0" smtClean="0">
                <a:latin typeface="Andalus" panose="02020603050405020304" pitchFamily="18" charset="-78"/>
                <a:cs typeface="Andalus" panose="02020603050405020304" pitchFamily="18" charset="-78"/>
              </a:rPr>
              <a:t>symptomatic relief</a:t>
            </a:r>
            <a:r>
              <a:rPr lang="en-US" sz="3200" b="1" dirty="0">
                <a:latin typeface="Andalus" panose="02020603050405020304" pitchFamily="18" charset="-78"/>
                <a:cs typeface="Andalus" panose="02020603050405020304" pitchFamily="18" charset="-78"/>
              </a:rPr>
              <a:t>, for example with rest, antipyretics and aspirin gargles</a:t>
            </a:r>
            <a:r>
              <a:rPr lang="en-US" sz="3200" b="1" dirty="0" smtClean="0">
                <a:latin typeface="Andalus" panose="02020603050405020304" pitchFamily="18" charset="-78"/>
                <a:cs typeface="Andalus" panose="02020603050405020304" pitchFamily="18" charset="-78"/>
              </a:rPr>
              <a:t>.</a:t>
            </a:r>
          </a:p>
          <a:p>
            <a:pPr>
              <a:lnSpc>
                <a:spcPct val="150000"/>
              </a:lnSpc>
            </a:pPr>
            <a:r>
              <a:rPr lang="en-US" sz="3200" b="1" dirty="0" smtClean="0">
                <a:latin typeface="Andalus" panose="02020603050405020304" pitchFamily="18" charset="-78"/>
                <a:cs typeface="Andalus" panose="02020603050405020304" pitchFamily="18" charset="-78"/>
              </a:rPr>
              <a:t>Bacterial </a:t>
            </a:r>
            <a:r>
              <a:rPr lang="en-US" sz="3200" b="1" dirty="0" smtClean="0">
                <a:latin typeface="Andalus" panose="02020603050405020304" pitchFamily="18" charset="-78"/>
                <a:cs typeface="Andalus" panose="02020603050405020304" pitchFamily="18" charset="-78"/>
              </a:rPr>
              <a:t>sore throat need </a:t>
            </a:r>
            <a:r>
              <a:rPr lang="en-US" sz="3200" b="1" dirty="0">
                <a:latin typeface="Andalus" panose="02020603050405020304" pitchFamily="18" charset="-78"/>
                <a:cs typeface="Andalus" panose="02020603050405020304" pitchFamily="18" charset="-78"/>
              </a:rPr>
              <a:t>Antibiotic </a:t>
            </a:r>
            <a:r>
              <a:rPr lang="en-US" sz="3200" b="1" dirty="0" smtClean="0">
                <a:latin typeface="Andalus" panose="02020603050405020304" pitchFamily="18" charset="-78"/>
                <a:cs typeface="Andalus" panose="02020603050405020304" pitchFamily="18" charset="-78"/>
              </a:rPr>
              <a:t>treatment also </a:t>
            </a:r>
            <a:r>
              <a:rPr lang="en-US" sz="3200" b="1" dirty="0">
                <a:latin typeface="Andalus" panose="02020603050405020304" pitchFamily="18" charset="-78"/>
                <a:cs typeface="Andalus" panose="02020603050405020304" pitchFamily="18" charset="-78"/>
              </a:rPr>
              <a:t>reduces the incidence of non-</a:t>
            </a:r>
            <a:r>
              <a:rPr lang="en-US" sz="3200" b="1" dirty="0" err="1">
                <a:latin typeface="Andalus" panose="02020603050405020304" pitchFamily="18" charset="-78"/>
                <a:cs typeface="Andalus" panose="02020603050405020304" pitchFamily="18" charset="-78"/>
              </a:rPr>
              <a:t>suppurative</a:t>
            </a:r>
            <a:r>
              <a:rPr lang="en-US" sz="3200" b="1" dirty="0">
                <a:latin typeface="Andalus" panose="02020603050405020304" pitchFamily="18" charset="-78"/>
                <a:cs typeface="Andalus" panose="02020603050405020304" pitchFamily="18" charset="-78"/>
              </a:rPr>
              <a:t> complications</a:t>
            </a:r>
          </a:p>
        </p:txBody>
      </p:sp>
      <p:sp>
        <p:nvSpPr>
          <p:cNvPr id="4" name="Title 1"/>
          <p:cNvSpPr txBox="1">
            <a:spLocks/>
          </p:cNvSpPr>
          <p:nvPr/>
        </p:nvSpPr>
        <p:spPr>
          <a:xfrm>
            <a:off x="990600" y="517525"/>
            <a:ext cx="10515600" cy="1173163"/>
          </a:xfrm>
          <a:prstGeom prst="rect">
            <a:avLst/>
          </a:prstGeom>
          <a:solidFill>
            <a:schemeClr val="accent2">
              <a:lumMod val="40000"/>
              <a:lumOff val="60000"/>
            </a:schemeClr>
          </a:solidFill>
          <a:ln>
            <a:solidFill>
              <a:srgbClr val="FF0000"/>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smtClean="0">
                <a:latin typeface="Andalus" panose="02020603050405020304" pitchFamily="18" charset="-78"/>
                <a:cs typeface="Andalus" panose="02020603050405020304" pitchFamily="18" charset="-78"/>
              </a:rPr>
              <a:t>Treatment</a:t>
            </a:r>
            <a:endParaRPr lang="en-US" sz="48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2555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09032"/>
          </a:xfrm>
          <a:solidFill>
            <a:schemeClr val="accent2">
              <a:lumMod val="40000"/>
              <a:lumOff val="6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Streptococcal </a:t>
            </a:r>
            <a:r>
              <a:rPr lang="en-US" dirty="0" smtClean="0">
                <a:latin typeface="Aharoni" panose="02010803020104030203" pitchFamily="2" charset="-79"/>
                <a:cs typeface="Aharoni" panose="02010803020104030203" pitchFamily="2" charset="-79"/>
              </a:rPr>
              <a:t>Sore Throat</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956121"/>
            <a:ext cx="10515600" cy="4375231"/>
          </a:xfrm>
          <a:ln>
            <a:solidFill>
              <a:srgbClr val="FF0000"/>
            </a:solidFill>
          </a:ln>
        </p:spPr>
        <p:txBody>
          <a:bodyPr>
            <a:normAutofit/>
          </a:bodyPr>
          <a:lstStyle/>
          <a:p>
            <a:pPr marL="0" indent="0">
              <a:lnSpc>
                <a:spcPct val="150000"/>
              </a:lnSpc>
              <a:buNone/>
            </a:pPr>
            <a:r>
              <a:rPr lang="en-US" b="1" dirty="0" smtClean="0">
                <a:latin typeface="Aharoni" panose="02010803020104030203" pitchFamily="2" charset="-79"/>
                <a:cs typeface="Aharoni" panose="02010803020104030203" pitchFamily="2" charset="-79"/>
              </a:rPr>
              <a:t>there </a:t>
            </a:r>
            <a:r>
              <a:rPr lang="en-US" b="1" dirty="0">
                <a:latin typeface="Aharoni" panose="02010803020104030203" pitchFamily="2" charset="-79"/>
                <a:cs typeface="Aharoni" panose="02010803020104030203" pitchFamily="2" charset="-79"/>
              </a:rPr>
              <a:t>are three treatment strategies:</a:t>
            </a:r>
          </a:p>
          <a:p>
            <a:pPr marL="0" indent="0">
              <a:lnSpc>
                <a:spcPct val="150000"/>
              </a:lnSpc>
              <a:buNone/>
            </a:pPr>
            <a:r>
              <a:rPr lang="en-US" b="1" dirty="0">
                <a:latin typeface="Andalus" panose="02020603050405020304" pitchFamily="18" charset="-78"/>
                <a:cs typeface="Andalus" panose="02020603050405020304" pitchFamily="18" charset="-78"/>
              </a:rPr>
              <a:t>1. </a:t>
            </a:r>
            <a:r>
              <a:rPr lang="en-US" b="1" dirty="0">
                <a:solidFill>
                  <a:srgbClr val="C00000"/>
                </a:solidFill>
                <a:latin typeface="Andalus" panose="02020603050405020304" pitchFamily="18" charset="-78"/>
                <a:cs typeface="Andalus" panose="02020603050405020304" pitchFamily="18" charset="-78"/>
              </a:rPr>
              <a:t>give</a:t>
            </a:r>
            <a:r>
              <a:rPr lang="en-US" b="1" dirty="0">
                <a:latin typeface="Andalus" panose="02020603050405020304" pitchFamily="18" charset="-78"/>
                <a:cs typeface="Andalus" panose="02020603050405020304" pitchFamily="18" charset="-78"/>
              </a:rPr>
              <a:t> antibiotics to all patients with suspected </a:t>
            </a:r>
            <a:r>
              <a:rPr lang="en-US" b="1" dirty="0" smtClean="0">
                <a:latin typeface="Andalus" panose="02020603050405020304" pitchFamily="18" charset="-78"/>
                <a:cs typeface="Andalus" panose="02020603050405020304" pitchFamily="18" charset="-78"/>
              </a:rPr>
              <a:t>streptococcal infection </a:t>
            </a:r>
            <a:r>
              <a:rPr lang="en-US" b="1" dirty="0">
                <a:latin typeface="Andalus" panose="02020603050405020304" pitchFamily="18" charset="-78"/>
                <a:cs typeface="Andalus" panose="02020603050405020304" pitchFamily="18" charset="-78"/>
              </a:rPr>
              <a:t>and do </a:t>
            </a:r>
            <a:r>
              <a:rPr lang="en-US" b="1" dirty="0">
                <a:solidFill>
                  <a:srgbClr val="C00000"/>
                </a:solidFill>
                <a:latin typeface="Andalus" panose="02020603050405020304" pitchFamily="18" charset="-78"/>
                <a:cs typeface="Andalus" panose="02020603050405020304" pitchFamily="18" charset="-78"/>
              </a:rPr>
              <a:t>not</a:t>
            </a:r>
            <a:r>
              <a:rPr lang="en-US" b="1" dirty="0">
                <a:latin typeface="Andalus" panose="02020603050405020304" pitchFamily="18" charset="-78"/>
                <a:cs typeface="Andalus" panose="02020603050405020304" pitchFamily="18" charset="-78"/>
              </a:rPr>
              <a:t> </a:t>
            </a:r>
            <a:r>
              <a:rPr lang="en-US" b="1" dirty="0">
                <a:solidFill>
                  <a:srgbClr val="C00000"/>
                </a:solidFill>
                <a:latin typeface="Andalus" panose="02020603050405020304" pitchFamily="18" charset="-78"/>
                <a:cs typeface="Andalus" panose="02020603050405020304" pitchFamily="18" charset="-78"/>
              </a:rPr>
              <a:t>investigate</a:t>
            </a:r>
            <a:r>
              <a:rPr lang="en-US" b="1" dirty="0">
                <a:latin typeface="Andalus" panose="02020603050405020304" pitchFamily="18" charset="-78"/>
                <a:cs typeface="Andalus" panose="02020603050405020304" pitchFamily="18" charset="-78"/>
              </a:rPr>
              <a:t> unless symptoms persist</a:t>
            </a:r>
          </a:p>
          <a:p>
            <a:pPr marL="0" indent="0">
              <a:lnSpc>
                <a:spcPct val="150000"/>
              </a:lnSpc>
              <a:buNone/>
            </a:pPr>
            <a:r>
              <a:rPr lang="en-US" b="1" dirty="0">
                <a:latin typeface="Andalus" panose="02020603050405020304" pitchFamily="18" charset="-78"/>
                <a:cs typeface="Andalus" panose="02020603050405020304" pitchFamily="18" charset="-78"/>
              </a:rPr>
              <a:t>2. </a:t>
            </a:r>
            <a:r>
              <a:rPr lang="en-US" b="1" dirty="0">
                <a:solidFill>
                  <a:srgbClr val="C00000"/>
                </a:solidFill>
                <a:latin typeface="Andalus" panose="02020603050405020304" pitchFamily="18" charset="-78"/>
                <a:cs typeface="Andalus" panose="02020603050405020304" pitchFamily="18" charset="-78"/>
              </a:rPr>
              <a:t>give</a:t>
            </a:r>
            <a:r>
              <a:rPr lang="en-US" b="1" dirty="0">
                <a:latin typeface="Andalus" panose="02020603050405020304" pitchFamily="18" charset="-78"/>
                <a:cs typeface="Andalus" panose="02020603050405020304" pitchFamily="18" charset="-78"/>
              </a:rPr>
              <a:t> antibiotics to all patients with suspected </a:t>
            </a:r>
            <a:r>
              <a:rPr lang="en-US" b="1" dirty="0" smtClean="0">
                <a:latin typeface="Andalus" panose="02020603050405020304" pitchFamily="18" charset="-78"/>
                <a:cs typeface="Andalus" panose="02020603050405020304" pitchFamily="18" charset="-78"/>
              </a:rPr>
              <a:t>streptococcal infection </a:t>
            </a:r>
            <a:r>
              <a:rPr lang="en-US" b="1" dirty="0">
                <a:latin typeface="Andalus" panose="02020603050405020304" pitchFamily="18" charset="-78"/>
                <a:cs typeface="Andalus" panose="02020603050405020304" pitchFamily="18" charset="-78"/>
              </a:rPr>
              <a:t>but </a:t>
            </a:r>
            <a:r>
              <a:rPr lang="en-US" b="1" dirty="0">
                <a:solidFill>
                  <a:srgbClr val="C00000"/>
                </a:solidFill>
                <a:latin typeface="Andalus" panose="02020603050405020304" pitchFamily="18" charset="-78"/>
                <a:cs typeface="Andalus" panose="02020603050405020304" pitchFamily="18" charset="-78"/>
              </a:rPr>
              <a:t>stop</a:t>
            </a:r>
            <a:r>
              <a:rPr lang="en-US" b="1" dirty="0">
                <a:latin typeface="Andalus" panose="02020603050405020304" pitchFamily="18" charset="-78"/>
                <a:cs typeface="Andalus" panose="02020603050405020304" pitchFamily="18" charset="-78"/>
              </a:rPr>
              <a:t> them if a throat swab is negative, or</a:t>
            </a:r>
          </a:p>
          <a:p>
            <a:pPr marL="0" indent="0">
              <a:lnSpc>
                <a:spcPct val="150000"/>
              </a:lnSpc>
              <a:buNone/>
            </a:pPr>
            <a:r>
              <a:rPr lang="en-US" b="1" dirty="0">
                <a:latin typeface="Andalus" panose="02020603050405020304" pitchFamily="18" charset="-78"/>
                <a:cs typeface="Andalus" panose="02020603050405020304" pitchFamily="18" charset="-78"/>
              </a:rPr>
              <a:t>3. </a:t>
            </a:r>
            <a:r>
              <a:rPr lang="en-US" b="1" dirty="0">
                <a:solidFill>
                  <a:srgbClr val="C00000"/>
                </a:solidFill>
                <a:latin typeface="Andalus" panose="02020603050405020304" pitchFamily="18" charset="-78"/>
                <a:cs typeface="Andalus" panose="02020603050405020304" pitchFamily="18" charset="-78"/>
              </a:rPr>
              <a:t>wait</a:t>
            </a:r>
            <a:r>
              <a:rPr lang="en-US" b="1" dirty="0">
                <a:latin typeface="Andalus" panose="02020603050405020304" pitchFamily="18" charset="-78"/>
                <a:cs typeface="Andalus" panose="02020603050405020304" pitchFamily="18" charset="-78"/>
              </a:rPr>
              <a:t> for throat swab culture results before </a:t>
            </a:r>
            <a:r>
              <a:rPr lang="en-US" b="1" dirty="0" smtClean="0">
                <a:latin typeface="Andalus" panose="02020603050405020304" pitchFamily="18" charset="-78"/>
                <a:cs typeface="Andalus" panose="02020603050405020304" pitchFamily="18" charset="-78"/>
              </a:rPr>
              <a:t>starting antibiotics</a:t>
            </a:r>
            <a:r>
              <a:rPr lang="en-US"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85215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56272"/>
          </a:xfrm>
          <a:solidFill>
            <a:schemeClr val="accent2">
              <a:lumMod val="40000"/>
              <a:lumOff val="60000"/>
            </a:schemeClr>
          </a:solidFill>
          <a:ln>
            <a:solidFill>
              <a:srgbClr val="FF0000"/>
            </a:solidFill>
          </a:ln>
        </p:spPr>
        <p:txBody>
          <a:bodyPr/>
          <a:lstStyle/>
          <a:p>
            <a:pPr algn="ctr"/>
            <a:r>
              <a:rPr lang="en-US" b="1" dirty="0">
                <a:latin typeface="Andalus" panose="02020603050405020304" pitchFamily="18" charset="-78"/>
                <a:cs typeface="Andalus" panose="02020603050405020304" pitchFamily="18" charset="-78"/>
              </a:rPr>
              <a:t>Antibiotics effective against </a:t>
            </a:r>
            <a:r>
              <a:rPr lang="en-US" b="1" i="1" dirty="0">
                <a:latin typeface="Andalus" panose="02020603050405020304" pitchFamily="18" charset="-78"/>
                <a:cs typeface="Andalus" panose="02020603050405020304" pitchFamily="18" charset="-78"/>
              </a:rPr>
              <a:t>S. </a:t>
            </a:r>
            <a:r>
              <a:rPr lang="en-US" b="1" i="1" dirty="0" err="1">
                <a:latin typeface="Andalus" panose="02020603050405020304" pitchFamily="18" charset="-78"/>
                <a:cs typeface="Andalus" panose="02020603050405020304" pitchFamily="18" charset="-78"/>
              </a:rPr>
              <a:t>pyogenes</a:t>
            </a:r>
            <a:r>
              <a:rPr lang="en-US" b="1" i="1" dirty="0">
                <a:latin typeface="Andalus" panose="02020603050405020304" pitchFamily="18" charset="-78"/>
                <a:cs typeface="Andalus" panose="02020603050405020304" pitchFamily="18" charset="-78"/>
              </a:rPr>
              <a:t> </a:t>
            </a:r>
            <a:r>
              <a:rPr lang="en-US" b="1" dirty="0">
                <a:latin typeface="Andalus" panose="02020603050405020304" pitchFamily="18" charset="-78"/>
                <a:cs typeface="Andalus" panose="02020603050405020304" pitchFamily="18" charset="-78"/>
              </a:rPr>
              <a:t>include</a:t>
            </a:r>
          </a:p>
        </p:txBody>
      </p:sp>
      <p:sp>
        <p:nvSpPr>
          <p:cNvPr id="3" name="Content Placeholder 2"/>
          <p:cNvSpPr>
            <a:spLocks noGrp="1"/>
          </p:cNvSpPr>
          <p:nvPr>
            <p:ph idx="1"/>
          </p:nvPr>
        </p:nvSpPr>
        <p:spPr>
          <a:xfrm>
            <a:off x="1307938" y="2500131"/>
            <a:ext cx="9583839" cy="3676831"/>
          </a:xfrm>
          <a:ln>
            <a:solidFill>
              <a:srgbClr val="FF0000"/>
            </a:solidFill>
          </a:ln>
        </p:spPr>
        <p:txBody>
          <a:bodyPr/>
          <a:lstStyle/>
          <a:p>
            <a:pPr>
              <a:lnSpc>
                <a:spcPct val="150000"/>
              </a:lnSpc>
            </a:pPr>
            <a:r>
              <a:rPr lang="en-US" b="1" dirty="0" err="1" smtClean="0">
                <a:latin typeface="Andalus" panose="02020603050405020304" pitchFamily="18" charset="-78"/>
                <a:cs typeface="Andalus" panose="02020603050405020304" pitchFamily="18" charset="-78"/>
              </a:rPr>
              <a:t>Penicillins</a:t>
            </a:r>
            <a:r>
              <a:rPr lang="en-US" b="1" dirty="0" smtClean="0">
                <a:latin typeface="Andalus" panose="02020603050405020304" pitchFamily="18" charset="-78"/>
                <a:cs typeface="Andalus" panose="02020603050405020304" pitchFamily="18" charset="-78"/>
              </a:rPr>
              <a:t>,</a:t>
            </a:r>
          </a:p>
          <a:p>
            <a:pPr>
              <a:lnSpc>
                <a:spcPct val="150000"/>
              </a:lnSpc>
            </a:pPr>
            <a:r>
              <a:rPr lang="en-US" b="1" dirty="0" err="1" smtClean="0">
                <a:latin typeface="Andalus" panose="02020603050405020304" pitchFamily="18" charset="-78"/>
                <a:cs typeface="Andalus" panose="02020603050405020304" pitchFamily="18" charset="-78"/>
              </a:rPr>
              <a:t>Cephalosporins</a:t>
            </a:r>
            <a:r>
              <a:rPr lang="en-US" b="1" dirty="0" smtClean="0">
                <a:latin typeface="Andalus" panose="02020603050405020304" pitchFamily="18" charset="-78"/>
                <a:cs typeface="Andalus" panose="02020603050405020304" pitchFamily="18" charset="-78"/>
              </a:rPr>
              <a:t> </a:t>
            </a:r>
          </a:p>
          <a:p>
            <a:pPr>
              <a:lnSpc>
                <a:spcPct val="150000"/>
              </a:lnSpc>
            </a:pPr>
            <a:r>
              <a:rPr lang="en-US" b="1" dirty="0" smtClean="0">
                <a:latin typeface="Andalus" panose="02020603050405020304" pitchFamily="18" charset="-78"/>
                <a:cs typeface="Andalus" panose="02020603050405020304" pitchFamily="18" charset="-78"/>
              </a:rPr>
              <a:t>Macrolides (less effective)</a:t>
            </a:r>
            <a:endParaRPr lang="en-US"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189575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Acute epiglottitis</a:t>
            </a:r>
          </a:p>
        </p:txBody>
      </p:sp>
      <p:pic>
        <p:nvPicPr>
          <p:cNvPr id="1026" name="Picture 2" descr="Image result for Acute epiglottitis"/>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310623" y="2077953"/>
            <a:ext cx="3043177" cy="4524315"/>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
        <p:nvSpPr>
          <p:cNvPr id="7" name="Rectangle 6"/>
          <p:cNvSpPr/>
          <p:nvPr/>
        </p:nvSpPr>
        <p:spPr>
          <a:xfrm>
            <a:off x="963798" y="2077954"/>
            <a:ext cx="6941712" cy="4524315"/>
          </a:xfrm>
          <a:prstGeom prst="rect">
            <a:avLst/>
          </a:prstGeom>
          <a:ln>
            <a:solidFill>
              <a:srgbClr val="FF0000"/>
            </a:solidFill>
          </a:ln>
        </p:spPr>
        <p:txBody>
          <a:bodyPr wrap="square">
            <a:spAutoFit/>
          </a:bodyPr>
          <a:lstStyle/>
          <a:p>
            <a:pPr marL="457200" indent="-457200">
              <a:buFont typeface="Arial" panose="020B0604020202020204" pitchFamily="34" charset="0"/>
              <a:buChar char="•"/>
            </a:pPr>
            <a:r>
              <a:rPr lang="en-US" sz="3200" b="1" i="0" u="none" strike="noStrike" baseline="0" dirty="0" smtClean="0">
                <a:latin typeface="Andalus" panose="02020603050405020304" pitchFamily="18" charset="-78"/>
                <a:cs typeface="Andalus" panose="02020603050405020304" pitchFamily="18" charset="-78"/>
              </a:rPr>
              <a:t>A medical emergency</a:t>
            </a:r>
            <a:r>
              <a:rPr lang="en-US" sz="3200" b="1" i="0" u="none" strike="noStrike" dirty="0" smtClean="0">
                <a:latin typeface="Andalus" panose="02020603050405020304" pitchFamily="18" charset="-78"/>
                <a:cs typeface="Andalus" panose="02020603050405020304" pitchFamily="18" charset="-78"/>
              </a:rPr>
              <a:t> of </a:t>
            </a:r>
            <a:r>
              <a:rPr lang="en-US" sz="3200" b="1" i="0" u="none" strike="noStrike" baseline="0" dirty="0" smtClean="0">
                <a:latin typeface="Andalus" panose="02020603050405020304" pitchFamily="18" charset="-78"/>
                <a:cs typeface="Andalus" panose="02020603050405020304" pitchFamily="18" charset="-78"/>
              </a:rPr>
              <a:t>rapidly progressive cellulitis of the epiglottis</a:t>
            </a:r>
            <a:r>
              <a:rPr lang="en-US" sz="3200" b="1" i="0" u="none" strike="noStrike" dirty="0" smtClean="0">
                <a:latin typeface="Andalus" panose="02020603050405020304" pitchFamily="18" charset="-78"/>
                <a:cs typeface="Andalus" panose="02020603050405020304" pitchFamily="18" charset="-78"/>
              </a:rPr>
              <a:t> </a:t>
            </a:r>
            <a:r>
              <a:rPr lang="en-US" sz="3200" b="1" i="0" u="none" strike="noStrike" baseline="0" dirty="0" smtClean="0">
                <a:latin typeface="Andalus" panose="02020603050405020304" pitchFamily="18" charset="-78"/>
                <a:cs typeface="Andalus" panose="02020603050405020304" pitchFamily="18" charset="-78"/>
              </a:rPr>
              <a:t>and adjacent structures.</a:t>
            </a:r>
          </a:p>
          <a:p>
            <a:pPr marL="457200" indent="-457200">
              <a:buFont typeface="Arial" panose="020B0604020202020204" pitchFamily="34" charset="0"/>
              <a:buChar char="•"/>
            </a:pPr>
            <a:r>
              <a:rPr lang="en-US" sz="3200" b="1" i="0" u="none" strike="noStrike" baseline="0" dirty="0" smtClean="0">
                <a:latin typeface="Andalus" panose="02020603050405020304" pitchFamily="18" charset="-78"/>
                <a:cs typeface="Andalus" panose="02020603050405020304" pitchFamily="18" charset="-78"/>
              </a:rPr>
              <a:t>Local swelling has the potential</a:t>
            </a:r>
            <a:r>
              <a:rPr lang="en-US" sz="3200" b="1" i="0" u="none" strike="noStrike" dirty="0" smtClean="0">
                <a:latin typeface="Andalus" panose="02020603050405020304" pitchFamily="18" charset="-78"/>
                <a:cs typeface="Andalus" panose="02020603050405020304" pitchFamily="18" charset="-78"/>
              </a:rPr>
              <a:t> </a:t>
            </a:r>
            <a:r>
              <a:rPr lang="en-US" sz="3200" b="1" i="0" u="none" strike="noStrike" baseline="0" dirty="0" smtClean="0">
                <a:latin typeface="Andalus" panose="02020603050405020304" pitchFamily="18" charset="-78"/>
                <a:cs typeface="Andalus" panose="02020603050405020304" pitchFamily="18" charset="-78"/>
              </a:rPr>
              <a:t>to cause rapid-onset airway obstruction, </a:t>
            </a:r>
          </a:p>
          <a:p>
            <a:pPr marL="457200" indent="-457200">
              <a:buFont typeface="Arial" panose="020B0604020202020204" pitchFamily="34" charset="0"/>
              <a:buChar char="•"/>
            </a:pPr>
            <a:r>
              <a:rPr lang="en-US" sz="3200" b="1" dirty="0" smtClean="0">
                <a:latin typeface="Andalus" panose="02020603050405020304" pitchFamily="18" charset="-78"/>
                <a:cs typeface="Andalus" panose="02020603050405020304" pitchFamily="18" charset="-78"/>
              </a:rPr>
              <a:t>Common patient is a child between 2 and 4 years old.</a:t>
            </a:r>
          </a:p>
          <a:p>
            <a:pPr marL="457200" indent="-457200">
              <a:buFont typeface="Arial" panose="020B0604020202020204" pitchFamily="34" charset="0"/>
              <a:buChar char="•"/>
            </a:pPr>
            <a:endParaRPr lang="en-US" sz="2800" b="1"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57919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965"/>
            <a:ext cx="10515600" cy="6238753"/>
          </a:xfrm>
          <a:ln>
            <a:solidFill>
              <a:srgbClr val="FF0000"/>
            </a:solidFill>
          </a:ln>
        </p:spPr>
        <p:txBody>
          <a:bodyPr>
            <a:normAutofit/>
          </a:bodyPr>
          <a:lstStyle/>
          <a:p>
            <a:pPr>
              <a:buFont typeface="Wingdings" panose="05000000000000000000" pitchFamily="2" charset="2"/>
              <a:buChar char="Ø"/>
            </a:pPr>
            <a:endParaRPr lang="en-US" sz="1200" dirty="0" smtClean="0">
              <a:latin typeface="Aharoni" panose="02010803020104030203" pitchFamily="2" charset="-79"/>
              <a:cs typeface="Aharoni" panose="02010803020104030203" pitchFamily="2" charset="-79"/>
            </a:endParaRPr>
          </a:p>
          <a:p>
            <a:pPr>
              <a:buFont typeface="Wingdings" panose="05000000000000000000" pitchFamily="2" charset="2"/>
              <a:buChar char="Ø"/>
            </a:pPr>
            <a:r>
              <a:rPr lang="en-US" dirty="0" smtClean="0">
                <a:latin typeface="Aharoni" panose="02010803020104030203" pitchFamily="2" charset="-79"/>
                <a:cs typeface="Aharoni" panose="02010803020104030203" pitchFamily="2" charset="-79"/>
              </a:rPr>
              <a:t>Causative organisms: </a:t>
            </a:r>
          </a:p>
          <a:p>
            <a:r>
              <a:rPr lang="en-US" i="1" dirty="0" err="1" smtClean="0">
                <a:latin typeface="Andalus" panose="02020603050405020304" pitchFamily="18" charset="-78"/>
                <a:cs typeface="Andalus" panose="02020603050405020304" pitchFamily="18" charset="-78"/>
              </a:rPr>
              <a:t>Haemophilus</a:t>
            </a:r>
            <a:r>
              <a:rPr lang="en-US" i="1" dirty="0" smtClean="0">
                <a:latin typeface="Andalus" panose="02020603050405020304" pitchFamily="18" charset="-78"/>
                <a:cs typeface="Andalus" panose="02020603050405020304" pitchFamily="18" charset="-78"/>
              </a:rPr>
              <a:t> </a:t>
            </a:r>
            <a:r>
              <a:rPr lang="en-US" i="1" dirty="0" err="1">
                <a:latin typeface="Andalus" panose="02020603050405020304" pitchFamily="18" charset="-78"/>
                <a:cs typeface="Andalus" panose="02020603050405020304" pitchFamily="18" charset="-78"/>
              </a:rPr>
              <a:t>influenzae</a:t>
            </a:r>
            <a:r>
              <a:rPr lang="en-US" i="1"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type b (</a:t>
            </a:r>
            <a:r>
              <a:rPr lang="en-US" dirty="0" err="1">
                <a:latin typeface="Andalus" panose="02020603050405020304" pitchFamily="18" charset="-78"/>
                <a:cs typeface="Andalus" panose="02020603050405020304" pitchFamily="18" charset="-78"/>
              </a:rPr>
              <a:t>Hib</a:t>
            </a:r>
            <a:r>
              <a:rPr lang="en-US" dirty="0" smtClean="0">
                <a:latin typeface="Andalus" panose="02020603050405020304" pitchFamily="18" charset="-78"/>
                <a:cs typeface="Andalus" panose="02020603050405020304" pitchFamily="18" charset="-78"/>
              </a:rPr>
              <a:t>) mainly, </a:t>
            </a:r>
          </a:p>
          <a:p>
            <a:r>
              <a:rPr lang="en-US" dirty="0" smtClean="0">
                <a:latin typeface="Andalus" panose="02020603050405020304" pitchFamily="18" charset="-78"/>
                <a:cs typeface="Andalus" panose="02020603050405020304" pitchFamily="18" charset="-78"/>
              </a:rPr>
              <a:t>Pneumococci, streptococci and staphylococci (less).</a:t>
            </a:r>
          </a:p>
          <a:p>
            <a:pPr>
              <a:lnSpc>
                <a:spcPct val="100000"/>
              </a:lnSpc>
              <a:buFont typeface="Wingdings" panose="05000000000000000000" pitchFamily="2" charset="2"/>
              <a:buChar char="Ø"/>
            </a:pPr>
            <a:r>
              <a:rPr lang="en-US" dirty="0">
                <a:latin typeface="Aharoni" panose="02010803020104030203" pitchFamily="2" charset="-79"/>
                <a:cs typeface="Aharoni" panose="02010803020104030203" pitchFamily="2" charset="-79"/>
              </a:rPr>
              <a:t>Clinical feature: </a:t>
            </a:r>
          </a:p>
          <a:p>
            <a:r>
              <a:rPr lang="en-US" dirty="0" smtClean="0">
                <a:latin typeface="Andalus" panose="02020603050405020304" pitchFamily="18" charset="-78"/>
                <a:cs typeface="Andalus" panose="02020603050405020304" pitchFamily="18" charset="-78"/>
              </a:rPr>
              <a:t>Fever </a:t>
            </a:r>
          </a:p>
          <a:p>
            <a:r>
              <a:rPr lang="en-US" dirty="0" smtClean="0">
                <a:latin typeface="Andalus" panose="02020603050405020304" pitchFamily="18" charset="-78"/>
                <a:cs typeface="Andalus" panose="02020603050405020304" pitchFamily="18" charset="-78"/>
              </a:rPr>
              <a:t>Difficulty speaking and breathing.</a:t>
            </a:r>
          </a:p>
          <a:p>
            <a:r>
              <a:rPr lang="en-US" dirty="0" smtClean="0">
                <a:latin typeface="Andalus" panose="02020603050405020304" pitchFamily="18" charset="-78"/>
                <a:cs typeface="Andalus" panose="02020603050405020304" pitchFamily="18" charset="-78"/>
              </a:rPr>
              <a:t>Drooling because of impaired swallowing.</a:t>
            </a:r>
          </a:p>
          <a:p>
            <a:pPr>
              <a:lnSpc>
                <a:spcPct val="110000"/>
              </a:lnSpc>
              <a:buFont typeface="Wingdings" panose="05000000000000000000" pitchFamily="2" charset="2"/>
              <a:buChar char="Ø"/>
            </a:pPr>
            <a:r>
              <a:rPr lang="en-US" dirty="0">
                <a:latin typeface="Aharoni" panose="02010803020104030203" pitchFamily="2" charset="-79"/>
                <a:cs typeface="Aharoni" panose="02010803020104030203" pitchFamily="2" charset="-79"/>
              </a:rPr>
              <a:t>Diagnosis: </a:t>
            </a:r>
          </a:p>
          <a:p>
            <a:r>
              <a:rPr lang="en-US" dirty="0" smtClean="0">
                <a:latin typeface="Andalus" panose="02020603050405020304" pitchFamily="18" charset="-78"/>
                <a:cs typeface="Andalus" panose="02020603050405020304" pitchFamily="18" charset="-78"/>
              </a:rPr>
              <a:t>By visualization </a:t>
            </a:r>
            <a:r>
              <a:rPr lang="en-US" dirty="0">
                <a:latin typeface="Andalus" panose="02020603050405020304" pitchFamily="18" charset="-78"/>
                <a:cs typeface="Andalus" panose="02020603050405020304" pitchFamily="18" charset="-78"/>
              </a:rPr>
              <a:t>of the </a:t>
            </a:r>
            <a:r>
              <a:rPr lang="en-US" dirty="0" smtClean="0">
                <a:latin typeface="Andalus" panose="02020603050405020304" pitchFamily="18" charset="-78"/>
                <a:cs typeface="Andalus" panose="02020603050405020304" pitchFamily="18" charset="-78"/>
              </a:rPr>
              <a:t>epiglottis as </a:t>
            </a:r>
            <a:r>
              <a:rPr lang="en-US" dirty="0">
                <a:latin typeface="Andalus" panose="02020603050405020304" pitchFamily="18" charset="-78"/>
                <a:cs typeface="Andalus" panose="02020603050405020304" pitchFamily="18" charset="-78"/>
              </a:rPr>
              <a:t>‘cherry-red</a:t>
            </a:r>
            <a:r>
              <a:rPr lang="en-US" dirty="0" smtClean="0">
                <a:latin typeface="Andalus" panose="02020603050405020304" pitchFamily="18" charset="-78"/>
                <a:cs typeface="Andalus" panose="02020603050405020304" pitchFamily="18" charset="-78"/>
              </a:rPr>
              <a:t>’. </a:t>
            </a:r>
          </a:p>
          <a:p>
            <a:r>
              <a:rPr lang="en-US" dirty="0" smtClean="0">
                <a:latin typeface="Andalus" panose="02020603050405020304" pitchFamily="18" charset="-78"/>
                <a:cs typeface="Andalus" panose="02020603050405020304" pitchFamily="18" charset="-78"/>
              </a:rPr>
              <a:t>By Microbiological confirmation by </a:t>
            </a:r>
            <a:r>
              <a:rPr lang="en-US" dirty="0">
                <a:latin typeface="Andalus" panose="02020603050405020304" pitchFamily="18" charset="-78"/>
                <a:cs typeface="Andalus" panose="02020603050405020304" pitchFamily="18" charset="-78"/>
              </a:rPr>
              <a:t>culturing the epiglottis </a:t>
            </a:r>
            <a:r>
              <a:rPr lang="en-US" dirty="0" smtClean="0">
                <a:latin typeface="Andalus" panose="02020603050405020304" pitchFamily="18" charset="-78"/>
                <a:cs typeface="Andalus" panose="02020603050405020304" pitchFamily="18" charset="-78"/>
              </a:rPr>
              <a:t>and the blood</a:t>
            </a:r>
            <a:r>
              <a:rPr lang="en-US" dirty="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(but </a:t>
            </a:r>
            <a:r>
              <a:rPr lang="en-US" dirty="0">
                <a:latin typeface="Andalus" panose="02020603050405020304" pitchFamily="18" charset="-78"/>
                <a:cs typeface="Andalus" panose="02020603050405020304" pitchFamily="18" charset="-78"/>
              </a:rPr>
              <a:t>not until the airway is </a:t>
            </a:r>
            <a:r>
              <a:rPr lang="en-US" dirty="0" smtClean="0">
                <a:latin typeface="Andalus" panose="02020603050405020304" pitchFamily="18" charset="-78"/>
                <a:cs typeface="Andalus" panose="02020603050405020304" pitchFamily="18" charset="-78"/>
              </a:rPr>
              <a:t>secure).</a:t>
            </a:r>
            <a:endParaRPr lang="en-US" dirty="0" smtClean="0">
              <a:latin typeface="Andalus" panose="02020603050405020304" pitchFamily="18" charset="-78"/>
              <a:cs typeface="Andalus" panose="02020603050405020304" pitchFamily="18" charset="-78"/>
            </a:endParaRPr>
          </a:p>
          <a:p>
            <a:endParaRPr lang="en-US" dirty="0"/>
          </a:p>
        </p:txBody>
      </p:sp>
    </p:spTree>
    <p:extLst>
      <p:ext uri="{BB962C8B-B14F-4D97-AF65-F5344CB8AC3E}">
        <p14:creationId xmlns:p14="http://schemas.microsoft.com/office/powerpoint/2010/main" val="285161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a:ln>
            <a:solidFill>
              <a:srgbClr val="FF0000"/>
            </a:solidFill>
          </a:ln>
        </p:spPr>
        <p:txBody>
          <a:bodyPr/>
          <a:lstStyle/>
          <a:p>
            <a:pPr algn="ctr"/>
            <a:r>
              <a:rPr lang="en-US" dirty="0" smtClean="0">
                <a:latin typeface="Aharoni" panose="02010803020104030203" pitchFamily="2" charset="-79"/>
                <a:cs typeface="Aharoni" panose="02010803020104030203" pitchFamily="2" charset="-79"/>
              </a:rPr>
              <a:t>Treatment </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349661"/>
            <a:ext cx="10515600" cy="3827302"/>
          </a:xfrm>
          <a:ln>
            <a:solidFill>
              <a:srgbClr val="FF0000"/>
            </a:solidFill>
          </a:ln>
        </p:spPr>
        <p:txBody>
          <a:bodyPr>
            <a:normAutofit/>
          </a:bodyPr>
          <a:lstStyle/>
          <a:p>
            <a:pPr>
              <a:lnSpc>
                <a:spcPct val="150000"/>
              </a:lnSpc>
            </a:pPr>
            <a:r>
              <a:rPr lang="en-US" sz="3200" b="1" dirty="0" smtClean="0">
                <a:latin typeface="Andalus" panose="02020603050405020304" pitchFamily="18" charset="-78"/>
                <a:cs typeface="Andalus" panose="02020603050405020304" pitchFamily="18" charset="-78"/>
              </a:rPr>
              <a:t>Treatment of </a:t>
            </a:r>
            <a:r>
              <a:rPr lang="en-US" sz="3200" b="1" dirty="0">
                <a:latin typeface="Andalus" panose="02020603050405020304" pitchFamily="18" charset="-78"/>
                <a:cs typeface="Andalus" panose="02020603050405020304" pitchFamily="18" charset="-78"/>
              </a:rPr>
              <a:t>choice is </a:t>
            </a:r>
            <a:r>
              <a:rPr lang="en-US" sz="3200" b="1" dirty="0" smtClean="0">
                <a:latin typeface="Andalus" panose="02020603050405020304" pitchFamily="18" charset="-78"/>
                <a:cs typeface="Andalus" panose="02020603050405020304" pitchFamily="18" charset="-78"/>
              </a:rPr>
              <a:t>a cephalosporin (</a:t>
            </a:r>
            <a:r>
              <a:rPr lang="en-US" sz="3200" b="1" dirty="0">
                <a:latin typeface="Andalus" panose="02020603050405020304" pitchFamily="18" charset="-78"/>
                <a:cs typeface="Andalus" panose="02020603050405020304" pitchFamily="18" charset="-78"/>
              </a:rPr>
              <a:t>third-generation </a:t>
            </a:r>
            <a:r>
              <a:rPr lang="en-US" sz="3200" b="1" dirty="0" smtClean="0">
                <a:latin typeface="Andalus" panose="02020603050405020304" pitchFamily="18" charset="-78"/>
                <a:cs typeface="Andalus" panose="02020603050405020304" pitchFamily="18" charset="-78"/>
              </a:rPr>
              <a:t>cephalosporin such </a:t>
            </a:r>
            <a:r>
              <a:rPr lang="en-US" sz="3200" b="1" dirty="0">
                <a:latin typeface="Andalus" panose="02020603050405020304" pitchFamily="18" charset="-78"/>
                <a:cs typeface="Andalus" panose="02020603050405020304" pitchFamily="18" charset="-78"/>
              </a:rPr>
              <a:t>as </a:t>
            </a:r>
            <a:r>
              <a:rPr lang="en-US" sz="3200" b="1" dirty="0" err="1">
                <a:latin typeface="Andalus" panose="02020603050405020304" pitchFamily="18" charset="-78"/>
                <a:cs typeface="Andalus" panose="02020603050405020304" pitchFamily="18" charset="-78"/>
              </a:rPr>
              <a:t>cefotaxime</a:t>
            </a:r>
            <a:r>
              <a:rPr lang="en-US" sz="3200" b="1" dirty="0">
                <a:latin typeface="Andalus" panose="02020603050405020304" pitchFamily="18" charset="-78"/>
                <a:cs typeface="Andalus" panose="02020603050405020304" pitchFamily="18" charset="-78"/>
              </a:rPr>
              <a:t> or </a:t>
            </a:r>
            <a:r>
              <a:rPr lang="en-US" sz="3200" b="1" dirty="0" smtClean="0">
                <a:latin typeface="Andalus" panose="02020603050405020304" pitchFamily="18" charset="-78"/>
                <a:cs typeface="Andalus" panose="02020603050405020304" pitchFamily="18" charset="-78"/>
              </a:rPr>
              <a:t>ceftriaxone).</a:t>
            </a:r>
          </a:p>
          <a:p>
            <a:pPr>
              <a:lnSpc>
                <a:spcPct val="150000"/>
              </a:lnSpc>
            </a:pPr>
            <a:r>
              <a:rPr lang="en-US" sz="3200" b="1" dirty="0" smtClean="0">
                <a:latin typeface="Andalus" panose="02020603050405020304" pitchFamily="18" charset="-78"/>
                <a:cs typeface="Andalus" panose="02020603050405020304" pitchFamily="18" charset="-78"/>
              </a:rPr>
              <a:t>High-dose parenteral </a:t>
            </a:r>
            <a:r>
              <a:rPr lang="en-US" sz="3200" b="1" dirty="0">
                <a:latin typeface="Andalus" panose="02020603050405020304" pitchFamily="18" charset="-78"/>
                <a:cs typeface="Andalus" panose="02020603050405020304" pitchFamily="18" charset="-78"/>
              </a:rPr>
              <a:t>amoxicillin may be </a:t>
            </a:r>
            <a:r>
              <a:rPr lang="en-US" sz="3200" b="1" dirty="0" smtClean="0">
                <a:latin typeface="Andalus" panose="02020603050405020304" pitchFamily="18" charset="-78"/>
                <a:cs typeface="Andalus" panose="02020603050405020304" pitchFamily="18" charset="-78"/>
              </a:rPr>
              <a:t>substituted (</a:t>
            </a:r>
            <a:r>
              <a:rPr lang="en-US" sz="3200" b="1" dirty="0">
                <a:latin typeface="Andalus" panose="02020603050405020304" pitchFamily="18" charset="-78"/>
                <a:cs typeface="Andalus" panose="02020603050405020304" pitchFamily="18" charset="-78"/>
              </a:rPr>
              <a:t>amoxicillin </a:t>
            </a:r>
            <a:r>
              <a:rPr lang="en-US" sz="3200" b="1" dirty="0" smtClean="0">
                <a:latin typeface="Andalus" panose="02020603050405020304" pitchFamily="18" charset="-78"/>
                <a:cs typeface="Andalus" panose="02020603050405020304" pitchFamily="18" charset="-78"/>
              </a:rPr>
              <a:t>resistance among </a:t>
            </a:r>
            <a:r>
              <a:rPr lang="en-US" sz="3200" b="1" dirty="0">
                <a:latin typeface="Andalus" panose="02020603050405020304" pitchFamily="18" charset="-78"/>
                <a:cs typeface="Andalus" panose="02020603050405020304" pitchFamily="18" charset="-78"/>
              </a:rPr>
              <a:t>encapsulated </a:t>
            </a:r>
            <a:r>
              <a:rPr lang="en-US" sz="3200" b="1" i="1" dirty="0">
                <a:latin typeface="Andalus" panose="02020603050405020304" pitchFamily="18" charset="-78"/>
                <a:cs typeface="Andalus" panose="02020603050405020304" pitchFamily="18" charset="-78"/>
              </a:rPr>
              <a:t>H. </a:t>
            </a:r>
            <a:r>
              <a:rPr lang="en-US" sz="3200" b="1" i="1" dirty="0" smtClean="0">
                <a:latin typeface="Andalus" panose="02020603050405020304" pitchFamily="18" charset="-78"/>
                <a:cs typeface="Andalus" panose="02020603050405020304" pitchFamily="18" charset="-78"/>
              </a:rPr>
              <a:t>influenza)</a:t>
            </a:r>
            <a:endParaRPr lang="en-US" sz="32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849017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a:ln>
            <a:solidFill>
              <a:srgbClr val="FF0000"/>
            </a:solidFill>
          </a:ln>
        </p:spPr>
        <p:txBody>
          <a:bodyPr>
            <a:normAutofit/>
          </a:bodyPr>
          <a:lstStyle/>
          <a:p>
            <a:pPr algn="ctr"/>
            <a:r>
              <a:rPr lang="en-US" sz="4800" dirty="0">
                <a:latin typeface="Aharoni" panose="02010803020104030203" pitchFamily="2" charset="-79"/>
                <a:cs typeface="Aharoni" panose="02010803020104030203" pitchFamily="2" charset="-79"/>
              </a:rPr>
              <a:t>Otitis </a:t>
            </a:r>
            <a:r>
              <a:rPr lang="en-US" sz="4800" dirty="0" smtClean="0">
                <a:latin typeface="Aharoni" panose="02010803020104030203" pitchFamily="2" charset="-79"/>
                <a:cs typeface="Aharoni" panose="02010803020104030203" pitchFamily="2" charset="-79"/>
              </a:rPr>
              <a:t>Media</a:t>
            </a:r>
            <a:endParaRPr lang="en-US" sz="4800"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280213"/>
            <a:ext cx="10515600" cy="3896750"/>
          </a:xfrm>
          <a:ln>
            <a:solidFill>
              <a:srgbClr val="FF0000"/>
            </a:solidFill>
          </a:ln>
        </p:spPr>
        <p:txBody>
          <a:bodyPr/>
          <a:lstStyle/>
          <a:p>
            <a:r>
              <a:rPr lang="en-US" dirty="0"/>
              <a:t>Inflammation of the middle ear (otitis media) is a </a:t>
            </a:r>
            <a:r>
              <a:rPr lang="en-US" dirty="0" smtClean="0"/>
              <a:t>common condition </a:t>
            </a:r>
            <a:r>
              <a:rPr lang="en-US" dirty="0"/>
              <a:t>seen most frequently in children under 3 years </a:t>
            </a:r>
            <a:r>
              <a:rPr lang="en-US" dirty="0" smtClean="0"/>
              <a:t>of age.</a:t>
            </a:r>
          </a:p>
          <a:p>
            <a:r>
              <a:rPr lang="en-US" dirty="0" smtClean="0"/>
              <a:t>Caused by influenza </a:t>
            </a:r>
            <a:r>
              <a:rPr lang="en-US" dirty="0"/>
              <a:t>virus and </a:t>
            </a:r>
            <a:r>
              <a:rPr lang="en-US" dirty="0" smtClean="0"/>
              <a:t>rhinoviruses (mainly)</a:t>
            </a:r>
          </a:p>
          <a:p>
            <a:r>
              <a:rPr lang="en-US" i="1" dirty="0"/>
              <a:t>S. </a:t>
            </a:r>
            <a:r>
              <a:rPr lang="en-US" i="1" dirty="0" err="1"/>
              <a:t>pneumoniae</a:t>
            </a:r>
            <a:r>
              <a:rPr lang="en-US" i="1" dirty="0"/>
              <a:t> </a:t>
            </a:r>
            <a:r>
              <a:rPr lang="en-US" dirty="0"/>
              <a:t>and </a:t>
            </a:r>
            <a:r>
              <a:rPr lang="en-US" i="1" dirty="0"/>
              <a:t>H. </a:t>
            </a:r>
            <a:r>
              <a:rPr lang="en-US" i="1" dirty="0" smtClean="0"/>
              <a:t>influenza</a:t>
            </a:r>
          </a:p>
          <a:p>
            <a:r>
              <a:rPr lang="en-US" i="1" dirty="0" smtClean="0"/>
              <a:t>Moraxella </a:t>
            </a:r>
            <a:r>
              <a:rPr lang="en-US" i="1" dirty="0" err="1" smtClean="0"/>
              <a:t>catarrhalis</a:t>
            </a:r>
            <a:r>
              <a:rPr lang="en-US" i="1" dirty="0" smtClean="0"/>
              <a:t> </a:t>
            </a:r>
            <a:r>
              <a:rPr lang="en-US" dirty="0"/>
              <a:t>and </a:t>
            </a:r>
            <a:r>
              <a:rPr lang="en-US" i="1" dirty="0"/>
              <a:t>S. </a:t>
            </a:r>
            <a:r>
              <a:rPr lang="en-US" i="1" dirty="0" err="1"/>
              <a:t>pyogenes</a:t>
            </a:r>
            <a:r>
              <a:rPr lang="en-US" i="1" dirty="0"/>
              <a:t> </a:t>
            </a:r>
            <a:r>
              <a:rPr lang="en-US" dirty="0"/>
              <a:t>account for a </a:t>
            </a:r>
            <a:r>
              <a:rPr lang="en-US" dirty="0" smtClean="0"/>
              <a:t>smaller proportion of </a:t>
            </a:r>
            <a:r>
              <a:rPr lang="en-US" dirty="0"/>
              <a:t>cases,</a:t>
            </a:r>
          </a:p>
        </p:txBody>
      </p:sp>
    </p:spTree>
    <p:extLst>
      <p:ext uri="{BB962C8B-B14F-4D97-AF65-F5344CB8AC3E}">
        <p14:creationId xmlns:p14="http://schemas.microsoft.com/office/powerpoint/2010/main" val="2380660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625" y="573469"/>
            <a:ext cx="10515600" cy="1325563"/>
          </a:xfrm>
          <a:ln>
            <a:solidFill>
              <a:srgbClr val="FF0000"/>
            </a:solidFill>
          </a:ln>
        </p:spPr>
        <p:style>
          <a:lnRef idx="1">
            <a:schemeClr val="accent3"/>
          </a:lnRef>
          <a:fillRef idx="2">
            <a:schemeClr val="accent3"/>
          </a:fillRef>
          <a:effectRef idx="1">
            <a:schemeClr val="accent3"/>
          </a:effectRef>
          <a:fontRef idx="minor">
            <a:schemeClr val="dk1"/>
          </a:fontRef>
        </p:style>
        <p:txBody>
          <a:bodyPr/>
          <a:lstStyle/>
          <a:p>
            <a:pPr algn="ctr"/>
            <a:r>
              <a:rPr lang="en-US" dirty="0">
                <a:latin typeface="Aharoni" panose="02010803020104030203" pitchFamily="2" charset="-79"/>
                <a:cs typeface="Aharoni" panose="02010803020104030203" pitchFamily="2" charset="-79"/>
              </a:rPr>
              <a:t>Respiratory tract infections</a:t>
            </a:r>
          </a:p>
        </p:txBody>
      </p:sp>
      <p:sp>
        <p:nvSpPr>
          <p:cNvPr id="4" name="Oval 3"/>
          <p:cNvSpPr/>
          <p:nvPr/>
        </p:nvSpPr>
        <p:spPr>
          <a:xfrm>
            <a:off x="1244907" y="2237121"/>
            <a:ext cx="4033150" cy="3657601"/>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Aharoni" panose="02010803020104030203" pitchFamily="2" charset="-79"/>
                <a:cs typeface="Aharoni" panose="02010803020104030203" pitchFamily="2" charset="-79"/>
              </a:rPr>
              <a:t>Upper respiratory tract infections</a:t>
            </a:r>
          </a:p>
          <a:p>
            <a:pPr algn="ctr"/>
            <a:endParaRPr lang="en-US" sz="3600" dirty="0">
              <a:solidFill>
                <a:schemeClr val="tx1"/>
              </a:solidFill>
              <a:latin typeface="Aharoni" panose="02010803020104030203" pitchFamily="2" charset="-79"/>
              <a:cs typeface="Aharoni" panose="02010803020104030203" pitchFamily="2" charset="-79"/>
            </a:endParaRPr>
          </a:p>
        </p:txBody>
      </p:sp>
      <p:sp>
        <p:nvSpPr>
          <p:cNvPr id="5" name="Oval 4"/>
          <p:cNvSpPr/>
          <p:nvPr/>
        </p:nvSpPr>
        <p:spPr>
          <a:xfrm>
            <a:off x="6454211" y="2237121"/>
            <a:ext cx="4032174" cy="365760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Aharoni" panose="02010803020104030203" pitchFamily="2" charset="-79"/>
                <a:cs typeface="Aharoni" panose="02010803020104030203" pitchFamily="2" charset="-79"/>
              </a:rPr>
              <a:t>Lower respiratory tract infections</a:t>
            </a:r>
          </a:p>
          <a:p>
            <a:pPr algn="ctr"/>
            <a:endParaRPr lang="en-US" sz="3600" dirty="0">
              <a:solidFill>
                <a:schemeClr val="tx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983101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mage result for otitis medi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26511" y="187435"/>
            <a:ext cx="8738886" cy="6554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336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39584"/>
          </a:xfrm>
          <a:solidFill>
            <a:schemeClr val="accent4">
              <a:lumMod val="40000"/>
              <a:lumOff val="6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Clinical features</a:t>
            </a:r>
          </a:p>
        </p:txBody>
      </p:sp>
      <p:sp>
        <p:nvSpPr>
          <p:cNvPr id="3" name="Content Placeholder 2"/>
          <p:cNvSpPr>
            <a:spLocks noGrp="1"/>
          </p:cNvSpPr>
          <p:nvPr>
            <p:ph idx="1"/>
          </p:nvPr>
        </p:nvSpPr>
        <p:spPr>
          <a:ln>
            <a:solidFill>
              <a:srgbClr val="FF0000"/>
            </a:solidFill>
          </a:ln>
        </p:spPr>
        <p:txBody>
          <a:bodyPr>
            <a:normAutofit fontScale="92500" lnSpcReduction="20000"/>
          </a:bodyPr>
          <a:lstStyle/>
          <a:p>
            <a:pPr>
              <a:lnSpc>
                <a:spcPct val="150000"/>
              </a:lnSpc>
            </a:pPr>
            <a:r>
              <a:rPr lang="en-US" b="1" dirty="0" smtClean="0">
                <a:latin typeface="Andalus" panose="02020603050405020304" pitchFamily="18" charset="-78"/>
                <a:cs typeface="Andalus" panose="02020603050405020304" pitchFamily="18" charset="-78"/>
              </a:rPr>
              <a:t>Ear pain</a:t>
            </a:r>
            <a:r>
              <a:rPr lang="en-US" b="1" dirty="0">
                <a:latin typeface="Andalus" panose="02020603050405020304" pitchFamily="18" charset="-78"/>
                <a:cs typeface="Andalus" panose="02020603050405020304" pitchFamily="18" charset="-78"/>
              </a:rPr>
              <a:t>, which may </a:t>
            </a:r>
            <a:r>
              <a:rPr lang="en-US" b="1" dirty="0" smtClean="0">
                <a:latin typeface="Andalus" panose="02020603050405020304" pitchFamily="18" charset="-78"/>
                <a:cs typeface="Andalus" panose="02020603050405020304" pitchFamily="18" charset="-78"/>
              </a:rPr>
              <a:t>be severe</a:t>
            </a:r>
            <a:r>
              <a:rPr lang="en-US" b="1" dirty="0">
                <a:latin typeface="Andalus" panose="02020603050405020304" pitchFamily="18" charset="-78"/>
                <a:cs typeface="Andalus" panose="02020603050405020304" pitchFamily="18" charset="-78"/>
              </a:rPr>
              <a:t>. </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If </a:t>
            </a:r>
            <a:r>
              <a:rPr lang="en-US" b="1" dirty="0">
                <a:latin typeface="Andalus" panose="02020603050405020304" pitchFamily="18" charset="-78"/>
                <a:cs typeface="Andalus" panose="02020603050405020304" pitchFamily="18" charset="-78"/>
              </a:rPr>
              <a:t>the drum perforates, the pain is relieved and a </a:t>
            </a:r>
            <a:r>
              <a:rPr lang="en-US" b="1" dirty="0" smtClean="0">
                <a:latin typeface="Andalus" panose="02020603050405020304" pitchFamily="18" charset="-78"/>
                <a:cs typeface="Andalus" panose="02020603050405020304" pitchFamily="18" charset="-78"/>
              </a:rPr>
              <a:t>purulent discharge </a:t>
            </a:r>
            <a:r>
              <a:rPr lang="en-US" b="1" dirty="0">
                <a:latin typeface="Andalus" panose="02020603050405020304" pitchFamily="18" charset="-78"/>
                <a:cs typeface="Andalus" panose="02020603050405020304" pitchFamily="18" charset="-78"/>
              </a:rPr>
              <a:t>may follow. </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There </a:t>
            </a:r>
            <a:r>
              <a:rPr lang="en-US" b="1" dirty="0">
                <a:latin typeface="Andalus" panose="02020603050405020304" pitchFamily="18" charset="-78"/>
                <a:cs typeface="Andalus" panose="02020603050405020304" pitchFamily="18" charset="-78"/>
              </a:rPr>
              <a:t>may be a degree of </a:t>
            </a:r>
            <a:r>
              <a:rPr lang="en-US" b="1" dirty="0" smtClean="0">
                <a:latin typeface="Andalus" panose="02020603050405020304" pitchFamily="18" charset="-78"/>
                <a:cs typeface="Andalus" panose="02020603050405020304" pitchFamily="18" charset="-78"/>
              </a:rPr>
              <a:t>hearing impairment </a:t>
            </a:r>
            <a:r>
              <a:rPr lang="en-US" b="1" dirty="0">
                <a:latin typeface="Andalus" panose="02020603050405020304" pitchFamily="18" charset="-78"/>
                <a:cs typeface="Andalus" panose="02020603050405020304" pitchFamily="18" charset="-78"/>
              </a:rPr>
              <a:t>plus non-specific symptoms such as fever or vomiting.</a:t>
            </a:r>
          </a:p>
          <a:p>
            <a:pPr>
              <a:lnSpc>
                <a:spcPct val="150000"/>
              </a:lnSpc>
            </a:pPr>
            <a:r>
              <a:rPr lang="en-US" b="1" dirty="0">
                <a:latin typeface="Andalus" panose="02020603050405020304" pitchFamily="18" charset="-78"/>
                <a:cs typeface="Andalus" panose="02020603050405020304" pitchFamily="18" charset="-78"/>
              </a:rPr>
              <a:t>Complications include </a:t>
            </a:r>
            <a:r>
              <a:rPr lang="en-US" b="1" dirty="0" err="1" smtClean="0">
                <a:latin typeface="Andalus" panose="02020603050405020304" pitchFamily="18" charset="-78"/>
                <a:cs typeface="Andalus" panose="02020603050405020304" pitchFamily="18" charset="-78"/>
              </a:rPr>
              <a:t>mastoiditis</a:t>
            </a:r>
            <a:r>
              <a:rPr lang="en-US" b="1" dirty="0" smtClean="0">
                <a:latin typeface="Andalus" panose="02020603050405020304" pitchFamily="18" charset="-78"/>
                <a:cs typeface="Andalus" panose="02020603050405020304" pitchFamily="18" charset="-78"/>
              </a:rPr>
              <a:t>, meningitis </a:t>
            </a:r>
            <a:r>
              <a:rPr lang="en-US" b="1" dirty="0">
                <a:latin typeface="Andalus" panose="02020603050405020304" pitchFamily="18" charset="-78"/>
                <a:cs typeface="Andalus" panose="02020603050405020304" pitchFamily="18" charset="-78"/>
              </a:rPr>
              <a:t>and, </a:t>
            </a:r>
            <a:r>
              <a:rPr lang="en-US" b="1" dirty="0" smtClean="0">
                <a:latin typeface="Andalus" panose="02020603050405020304" pitchFamily="18" charset="-78"/>
                <a:cs typeface="Andalus" panose="02020603050405020304" pitchFamily="18" charset="-78"/>
              </a:rPr>
              <a:t>particularly, </a:t>
            </a:r>
            <a:r>
              <a:rPr lang="en-US" b="1" dirty="0" err="1" smtClean="0">
                <a:latin typeface="Andalus" panose="02020603050405020304" pitchFamily="18" charset="-78"/>
                <a:cs typeface="Andalus" panose="02020603050405020304" pitchFamily="18" charset="-78"/>
              </a:rPr>
              <a:t>septicaemia</a:t>
            </a:r>
            <a:r>
              <a:rPr lang="en-US" b="1" dirty="0" smtClean="0">
                <a:latin typeface="Andalus" panose="02020603050405020304" pitchFamily="18" charset="-78"/>
                <a:cs typeface="Andalus" panose="02020603050405020304" pitchFamily="18" charset="-78"/>
              </a:rPr>
              <a:t> </a:t>
            </a:r>
            <a:r>
              <a:rPr lang="en-US" b="1" dirty="0">
                <a:latin typeface="Andalus" panose="02020603050405020304" pitchFamily="18" charset="-78"/>
                <a:cs typeface="Andalus" panose="02020603050405020304" pitchFamily="18" charset="-78"/>
              </a:rPr>
              <a:t>and disseminated </a:t>
            </a:r>
            <a:r>
              <a:rPr lang="en-US" b="1" dirty="0" smtClean="0">
                <a:latin typeface="Andalus" panose="02020603050405020304" pitchFamily="18" charset="-78"/>
                <a:cs typeface="Andalus" panose="02020603050405020304" pitchFamily="18" charset="-78"/>
              </a:rPr>
              <a:t>infection.</a:t>
            </a:r>
            <a:endParaRPr lang="en-US"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38451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perforated eardru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6480" y="0"/>
            <a:ext cx="8153252" cy="6643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3205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700"/>
            <a:ext cx="10515600" cy="1325563"/>
          </a:xfrm>
          <a:solidFill>
            <a:schemeClr val="accent4">
              <a:lumMod val="40000"/>
              <a:lumOff val="6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Diagnosis</a:t>
            </a:r>
          </a:p>
        </p:txBody>
      </p:sp>
      <p:sp>
        <p:nvSpPr>
          <p:cNvPr id="3" name="Content Placeholder 2"/>
          <p:cNvSpPr>
            <a:spLocks noGrp="1"/>
          </p:cNvSpPr>
          <p:nvPr>
            <p:ph idx="1"/>
          </p:nvPr>
        </p:nvSpPr>
        <p:spPr>
          <a:xfrm>
            <a:off x="972272" y="2245489"/>
            <a:ext cx="10381527" cy="4201610"/>
          </a:xfrm>
          <a:ln>
            <a:solidFill>
              <a:srgbClr val="FF0000"/>
            </a:solidFill>
          </a:ln>
        </p:spPr>
        <p:txBody>
          <a:bodyPr>
            <a:normAutofit fontScale="92500" lnSpcReduction="10000"/>
          </a:bodyPr>
          <a:lstStyle/>
          <a:p>
            <a:pPr>
              <a:lnSpc>
                <a:spcPct val="150000"/>
              </a:lnSpc>
            </a:pPr>
            <a:r>
              <a:rPr lang="en-US" sz="3200" b="1" dirty="0">
                <a:latin typeface="Andalus" panose="02020603050405020304" pitchFamily="18" charset="-78"/>
                <a:cs typeface="Andalus" panose="02020603050405020304" pitchFamily="18" charset="-78"/>
              </a:rPr>
              <a:t>The diagnosis of otitis media is essentially made </a:t>
            </a:r>
            <a:r>
              <a:rPr lang="en-US" sz="3200" b="1" dirty="0" smtClean="0">
                <a:latin typeface="Andalus" panose="02020603050405020304" pitchFamily="18" charset="-78"/>
                <a:cs typeface="Andalus" panose="02020603050405020304" pitchFamily="18" charset="-78"/>
              </a:rPr>
              <a:t>clinically and </a:t>
            </a:r>
            <a:r>
              <a:rPr lang="en-US" sz="3200" b="1" dirty="0">
                <a:latin typeface="Andalus" panose="02020603050405020304" pitchFamily="18" charset="-78"/>
                <a:cs typeface="Andalus" panose="02020603050405020304" pitchFamily="18" charset="-78"/>
              </a:rPr>
              <a:t>laboratory investigations have little role to play</a:t>
            </a:r>
            <a:r>
              <a:rPr lang="en-US" sz="3200" b="1" dirty="0" smtClean="0">
                <a:latin typeface="Andalus" panose="02020603050405020304" pitchFamily="18" charset="-78"/>
                <a:cs typeface="Andalus" panose="02020603050405020304" pitchFamily="18" charset="-78"/>
              </a:rPr>
              <a:t>.</a:t>
            </a:r>
          </a:p>
          <a:p>
            <a:pPr>
              <a:lnSpc>
                <a:spcPct val="150000"/>
              </a:lnSpc>
            </a:pPr>
            <a:r>
              <a:rPr lang="en-US" sz="3200" b="1" dirty="0" smtClean="0">
                <a:latin typeface="Andalus" panose="02020603050405020304" pitchFamily="18" charset="-78"/>
                <a:cs typeface="Andalus" panose="02020603050405020304" pitchFamily="18" charset="-78"/>
              </a:rPr>
              <a:t>A swab of </a:t>
            </a:r>
            <a:r>
              <a:rPr lang="en-US" sz="3200" b="1" dirty="0">
                <a:latin typeface="Andalus" panose="02020603050405020304" pitchFamily="18" charset="-78"/>
                <a:cs typeface="Andalus" panose="02020603050405020304" pitchFamily="18" charset="-78"/>
              </a:rPr>
              <a:t>the external auditory </a:t>
            </a:r>
            <a:r>
              <a:rPr lang="en-US" sz="3200" b="1" dirty="0" smtClean="0">
                <a:latin typeface="Andalus" panose="02020603050405020304" pitchFamily="18" charset="-78"/>
                <a:cs typeface="Andalus" panose="02020603050405020304" pitchFamily="18" charset="-78"/>
              </a:rPr>
              <a:t>canal---- if </a:t>
            </a:r>
            <a:r>
              <a:rPr lang="en-US" sz="3200" b="1" dirty="0">
                <a:latin typeface="Andalus" panose="02020603050405020304" pitchFamily="18" charset="-78"/>
                <a:cs typeface="Andalus" panose="02020603050405020304" pitchFamily="18" charset="-78"/>
              </a:rPr>
              <a:t>the drum is </a:t>
            </a:r>
            <a:r>
              <a:rPr lang="en-US" sz="3200" b="1" dirty="0" smtClean="0">
                <a:latin typeface="Andalus" panose="02020603050405020304" pitchFamily="18" charset="-78"/>
                <a:cs typeface="Andalus" panose="02020603050405020304" pitchFamily="18" charset="-78"/>
              </a:rPr>
              <a:t>perforated.</a:t>
            </a:r>
            <a:r>
              <a:rPr lang="en-US" sz="3200" b="1" dirty="0">
                <a:latin typeface="Andalus" panose="02020603050405020304" pitchFamily="18" charset="-78"/>
                <a:cs typeface="Andalus" panose="02020603050405020304" pitchFamily="18" charset="-78"/>
              </a:rPr>
              <a:t> For this reason, a causative</a:t>
            </a:r>
          </a:p>
          <a:p>
            <a:pPr>
              <a:lnSpc>
                <a:spcPct val="150000"/>
              </a:lnSpc>
            </a:pPr>
            <a:r>
              <a:rPr lang="en-US" sz="3200" b="1" dirty="0" smtClean="0">
                <a:latin typeface="Andalus" panose="02020603050405020304" pitchFamily="18" charset="-78"/>
                <a:cs typeface="Andalus" panose="02020603050405020304" pitchFamily="18" charset="-78"/>
              </a:rPr>
              <a:t>Organism is </a:t>
            </a:r>
            <a:r>
              <a:rPr lang="en-US" sz="3200" b="1" dirty="0">
                <a:latin typeface="Andalus" panose="02020603050405020304" pitchFamily="18" charset="-78"/>
                <a:cs typeface="Andalus" panose="02020603050405020304" pitchFamily="18" charset="-78"/>
              </a:rPr>
              <a:t>rarely isolated and treatment has to be </a:t>
            </a:r>
            <a:r>
              <a:rPr lang="en-US" sz="3200" b="1" dirty="0" smtClean="0">
                <a:latin typeface="Andalus" panose="02020603050405020304" pitchFamily="18" charset="-78"/>
                <a:cs typeface="Andalus" panose="02020603050405020304" pitchFamily="18" charset="-78"/>
              </a:rPr>
              <a:t>given empirically</a:t>
            </a:r>
            <a:r>
              <a:rPr lang="en-US" sz="3200"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19892263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6434"/>
          </a:xfrm>
          <a:solidFill>
            <a:schemeClr val="accent4">
              <a:lumMod val="40000"/>
              <a:lumOff val="6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Treatment</a:t>
            </a:r>
          </a:p>
        </p:txBody>
      </p:sp>
      <p:sp>
        <p:nvSpPr>
          <p:cNvPr id="3" name="Content Placeholder 2"/>
          <p:cNvSpPr>
            <a:spLocks noGrp="1"/>
          </p:cNvSpPr>
          <p:nvPr>
            <p:ph idx="1"/>
          </p:nvPr>
        </p:nvSpPr>
        <p:spPr>
          <a:ln>
            <a:solidFill>
              <a:srgbClr val="FF0000"/>
            </a:solidFill>
          </a:ln>
        </p:spPr>
        <p:txBody>
          <a:bodyPr>
            <a:normAutofit/>
          </a:bodyPr>
          <a:lstStyle/>
          <a:p>
            <a:pPr>
              <a:lnSpc>
                <a:spcPct val="150000"/>
              </a:lnSpc>
            </a:pPr>
            <a:r>
              <a:rPr lang="en-US" sz="3000" b="1" dirty="0">
                <a:latin typeface="Andalus" panose="02020603050405020304" pitchFamily="18" charset="-78"/>
                <a:cs typeface="Andalus" panose="02020603050405020304" pitchFamily="18" charset="-78"/>
              </a:rPr>
              <a:t>If </a:t>
            </a:r>
            <a:r>
              <a:rPr lang="en-US" sz="3000" b="1" dirty="0" smtClean="0">
                <a:latin typeface="Andalus" panose="02020603050405020304" pitchFamily="18" charset="-78"/>
                <a:cs typeface="Andalus" panose="02020603050405020304" pitchFamily="18" charset="-78"/>
              </a:rPr>
              <a:t>antibiotic treatment </a:t>
            </a:r>
            <a:r>
              <a:rPr lang="en-US" sz="3000" b="1" dirty="0">
                <a:latin typeface="Andalus" panose="02020603050405020304" pitchFamily="18" charset="-78"/>
                <a:cs typeface="Andalus" panose="02020603050405020304" pitchFamily="18" charset="-78"/>
              </a:rPr>
              <a:t>is to be given, it should be effective against </a:t>
            </a:r>
            <a:r>
              <a:rPr lang="en-US" sz="3000" b="1" dirty="0" smtClean="0">
                <a:latin typeface="Andalus" panose="02020603050405020304" pitchFamily="18" charset="-78"/>
                <a:cs typeface="Andalus" panose="02020603050405020304" pitchFamily="18" charset="-78"/>
              </a:rPr>
              <a:t>the three </a:t>
            </a:r>
            <a:r>
              <a:rPr lang="en-US" sz="3000" b="1" dirty="0">
                <a:latin typeface="Andalus" panose="02020603050405020304" pitchFamily="18" charset="-78"/>
                <a:cs typeface="Andalus" panose="02020603050405020304" pitchFamily="18" charset="-78"/>
              </a:rPr>
              <a:t>main bacterial pathogens: </a:t>
            </a:r>
            <a:r>
              <a:rPr lang="en-US" sz="3000" b="1" i="1" dirty="0">
                <a:latin typeface="Andalus" panose="02020603050405020304" pitchFamily="18" charset="-78"/>
                <a:cs typeface="Andalus" panose="02020603050405020304" pitchFamily="18" charset="-78"/>
              </a:rPr>
              <a:t>S. </a:t>
            </a:r>
            <a:r>
              <a:rPr lang="en-US" sz="3000" b="1" i="1" dirty="0" err="1">
                <a:latin typeface="Andalus" panose="02020603050405020304" pitchFamily="18" charset="-78"/>
                <a:cs typeface="Andalus" panose="02020603050405020304" pitchFamily="18" charset="-78"/>
              </a:rPr>
              <a:t>pneumoniae</a:t>
            </a:r>
            <a:r>
              <a:rPr lang="en-US" sz="3000" b="1" dirty="0">
                <a:latin typeface="Andalus" panose="02020603050405020304" pitchFamily="18" charset="-78"/>
                <a:cs typeface="Andalus" panose="02020603050405020304" pitchFamily="18" charset="-78"/>
              </a:rPr>
              <a:t>, </a:t>
            </a:r>
            <a:r>
              <a:rPr lang="en-US" sz="3000" b="1" i="1" dirty="0">
                <a:latin typeface="Andalus" panose="02020603050405020304" pitchFamily="18" charset="-78"/>
                <a:cs typeface="Andalus" panose="02020603050405020304" pitchFamily="18" charset="-78"/>
              </a:rPr>
              <a:t>H. </a:t>
            </a:r>
            <a:r>
              <a:rPr lang="en-US" sz="3000" b="1" i="1" dirty="0" smtClean="0">
                <a:latin typeface="Andalus" panose="02020603050405020304" pitchFamily="18" charset="-78"/>
                <a:cs typeface="Andalus" panose="02020603050405020304" pitchFamily="18" charset="-78"/>
              </a:rPr>
              <a:t>influenza </a:t>
            </a:r>
            <a:r>
              <a:rPr lang="en-US" sz="3000" b="1" dirty="0" smtClean="0">
                <a:latin typeface="Andalus" panose="02020603050405020304" pitchFamily="18" charset="-78"/>
                <a:cs typeface="Andalus" panose="02020603050405020304" pitchFamily="18" charset="-78"/>
              </a:rPr>
              <a:t>and </a:t>
            </a:r>
            <a:r>
              <a:rPr lang="en-US" sz="3000" b="1" i="1" dirty="0">
                <a:latin typeface="Andalus" panose="02020603050405020304" pitchFamily="18" charset="-78"/>
                <a:cs typeface="Andalus" panose="02020603050405020304" pitchFamily="18" charset="-78"/>
              </a:rPr>
              <a:t>S. </a:t>
            </a:r>
            <a:r>
              <a:rPr lang="en-US" sz="3000" b="1" i="1" dirty="0" err="1">
                <a:latin typeface="Andalus" panose="02020603050405020304" pitchFamily="18" charset="-78"/>
                <a:cs typeface="Andalus" panose="02020603050405020304" pitchFamily="18" charset="-78"/>
              </a:rPr>
              <a:t>pyogenes</a:t>
            </a:r>
            <a:r>
              <a:rPr lang="en-US" sz="3000" b="1" dirty="0" smtClean="0">
                <a:latin typeface="Andalus" panose="02020603050405020304" pitchFamily="18" charset="-78"/>
                <a:cs typeface="Andalus" panose="02020603050405020304" pitchFamily="18" charset="-78"/>
              </a:rPr>
              <a:t>.</a:t>
            </a:r>
          </a:p>
          <a:p>
            <a:pPr>
              <a:lnSpc>
                <a:spcPct val="150000"/>
              </a:lnSpc>
            </a:pPr>
            <a:r>
              <a:rPr lang="en-US" sz="3000" b="1" dirty="0" smtClean="0">
                <a:latin typeface="Andalus" panose="02020603050405020304" pitchFamily="18" charset="-78"/>
                <a:cs typeface="Andalus" panose="02020603050405020304" pitchFamily="18" charset="-78"/>
              </a:rPr>
              <a:t>Amoxicillin or Ampicillin</a:t>
            </a:r>
          </a:p>
          <a:p>
            <a:pPr>
              <a:lnSpc>
                <a:spcPct val="150000"/>
              </a:lnSpc>
            </a:pPr>
            <a:r>
              <a:rPr lang="en-US" sz="3000" b="1" dirty="0" smtClean="0">
                <a:latin typeface="Andalus" panose="02020603050405020304" pitchFamily="18" charset="-78"/>
                <a:cs typeface="Andalus" panose="02020603050405020304" pitchFamily="18" charset="-78"/>
              </a:rPr>
              <a:t>Later-generation Cephalosporin</a:t>
            </a:r>
            <a:endParaRPr lang="en-US" sz="30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821502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Acute </a:t>
            </a:r>
            <a:r>
              <a:rPr lang="en-US" dirty="0" smtClean="0">
                <a:latin typeface="Aharoni" panose="02010803020104030203" pitchFamily="2" charset="-79"/>
                <a:cs typeface="Aharoni" panose="02010803020104030203" pitchFamily="2" charset="-79"/>
              </a:rPr>
              <a:t>Sinusitis</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257062"/>
            <a:ext cx="10515600" cy="4178461"/>
          </a:xfrm>
          <a:ln>
            <a:solidFill>
              <a:srgbClr val="FF0000"/>
            </a:solidFill>
          </a:ln>
        </p:spPr>
        <p:txBody>
          <a:bodyPr>
            <a:normAutofit lnSpcReduction="10000"/>
          </a:bodyPr>
          <a:lstStyle/>
          <a:p>
            <a:pPr>
              <a:lnSpc>
                <a:spcPct val="150000"/>
              </a:lnSpc>
            </a:pPr>
            <a:r>
              <a:rPr lang="en-US" b="1" dirty="0">
                <a:latin typeface="Andalus" panose="02020603050405020304" pitchFamily="18" charset="-78"/>
                <a:cs typeface="Andalus" panose="02020603050405020304" pitchFamily="18" charset="-78"/>
              </a:rPr>
              <a:t>Normally, the </a:t>
            </a:r>
            <a:r>
              <a:rPr lang="en-US" b="1" dirty="0" err="1">
                <a:latin typeface="Andalus" panose="02020603050405020304" pitchFamily="18" charset="-78"/>
                <a:cs typeface="Andalus" panose="02020603050405020304" pitchFamily="18" charset="-78"/>
              </a:rPr>
              <a:t>paranasal</a:t>
            </a:r>
            <a:r>
              <a:rPr lang="en-US" b="1" dirty="0">
                <a:latin typeface="Andalus" panose="02020603050405020304" pitchFamily="18" charset="-78"/>
                <a:cs typeface="Andalus" panose="02020603050405020304" pitchFamily="18" charset="-78"/>
              </a:rPr>
              <a:t> sinuses are sterile but they </a:t>
            </a:r>
            <a:r>
              <a:rPr lang="en-US" b="1" dirty="0" smtClean="0">
                <a:latin typeface="Andalus" panose="02020603050405020304" pitchFamily="18" charset="-78"/>
                <a:cs typeface="Andalus" panose="02020603050405020304" pitchFamily="18" charset="-78"/>
              </a:rPr>
              <a:t>can become </a:t>
            </a:r>
            <a:r>
              <a:rPr lang="en-US" b="1" dirty="0">
                <a:latin typeface="Andalus" panose="02020603050405020304" pitchFamily="18" charset="-78"/>
                <a:cs typeface="Andalus" panose="02020603050405020304" pitchFamily="18" charset="-78"/>
              </a:rPr>
              <a:t>infected following damage to the mucous </a:t>
            </a:r>
            <a:r>
              <a:rPr lang="en-US" b="1" dirty="0" smtClean="0">
                <a:latin typeface="Andalus" panose="02020603050405020304" pitchFamily="18" charset="-78"/>
                <a:cs typeface="Andalus" panose="02020603050405020304" pitchFamily="18" charset="-78"/>
              </a:rPr>
              <a:t>membrane which </a:t>
            </a:r>
            <a:r>
              <a:rPr lang="en-US" b="1" dirty="0">
                <a:latin typeface="Andalus" panose="02020603050405020304" pitchFamily="18" charset="-78"/>
                <a:cs typeface="Andalus" panose="02020603050405020304" pitchFamily="18" charset="-78"/>
              </a:rPr>
              <a:t>lines them</a:t>
            </a:r>
            <a:r>
              <a:rPr lang="en-US" b="1" dirty="0" smtClean="0">
                <a:latin typeface="Andalus" panose="02020603050405020304" pitchFamily="18" charset="-78"/>
                <a:cs typeface="Andalus" panose="02020603050405020304" pitchFamily="18" charset="-78"/>
              </a:rPr>
              <a:t>.</a:t>
            </a:r>
          </a:p>
          <a:p>
            <a:pPr>
              <a:lnSpc>
                <a:spcPct val="150000"/>
              </a:lnSpc>
            </a:pPr>
            <a:r>
              <a:rPr lang="en-US" b="1" dirty="0" smtClean="0">
                <a:latin typeface="Andalus" panose="02020603050405020304" pitchFamily="18" charset="-78"/>
                <a:cs typeface="Andalus" panose="02020603050405020304" pitchFamily="18" charset="-78"/>
              </a:rPr>
              <a:t>Usually occurs </a:t>
            </a:r>
            <a:r>
              <a:rPr lang="en-US" b="1" dirty="0">
                <a:latin typeface="Andalus" panose="02020603050405020304" pitchFamily="18" charset="-78"/>
                <a:cs typeface="Andalus" panose="02020603050405020304" pitchFamily="18" charset="-78"/>
              </a:rPr>
              <a:t>following a viral </a:t>
            </a:r>
            <a:r>
              <a:rPr lang="en-US" b="1" dirty="0" smtClean="0">
                <a:latin typeface="Andalus" panose="02020603050405020304" pitchFamily="18" charset="-78"/>
                <a:cs typeface="Andalus" panose="02020603050405020304" pitchFamily="18" charset="-78"/>
              </a:rPr>
              <a:t>URTI but </a:t>
            </a:r>
            <a:r>
              <a:rPr lang="en-US" b="1" dirty="0">
                <a:latin typeface="Andalus" panose="02020603050405020304" pitchFamily="18" charset="-78"/>
                <a:cs typeface="Andalus" panose="02020603050405020304" pitchFamily="18" charset="-78"/>
              </a:rPr>
              <a:t>is sometimes associated with the presence of dental disease</a:t>
            </a:r>
            <a:r>
              <a:rPr lang="en-US" b="1" dirty="0" smtClean="0">
                <a:latin typeface="Andalus" panose="02020603050405020304" pitchFamily="18" charset="-78"/>
                <a:cs typeface="Andalus" panose="02020603050405020304" pitchFamily="18" charset="-78"/>
              </a:rPr>
              <a:t>.</a:t>
            </a:r>
          </a:p>
          <a:p>
            <a:pPr>
              <a:lnSpc>
                <a:spcPct val="150000"/>
              </a:lnSpc>
            </a:pPr>
            <a:r>
              <a:rPr lang="en-US" b="1" dirty="0" smtClean="0">
                <a:latin typeface="Andalus" panose="02020603050405020304" pitchFamily="18" charset="-78"/>
                <a:cs typeface="Andalus" panose="02020603050405020304" pitchFamily="18" charset="-78"/>
              </a:rPr>
              <a:t>Same organisms which </a:t>
            </a:r>
            <a:r>
              <a:rPr lang="en-US" b="1" dirty="0">
                <a:latin typeface="Andalus" panose="02020603050405020304" pitchFamily="18" charset="-78"/>
                <a:cs typeface="Andalus" panose="02020603050405020304" pitchFamily="18" charset="-78"/>
              </a:rPr>
              <a:t>cause otitis </a:t>
            </a:r>
            <a:r>
              <a:rPr lang="en-US" b="1" dirty="0" smtClean="0">
                <a:latin typeface="Andalus" panose="02020603050405020304" pitchFamily="18" charset="-78"/>
                <a:cs typeface="Andalus" panose="02020603050405020304" pitchFamily="18" charset="-78"/>
              </a:rPr>
              <a:t>media </a:t>
            </a:r>
            <a:r>
              <a:rPr lang="en-US" b="1" i="1" dirty="0">
                <a:latin typeface="Andalus" panose="02020603050405020304" pitchFamily="18" charset="-78"/>
                <a:cs typeface="Andalus" panose="02020603050405020304" pitchFamily="18" charset="-78"/>
              </a:rPr>
              <a:t>S. </a:t>
            </a:r>
            <a:r>
              <a:rPr lang="en-US" b="1" i="1" dirty="0" err="1">
                <a:latin typeface="Andalus" panose="02020603050405020304" pitchFamily="18" charset="-78"/>
                <a:cs typeface="Andalus" panose="02020603050405020304" pitchFamily="18" charset="-78"/>
              </a:rPr>
              <a:t>aureus</a:t>
            </a:r>
            <a:r>
              <a:rPr lang="en-US"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3252654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1240"/>
          </a:xfrm>
          <a:solidFill>
            <a:schemeClr val="accent6">
              <a:lumMod val="40000"/>
              <a:lumOff val="60000"/>
            </a:schemeClr>
          </a:solidFill>
          <a:ln>
            <a:solidFill>
              <a:srgbClr val="FF0000"/>
            </a:solidFill>
          </a:ln>
        </p:spPr>
        <p:txBody>
          <a:bodyPr/>
          <a:lstStyle/>
          <a:p>
            <a:pPr algn="ctr"/>
            <a:r>
              <a:rPr lang="en-US" b="1" dirty="0">
                <a:latin typeface="Andalus" panose="02020603050405020304" pitchFamily="18" charset="-78"/>
                <a:cs typeface="Andalus" panose="02020603050405020304" pitchFamily="18" charset="-78"/>
              </a:rPr>
              <a:t>Clinical </a:t>
            </a:r>
            <a:r>
              <a:rPr lang="en-US" b="1" dirty="0" smtClean="0">
                <a:latin typeface="Andalus" panose="02020603050405020304" pitchFamily="18" charset="-78"/>
                <a:cs typeface="Andalus" panose="02020603050405020304" pitchFamily="18" charset="-78"/>
              </a:rPr>
              <a:t>features &amp; </a:t>
            </a:r>
            <a:r>
              <a:rPr lang="en-US" b="1" dirty="0" smtClean="0">
                <a:latin typeface="Andalus" panose="02020603050405020304" pitchFamily="18" charset="-78"/>
                <a:cs typeface="Andalus" panose="02020603050405020304" pitchFamily="18" charset="-78"/>
              </a:rPr>
              <a:t>Diagnosis</a:t>
            </a:r>
            <a:endParaRPr lang="en-US" b="1"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838200" y="1655180"/>
            <a:ext cx="10515600" cy="4521783"/>
          </a:xfrm>
          <a:ln>
            <a:solidFill>
              <a:srgbClr val="FF0000"/>
            </a:solidFill>
          </a:ln>
        </p:spPr>
        <p:txBody>
          <a:bodyPr/>
          <a:lstStyle/>
          <a:p>
            <a:r>
              <a:rPr lang="en-US" b="1" dirty="0" smtClean="0">
                <a:latin typeface="Andalus" panose="02020603050405020304" pitchFamily="18" charset="-78"/>
                <a:cs typeface="Andalus" panose="02020603050405020304" pitchFamily="18" charset="-78"/>
              </a:rPr>
              <a:t>Facial </a:t>
            </a:r>
            <a:r>
              <a:rPr lang="en-US" b="1" dirty="0">
                <a:latin typeface="Andalus" panose="02020603050405020304" pitchFamily="18" charset="-78"/>
                <a:cs typeface="Andalus" panose="02020603050405020304" pitchFamily="18" charset="-78"/>
              </a:rPr>
              <a:t>pain and tenderness,</a:t>
            </a:r>
          </a:p>
          <a:p>
            <a:r>
              <a:rPr lang="en-US" b="1" dirty="0" smtClean="0">
                <a:latin typeface="Andalus" panose="02020603050405020304" pitchFamily="18" charset="-78"/>
                <a:cs typeface="Andalus" panose="02020603050405020304" pitchFamily="18" charset="-78"/>
              </a:rPr>
              <a:t>Often </a:t>
            </a:r>
            <a:r>
              <a:rPr lang="en-US" b="1" dirty="0">
                <a:latin typeface="Andalus" panose="02020603050405020304" pitchFamily="18" charset="-78"/>
                <a:cs typeface="Andalus" panose="02020603050405020304" pitchFamily="18" charset="-78"/>
              </a:rPr>
              <a:t>accompanied by headache and a purulent </a:t>
            </a:r>
            <a:r>
              <a:rPr lang="en-US" b="1" dirty="0" smtClean="0">
                <a:latin typeface="Andalus" panose="02020603050405020304" pitchFamily="18" charset="-78"/>
                <a:cs typeface="Andalus" panose="02020603050405020304" pitchFamily="18" charset="-78"/>
              </a:rPr>
              <a:t>nasal discharge.</a:t>
            </a:r>
          </a:p>
          <a:p>
            <a:r>
              <a:rPr lang="en-US" b="1" dirty="0" smtClean="0">
                <a:latin typeface="Andalus" panose="02020603050405020304" pitchFamily="18" charset="-78"/>
                <a:cs typeface="Andalus" panose="02020603050405020304" pitchFamily="18" charset="-78"/>
              </a:rPr>
              <a:t>Complications </a:t>
            </a:r>
            <a:r>
              <a:rPr lang="en-US" b="1" dirty="0">
                <a:latin typeface="Andalus" panose="02020603050405020304" pitchFamily="18" charset="-78"/>
                <a:cs typeface="Andalus" panose="02020603050405020304" pitchFamily="18" charset="-78"/>
              </a:rPr>
              <a:t>include frontal bone </a:t>
            </a:r>
            <a:r>
              <a:rPr lang="en-US" b="1" dirty="0" smtClean="0">
                <a:latin typeface="Andalus" panose="02020603050405020304" pitchFamily="18" charset="-78"/>
                <a:cs typeface="Andalus" panose="02020603050405020304" pitchFamily="18" charset="-78"/>
              </a:rPr>
              <a:t>osteomyelitis, meningitis </a:t>
            </a:r>
            <a:r>
              <a:rPr lang="en-US" b="1" dirty="0">
                <a:latin typeface="Andalus" panose="02020603050405020304" pitchFamily="18" charset="-78"/>
                <a:cs typeface="Andalus" panose="02020603050405020304" pitchFamily="18" charset="-78"/>
              </a:rPr>
              <a:t>and brain abscess. </a:t>
            </a:r>
            <a:endParaRPr lang="en-US" b="1" dirty="0" smtClean="0">
              <a:latin typeface="Andalus" panose="02020603050405020304" pitchFamily="18" charset="-78"/>
              <a:cs typeface="Andalus" panose="02020603050405020304" pitchFamily="18" charset="-78"/>
            </a:endParaRPr>
          </a:p>
          <a:p>
            <a:endParaRPr lang="en-US" b="1"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r>
              <a:rPr lang="en-US" b="1" dirty="0" smtClean="0">
                <a:latin typeface="Aharoni" panose="02010803020104030203" pitchFamily="2" charset="-79"/>
                <a:cs typeface="Aharoni" panose="02010803020104030203" pitchFamily="2" charset="-79"/>
              </a:rPr>
              <a:t>Diagnosis:</a:t>
            </a:r>
          </a:p>
          <a:p>
            <a:r>
              <a:rPr lang="en-US" b="1" dirty="0" smtClean="0">
                <a:latin typeface="Andalus" panose="02020603050405020304" pitchFamily="18" charset="-78"/>
                <a:cs typeface="Andalus" panose="02020603050405020304" pitchFamily="18" charset="-78"/>
              </a:rPr>
              <a:t>No specific test.</a:t>
            </a:r>
          </a:p>
          <a:p>
            <a:r>
              <a:rPr lang="en-US" b="1" dirty="0" smtClean="0">
                <a:latin typeface="Andalus" panose="02020603050405020304" pitchFamily="18" charset="-78"/>
                <a:cs typeface="Andalus" panose="02020603050405020304" pitchFamily="18" charset="-78"/>
              </a:rPr>
              <a:t>Therapeutic sinus </a:t>
            </a:r>
            <a:r>
              <a:rPr lang="en-US" b="1" dirty="0">
                <a:latin typeface="Andalus" panose="02020603050405020304" pitchFamily="18" charset="-78"/>
                <a:cs typeface="Andalus" panose="02020603050405020304" pitchFamily="18" charset="-78"/>
              </a:rPr>
              <a:t>washouts may yield specimens for </a:t>
            </a:r>
            <a:r>
              <a:rPr lang="en-US" b="1" dirty="0" smtClean="0">
                <a:latin typeface="Andalus" panose="02020603050405020304" pitchFamily="18" charset="-78"/>
                <a:cs typeface="Andalus" panose="02020603050405020304" pitchFamily="18" charset="-78"/>
              </a:rPr>
              <a:t>microbiological culture</a:t>
            </a:r>
            <a:r>
              <a:rPr lang="en-US" b="1" dirty="0">
                <a:latin typeface="Andalus" panose="02020603050405020304" pitchFamily="18" charset="-78"/>
                <a:cs typeface="Andalus" panose="02020603050405020304" pitchFamily="18" charset="-78"/>
              </a:rPr>
              <a:t>.</a:t>
            </a:r>
            <a:endParaRPr lang="en-US" b="1" dirty="0" smtClean="0">
              <a:latin typeface="Andalus" panose="02020603050405020304" pitchFamily="18" charset="-78"/>
              <a:cs typeface="Andalus" panose="02020603050405020304" pitchFamily="18" charset="-78"/>
            </a:endParaRPr>
          </a:p>
          <a:p>
            <a:endParaRPr lang="en-US" b="1"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2926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additive="base">
                                        <p:cTn id="2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Treatment</a:t>
            </a:r>
          </a:p>
        </p:txBody>
      </p:sp>
      <p:sp>
        <p:nvSpPr>
          <p:cNvPr id="3" name="Content Placeholder 2"/>
          <p:cNvSpPr>
            <a:spLocks noGrp="1"/>
          </p:cNvSpPr>
          <p:nvPr>
            <p:ph idx="1"/>
          </p:nvPr>
        </p:nvSpPr>
        <p:spPr>
          <a:xfrm>
            <a:off x="838200" y="2187615"/>
            <a:ext cx="10515600" cy="3989347"/>
          </a:xfrm>
          <a:ln>
            <a:solidFill>
              <a:srgbClr val="FF0000"/>
            </a:solidFill>
          </a:ln>
        </p:spPr>
        <p:txBody>
          <a:bodyPr/>
          <a:lstStyle/>
          <a:p>
            <a:pPr>
              <a:lnSpc>
                <a:spcPct val="150000"/>
              </a:lnSpc>
            </a:pPr>
            <a:r>
              <a:rPr lang="en-US" b="1" dirty="0">
                <a:latin typeface="Andalus" panose="02020603050405020304" pitchFamily="18" charset="-78"/>
                <a:cs typeface="Andalus" panose="02020603050405020304" pitchFamily="18" charset="-78"/>
              </a:rPr>
              <a:t>Since the causative organisms are the same as those found </a:t>
            </a:r>
            <a:r>
              <a:rPr lang="en-US" b="1" dirty="0" smtClean="0">
                <a:latin typeface="Andalus" panose="02020603050405020304" pitchFamily="18" charset="-78"/>
                <a:cs typeface="Andalus" panose="02020603050405020304" pitchFamily="18" charset="-78"/>
              </a:rPr>
              <a:t>in otitis </a:t>
            </a:r>
            <a:r>
              <a:rPr lang="en-US" b="1" dirty="0">
                <a:latin typeface="Andalus" panose="02020603050405020304" pitchFamily="18" charset="-78"/>
                <a:cs typeface="Andalus" panose="02020603050405020304" pitchFamily="18" charset="-78"/>
              </a:rPr>
              <a:t>media, the same recommendations for treatment apply</a:t>
            </a:r>
            <a:r>
              <a:rPr lang="en-US" b="1" dirty="0" smtClean="0">
                <a:latin typeface="Andalus" panose="02020603050405020304" pitchFamily="18" charset="-78"/>
                <a:cs typeface="Andalus" panose="02020603050405020304" pitchFamily="18" charset="-78"/>
              </a:rPr>
              <a:t>.</a:t>
            </a:r>
          </a:p>
          <a:p>
            <a:pPr>
              <a:lnSpc>
                <a:spcPct val="150000"/>
              </a:lnSpc>
            </a:pPr>
            <a:r>
              <a:rPr lang="en-US" b="1" dirty="0" smtClean="0">
                <a:latin typeface="Andalus" panose="02020603050405020304" pitchFamily="18" charset="-78"/>
                <a:cs typeface="Andalus" panose="02020603050405020304" pitchFamily="18" charset="-78"/>
              </a:rPr>
              <a:t>Amoxicillin/</a:t>
            </a:r>
            <a:r>
              <a:rPr lang="en-US" b="1" dirty="0" err="1" smtClean="0">
                <a:latin typeface="Andalus" panose="02020603050405020304" pitchFamily="18" charset="-78"/>
                <a:cs typeface="Andalus" panose="02020603050405020304" pitchFamily="18" charset="-78"/>
              </a:rPr>
              <a:t>clavulanate</a:t>
            </a:r>
            <a:r>
              <a:rPr lang="en-US" b="1" dirty="0" smtClean="0">
                <a:latin typeface="Andalus" panose="02020603050405020304" pitchFamily="18" charset="-78"/>
                <a:cs typeface="Andalus" panose="02020603050405020304" pitchFamily="18" charset="-78"/>
              </a:rPr>
              <a:t> or </a:t>
            </a:r>
            <a:r>
              <a:rPr lang="en-US" b="1" dirty="0">
                <a:latin typeface="Andalus" panose="02020603050405020304" pitchFamily="18" charset="-78"/>
                <a:cs typeface="Andalus" panose="02020603050405020304" pitchFamily="18" charset="-78"/>
              </a:rPr>
              <a:t>Doxycycline</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If associated with </a:t>
            </a:r>
            <a:r>
              <a:rPr lang="en-US" b="1" dirty="0">
                <a:latin typeface="Andalus" panose="02020603050405020304" pitchFamily="18" charset="-78"/>
                <a:cs typeface="Andalus" panose="02020603050405020304" pitchFamily="18" charset="-78"/>
              </a:rPr>
              <a:t>dental disease, and in such cases, the addition of metronidazole</a:t>
            </a:r>
          </a:p>
        </p:txBody>
      </p:sp>
    </p:spTree>
    <p:extLst>
      <p:ext uri="{BB962C8B-B14F-4D97-AF65-F5344CB8AC3E}">
        <p14:creationId xmlns:p14="http://schemas.microsoft.com/office/powerpoint/2010/main" val="4275195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11000">
              <a:schemeClr val="accent4">
                <a:lumMod val="45000"/>
                <a:lumOff val="55000"/>
              </a:schemeClr>
            </a:gs>
            <a:gs pos="100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8671" y="2367546"/>
            <a:ext cx="10515600" cy="1325563"/>
          </a:xfrm>
          <a:ln>
            <a:solidFill>
              <a:srgbClr val="FF0000"/>
            </a:solidFill>
          </a:ln>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sz="6000" b="1" dirty="0">
                <a:latin typeface="+mn-lt"/>
              </a:rPr>
              <a:t>Lower respiratory infections</a:t>
            </a:r>
          </a:p>
        </p:txBody>
      </p:sp>
    </p:spTree>
    <p:extLst>
      <p:ext uri="{BB962C8B-B14F-4D97-AF65-F5344CB8AC3E}">
        <p14:creationId xmlns:p14="http://schemas.microsoft.com/office/powerpoint/2010/main" val="8106828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a:ln>
            <a:solidFill>
              <a:srgbClr val="FF0000"/>
            </a:solidFill>
          </a:ln>
        </p:spPr>
        <p:txBody>
          <a:bodyPr>
            <a:normAutofit/>
          </a:bodyPr>
          <a:lstStyle/>
          <a:p>
            <a:pPr algn="ctr"/>
            <a:r>
              <a:rPr lang="en-US" sz="4800" b="1" dirty="0">
                <a:latin typeface="Andalus" panose="02020603050405020304" pitchFamily="18" charset="-78"/>
                <a:cs typeface="Andalus" panose="02020603050405020304" pitchFamily="18" charset="-78"/>
              </a:rPr>
              <a:t>Acute bronchitis</a:t>
            </a:r>
          </a:p>
        </p:txBody>
      </p:sp>
      <p:sp>
        <p:nvSpPr>
          <p:cNvPr id="3" name="Content Placeholder 2"/>
          <p:cNvSpPr>
            <a:spLocks noGrp="1"/>
          </p:cNvSpPr>
          <p:nvPr>
            <p:ph idx="1"/>
          </p:nvPr>
        </p:nvSpPr>
        <p:spPr>
          <a:xfrm>
            <a:off x="671332" y="2071867"/>
            <a:ext cx="10949650" cy="4105095"/>
          </a:xfrm>
          <a:ln>
            <a:solidFill>
              <a:srgbClr val="FF0000"/>
            </a:solidFill>
          </a:ln>
        </p:spPr>
        <p:txBody>
          <a:bodyPr/>
          <a:lstStyle/>
          <a:p>
            <a:r>
              <a:rPr lang="en-US" b="1" dirty="0">
                <a:latin typeface="Andalus" panose="02020603050405020304" pitchFamily="18" charset="-78"/>
                <a:cs typeface="Andalus" panose="02020603050405020304" pitchFamily="18" charset="-78"/>
              </a:rPr>
              <a:t>Bronchitis means inflammation of the bronchi</a:t>
            </a:r>
            <a:r>
              <a:rPr lang="en-US" b="1" dirty="0" smtClean="0">
                <a:latin typeface="Andalus" panose="02020603050405020304" pitchFamily="18" charset="-78"/>
                <a:cs typeface="Andalus" panose="02020603050405020304" pitchFamily="18" charset="-78"/>
              </a:rPr>
              <a:t>.</a:t>
            </a:r>
          </a:p>
          <a:p>
            <a:r>
              <a:rPr lang="en-US" b="1" dirty="0" smtClean="0">
                <a:latin typeface="Andalus" panose="02020603050405020304" pitchFamily="18" charset="-78"/>
                <a:cs typeface="Andalus" panose="02020603050405020304" pitchFamily="18" charset="-78"/>
              </a:rPr>
              <a:t>Acute bronchitis</a:t>
            </a:r>
            <a:r>
              <a:rPr lang="en-US" b="1" dirty="0">
                <a:latin typeface="Andalus" panose="02020603050405020304" pitchFamily="18" charset="-78"/>
                <a:cs typeface="Andalus" panose="02020603050405020304" pitchFamily="18" charset="-78"/>
              </a:rPr>
              <a:t>, which is </a:t>
            </a:r>
            <a:r>
              <a:rPr lang="en-US" b="1" dirty="0" smtClean="0">
                <a:latin typeface="Andalus" panose="02020603050405020304" pitchFamily="18" charset="-78"/>
                <a:cs typeface="Andalus" panose="02020603050405020304" pitchFamily="18" charset="-78"/>
              </a:rPr>
              <a:t>usually infective.</a:t>
            </a:r>
          </a:p>
          <a:p>
            <a:r>
              <a:rPr lang="en-US" b="1" dirty="0" smtClean="0">
                <a:latin typeface="Andalus" panose="02020603050405020304" pitchFamily="18" charset="-78"/>
                <a:cs typeface="Andalus" panose="02020603050405020304" pitchFamily="18" charset="-78"/>
              </a:rPr>
              <a:t>Chronic bronchitis</a:t>
            </a:r>
            <a:r>
              <a:rPr lang="en-US" b="1" dirty="0">
                <a:latin typeface="Andalus" panose="02020603050405020304" pitchFamily="18" charset="-78"/>
                <a:cs typeface="Andalus" panose="02020603050405020304" pitchFamily="18" charset="-78"/>
              </a:rPr>
              <a:t>, which </a:t>
            </a:r>
            <a:r>
              <a:rPr lang="en-US" b="1" dirty="0" smtClean="0">
                <a:latin typeface="Andalus" panose="02020603050405020304" pitchFamily="18" charset="-78"/>
                <a:cs typeface="Andalus" panose="02020603050405020304" pitchFamily="18" charset="-78"/>
              </a:rPr>
              <a:t>is a </a:t>
            </a:r>
            <a:r>
              <a:rPr lang="en-US" b="1" dirty="0">
                <a:latin typeface="Andalus" panose="02020603050405020304" pitchFamily="18" charset="-78"/>
                <a:cs typeface="Andalus" panose="02020603050405020304" pitchFamily="18" charset="-78"/>
              </a:rPr>
              <a:t>chronic inflammatory condition </a:t>
            </a:r>
            <a:r>
              <a:rPr lang="en-US" b="1" dirty="0" smtClean="0">
                <a:latin typeface="Andalus" panose="02020603050405020304" pitchFamily="18" charset="-78"/>
                <a:cs typeface="Andalus" panose="02020603050405020304" pitchFamily="18" charset="-78"/>
              </a:rPr>
              <a:t>characterized </a:t>
            </a:r>
            <a:r>
              <a:rPr lang="en-US" b="1" dirty="0">
                <a:latin typeface="Andalus" panose="02020603050405020304" pitchFamily="18" charset="-78"/>
                <a:cs typeface="Andalus" panose="02020603050405020304" pitchFamily="18" charset="-78"/>
              </a:rPr>
              <a:t>by </a:t>
            </a:r>
            <a:r>
              <a:rPr lang="en-US" b="1" dirty="0" smtClean="0">
                <a:latin typeface="Andalus" panose="02020603050405020304" pitchFamily="18" charset="-78"/>
                <a:cs typeface="Andalus" panose="02020603050405020304" pitchFamily="18" charset="-78"/>
              </a:rPr>
              <a:t>thickened, edematous </a:t>
            </a:r>
            <a:r>
              <a:rPr lang="en-US" b="1" dirty="0">
                <a:latin typeface="Andalus" panose="02020603050405020304" pitchFamily="18" charset="-78"/>
                <a:cs typeface="Andalus" panose="02020603050405020304" pitchFamily="18" charset="-78"/>
              </a:rPr>
              <a:t>bronchial mucosa with mucus gland </a:t>
            </a:r>
            <a:r>
              <a:rPr lang="en-US" b="1" dirty="0" smtClean="0">
                <a:latin typeface="Andalus" panose="02020603050405020304" pitchFamily="18" charset="-78"/>
                <a:cs typeface="Andalus" panose="02020603050405020304" pitchFamily="18" charset="-78"/>
              </a:rPr>
              <a:t>hypertrophy and </a:t>
            </a:r>
            <a:r>
              <a:rPr lang="en-US" b="1" dirty="0">
                <a:latin typeface="Andalus" panose="02020603050405020304" pitchFamily="18" charset="-78"/>
                <a:cs typeface="Andalus" panose="02020603050405020304" pitchFamily="18" charset="-78"/>
              </a:rPr>
              <a:t>usually caused by smoking</a:t>
            </a:r>
            <a:r>
              <a:rPr lang="en-US" b="1" dirty="0" smtClean="0">
                <a:latin typeface="Andalus" panose="02020603050405020304" pitchFamily="18" charset="-78"/>
                <a:cs typeface="Andalus" panose="02020603050405020304" pitchFamily="18" charset="-78"/>
              </a:rPr>
              <a:t>.</a:t>
            </a:r>
            <a:endParaRPr lang="en-US" b="1" dirty="0">
              <a:latin typeface="Andalus" panose="02020603050405020304" pitchFamily="18" charset="-78"/>
              <a:cs typeface="Andalus" panose="02020603050405020304" pitchFamily="18" charset="-78"/>
            </a:endParaRPr>
          </a:p>
          <a:p>
            <a:r>
              <a:rPr lang="en-US" b="1" dirty="0">
                <a:latin typeface="Andalus" panose="02020603050405020304" pitchFamily="18" charset="-78"/>
                <a:cs typeface="Andalus" panose="02020603050405020304" pitchFamily="18" charset="-78"/>
              </a:rPr>
              <a:t>The importance of chronic bronchitis is that it renders </a:t>
            </a:r>
            <a:r>
              <a:rPr lang="en-US" b="1" dirty="0" smtClean="0">
                <a:latin typeface="Andalus" panose="02020603050405020304" pitchFamily="18" charset="-78"/>
                <a:cs typeface="Andalus" panose="02020603050405020304" pitchFamily="18" charset="-78"/>
              </a:rPr>
              <a:t>the patient </a:t>
            </a:r>
            <a:r>
              <a:rPr lang="en-US" b="1" dirty="0">
                <a:latin typeface="Andalus" panose="02020603050405020304" pitchFamily="18" charset="-78"/>
                <a:cs typeface="Andalus" panose="02020603050405020304" pitchFamily="18" charset="-78"/>
              </a:rPr>
              <a:t>more susceptible to acute infections and more likely </a:t>
            </a:r>
            <a:r>
              <a:rPr lang="en-US" b="1" dirty="0" smtClean="0">
                <a:latin typeface="Andalus" panose="02020603050405020304" pitchFamily="18" charset="-78"/>
                <a:cs typeface="Andalus" panose="02020603050405020304" pitchFamily="18" charset="-78"/>
              </a:rPr>
              <a:t>to suffer </a:t>
            </a:r>
            <a:r>
              <a:rPr lang="en-US" b="1" dirty="0">
                <a:latin typeface="Andalus" panose="02020603050405020304" pitchFamily="18" charset="-78"/>
                <a:cs typeface="Andalus" panose="02020603050405020304" pitchFamily="18" charset="-78"/>
              </a:rPr>
              <a:t>respiratory compromise as a result.</a:t>
            </a:r>
          </a:p>
        </p:txBody>
      </p:sp>
    </p:spTree>
    <p:extLst>
      <p:ext uri="{BB962C8B-B14F-4D97-AF65-F5344CB8AC3E}">
        <p14:creationId xmlns:p14="http://schemas.microsoft.com/office/powerpoint/2010/main" val="1565995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a:ln>
            <a:solidFill>
              <a:srgbClr val="FF0000"/>
            </a:solidFill>
          </a:ln>
        </p:spPr>
        <p:txBody>
          <a:bodyPr/>
          <a:lstStyle/>
          <a:p>
            <a:pPr algn="ctr"/>
            <a:r>
              <a:rPr lang="en-US" dirty="0" smtClean="0">
                <a:latin typeface="Aharoni" panose="02010803020104030203" pitchFamily="2" charset="-79"/>
                <a:cs typeface="Aharoni" panose="02010803020104030203" pitchFamily="2" charset="-79"/>
              </a:rPr>
              <a:t>Upper respiratory tract infections</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210764" y="2025571"/>
            <a:ext cx="6944811" cy="4328930"/>
          </a:xfrm>
          <a:ln>
            <a:solidFill>
              <a:srgbClr val="FF0000"/>
            </a:solidFill>
          </a:ln>
        </p:spPr>
        <p:txBody>
          <a:bodyPr>
            <a:normAutofit fontScale="92500" lnSpcReduction="20000"/>
          </a:bodyPr>
          <a:lstStyle/>
          <a:p>
            <a:pPr>
              <a:lnSpc>
                <a:spcPct val="150000"/>
              </a:lnSpc>
            </a:pPr>
            <a:r>
              <a:rPr lang="en-US" sz="3200" b="1" dirty="0">
                <a:latin typeface="Andalus" panose="02020603050405020304" pitchFamily="18" charset="-78"/>
                <a:cs typeface="Andalus" panose="02020603050405020304" pitchFamily="18" charset="-78"/>
              </a:rPr>
              <a:t>Colds and </a:t>
            </a:r>
            <a:r>
              <a:rPr lang="en-US" sz="3200" b="1" dirty="0" smtClean="0">
                <a:latin typeface="Andalus" panose="02020603050405020304" pitchFamily="18" charset="-78"/>
                <a:cs typeface="Andalus" panose="02020603050405020304" pitchFamily="18" charset="-78"/>
              </a:rPr>
              <a:t>flu</a:t>
            </a:r>
          </a:p>
          <a:p>
            <a:pPr>
              <a:lnSpc>
                <a:spcPct val="150000"/>
              </a:lnSpc>
            </a:pPr>
            <a:r>
              <a:rPr lang="en-US" sz="3200" b="1" dirty="0" smtClean="0">
                <a:latin typeface="Andalus" panose="02020603050405020304" pitchFamily="18" charset="-78"/>
                <a:cs typeface="Andalus" panose="02020603050405020304" pitchFamily="18" charset="-78"/>
              </a:rPr>
              <a:t>Influenza</a:t>
            </a:r>
          </a:p>
          <a:p>
            <a:pPr>
              <a:lnSpc>
                <a:spcPct val="150000"/>
              </a:lnSpc>
            </a:pPr>
            <a:r>
              <a:rPr lang="en-US" sz="3200" b="1" dirty="0">
                <a:latin typeface="Andalus" panose="02020603050405020304" pitchFamily="18" charset="-78"/>
                <a:cs typeface="Andalus" panose="02020603050405020304" pitchFamily="18" charset="-78"/>
              </a:rPr>
              <a:t>Sore throat (pharyngitis</a:t>
            </a:r>
            <a:r>
              <a:rPr lang="en-US" sz="3200" b="1" dirty="0" smtClean="0">
                <a:latin typeface="Andalus" panose="02020603050405020304" pitchFamily="18" charset="-78"/>
                <a:cs typeface="Andalus" panose="02020603050405020304" pitchFamily="18" charset="-78"/>
              </a:rPr>
              <a:t>)</a:t>
            </a:r>
          </a:p>
          <a:p>
            <a:pPr>
              <a:lnSpc>
                <a:spcPct val="150000"/>
              </a:lnSpc>
            </a:pPr>
            <a:r>
              <a:rPr lang="en-US" sz="3200" b="1" dirty="0">
                <a:latin typeface="Andalus" panose="02020603050405020304" pitchFamily="18" charset="-78"/>
                <a:cs typeface="Andalus" panose="02020603050405020304" pitchFamily="18" charset="-78"/>
              </a:rPr>
              <a:t>Acute </a:t>
            </a:r>
            <a:r>
              <a:rPr lang="en-US" sz="3200" b="1" dirty="0" smtClean="0">
                <a:latin typeface="Andalus" panose="02020603050405020304" pitchFamily="18" charset="-78"/>
                <a:cs typeface="Andalus" panose="02020603050405020304" pitchFamily="18" charset="-78"/>
              </a:rPr>
              <a:t>epiglottitis</a:t>
            </a:r>
          </a:p>
          <a:p>
            <a:pPr>
              <a:lnSpc>
                <a:spcPct val="150000"/>
              </a:lnSpc>
            </a:pPr>
            <a:r>
              <a:rPr lang="en-US" sz="3200" b="1" dirty="0">
                <a:latin typeface="Andalus" panose="02020603050405020304" pitchFamily="18" charset="-78"/>
                <a:cs typeface="Andalus" panose="02020603050405020304" pitchFamily="18" charset="-78"/>
              </a:rPr>
              <a:t>Otitis </a:t>
            </a:r>
            <a:r>
              <a:rPr lang="en-US" sz="3200" b="1" dirty="0" smtClean="0">
                <a:latin typeface="Andalus" panose="02020603050405020304" pitchFamily="18" charset="-78"/>
                <a:cs typeface="Andalus" panose="02020603050405020304" pitchFamily="18" charset="-78"/>
              </a:rPr>
              <a:t>media</a:t>
            </a:r>
          </a:p>
          <a:p>
            <a:pPr>
              <a:lnSpc>
                <a:spcPct val="150000"/>
              </a:lnSpc>
            </a:pPr>
            <a:r>
              <a:rPr lang="en-US" sz="3200" b="1" dirty="0">
                <a:latin typeface="Andalus" panose="02020603050405020304" pitchFamily="18" charset="-78"/>
                <a:cs typeface="Andalus" panose="02020603050405020304" pitchFamily="18" charset="-78"/>
              </a:rPr>
              <a:t>Acute sinusitis</a:t>
            </a:r>
          </a:p>
        </p:txBody>
      </p:sp>
    </p:spTree>
    <p:extLst>
      <p:ext uri="{BB962C8B-B14F-4D97-AF65-F5344CB8AC3E}">
        <p14:creationId xmlns:p14="http://schemas.microsoft.com/office/powerpoint/2010/main" val="39592895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906" y="462988"/>
            <a:ext cx="11076972" cy="5903088"/>
          </a:xfrm>
          <a:ln>
            <a:solidFill>
              <a:srgbClr val="FF0000"/>
            </a:solidFill>
          </a:ln>
        </p:spPr>
        <p:txBody>
          <a:bodyPr>
            <a:normAutofit/>
          </a:bodyPr>
          <a:lstStyle/>
          <a:p>
            <a:pPr>
              <a:buFont typeface="Wingdings" panose="05000000000000000000" pitchFamily="2" charset="2"/>
              <a:buChar char="Ø"/>
            </a:pPr>
            <a:r>
              <a:rPr lang="en-US" b="1" dirty="0"/>
              <a:t>Causative </a:t>
            </a:r>
            <a:r>
              <a:rPr lang="en-US" b="1" dirty="0" smtClean="0"/>
              <a:t>organisms:</a:t>
            </a:r>
          </a:p>
          <a:p>
            <a:r>
              <a:rPr lang="en-US" sz="2600" i="1" dirty="0"/>
              <a:t>Viruses such as rhinovirus, coronavirus, adenovirus and influenza virus.</a:t>
            </a:r>
          </a:p>
          <a:p>
            <a:r>
              <a:rPr lang="en-US" sz="2600" i="1" dirty="0"/>
              <a:t>Bacteria such as </a:t>
            </a:r>
            <a:r>
              <a:rPr lang="en-US" sz="2600" i="1" dirty="0" err="1"/>
              <a:t>Bordetella</a:t>
            </a:r>
            <a:r>
              <a:rPr lang="en-US" sz="2600" i="1" dirty="0"/>
              <a:t> pertussis, Mycoplasma </a:t>
            </a:r>
            <a:r>
              <a:rPr lang="en-US" sz="2600" i="1" dirty="0" err="1"/>
              <a:t>pneumoniae</a:t>
            </a:r>
            <a:r>
              <a:rPr lang="en-US" sz="2600" i="1" dirty="0"/>
              <a:t> and </a:t>
            </a:r>
            <a:r>
              <a:rPr lang="en-US" sz="2600" i="1" dirty="0" err="1"/>
              <a:t>Chlamydophila</a:t>
            </a:r>
            <a:r>
              <a:rPr lang="en-US" sz="2600" i="1" dirty="0"/>
              <a:t> </a:t>
            </a:r>
            <a:r>
              <a:rPr lang="en-US" sz="2600" i="1" dirty="0" smtClean="0"/>
              <a:t>pneumonia, S</a:t>
            </a:r>
            <a:r>
              <a:rPr lang="en-US" sz="2600" i="1" dirty="0"/>
              <a:t>. </a:t>
            </a:r>
            <a:r>
              <a:rPr lang="en-US" sz="2600" i="1" dirty="0" err="1"/>
              <a:t>pneumoniae</a:t>
            </a:r>
            <a:r>
              <a:rPr lang="en-US" sz="2600" dirty="0"/>
              <a:t>, </a:t>
            </a:r>
            <a:r>
              <a:rPr lang="en-US" sz="2600" i="1" dirty="0"/>
              <a:t>H. </a:t>
            </a:r>
            <a:r>
              <a:rPr lang="en-US" sz="2600" i="1" dirty="0" err="1"/>
              <a:t>influenzae</a:t>
            </a:r>
            <a:r>
              <a:rPr lang="en-US" sz="2600" i="1" dirty="0"/>
              <a:t> </a:t>
            </a:r>
            <a:r>
              <a:rPr lang="en-US" sz="2600" dirty="0"/>
              <a:t>and </a:t>
            </a:r>
            <a:r>
              <a:rPr lang="en-US" sz="2600" i="1" dirty="0"/>
              <a:t>M. </a:t>
            </a:r>
            <a:r>
              <a:rPr lang="en-US" sz="2600" i="1" dirty="0" err="1" smtClean="0"/>
              <a:t>catarrhalis</a:t>
            </a:r>
            <a:endParaRPr lang="en-US" sz="2600" i="1" dirty="0" smtClean="0"/>
          </a:p>
          <a:p>
            <a:endParaRPr lang="en-US" sz="1200"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r>
              <a:rPr lang="en-US" b="1" dirty="0" smtClean="0"/>
              <a:t>Clinical features:</a:t>
            </a:r>
          </a:p>
          <a:p>
            <a:r>
              <a:rPr lang="en-US" sz="2600" i="1" dirty="0"/>
              <a:t>Cough (productive of purulent sputum), that is, </a:t>
            </a:r>
          </a:p>
          <a:p>
            <a:r>
              <a:rPr lang="en-US" sz="2600" i="1" dirty="0"/>
              <a:t>Phlegm (yellow or green), the color reflecting the presence of pus cells.</a:t>
            </a:r>
          </a:p>
          <a:p>
            <a:r>
              <a:rPr lang="en-US" sz="2600" i="1" dirty="0"/>
              <a:t>Wheezing and </a:t>
            </a:r>
            <a:r>
              <a:rPr lang="en-US" sz="2600" i="1" dirty="0" smtClean="0"/>
              <a:t>breathlessness</a:t>
            </a:r>
          </a:p>
          <a:p>
            <a:endParaRPr lang="en-US" sz="1200" i="1" dirty="0"/>
          </a:p>
          <a:p>
            <a:pPr>
              <a:buFont typeface="Wingdings" panose="05000000000000000000" pitchFamily="2" charset="2"/>
              <a:buChar char="Ø"/>
            </a:pPr>
            <a:r>
              <a:rPr lang="en-US" b="1" dirty="0" smtClean="0"/>
              <a:t>Diagnosis</a:t>
            </a:r>
            <a:r>
              <a:rPr lang="en-US" dirty="0" smtClean="0"/>
              <a:t>:</a:t>
            </a:r>
          </a:p>
          <a:p>
            <a:r>
              <a:rPr lang="en-US" sz="2600" i="1" dirty="0"/>
              <a:t>A sputum sample should be sent for bacteriology, as this will allow antibiotic sensitivity tests to be performed on potential pathogens.</a:t>
            </a:r>
          </a:p>
        </p:txBody>
      </p:sp>
    </p:spTree>
    <p:extLst>
      <p:ext uri="{BB962C8B-B14F-4D97-AF65-F5344CB8AC3E}">
        <p14:creationId xmlns:p14="http://schemas.microsoft.com/office/powerpoint/2010/main" val="34719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 calcmode="lin" valueType="num">
                                      <p:cBhvr additive="base">
                                        <p:cTn id="1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additive="base">
                                        <p:cTn id="2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 calcmode="lin" valueType="num">
                                      <p:cBhvr additive="base">
                                        <p:cTn id="2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 calcmode="lin" valueType="num">
                                      <p:cBhvr additive="base">
                                        <p:cTn id="3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1000"/>
                                        <p:tgtEl>
                                          <p:spTgt spid="3">
                                            <p:txEl>
                                              <p:pRg st="9" end="9"/>
                                            </p:txEl>
                                          </p:spTgt>
                                        </p:tgtEl>
                                      </p:cBhvr>
                                    </p:animEffect>
                                    <p:anim calcmode="lin" valueType="num">
                                      <p:cBhvr>
                                        <p:cTn id="3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1000"/>
                                        <p:tgtEl>
                                          <p:spTgt spid="3">
                                            <p:txEl>
                                              <p:pRg st="10" end="10"/>
                                            </p:txEl>
                                          </p:spTgt>
                                        </p:tgtEl>
                                      </p:cBhvr>
                                    </p:animEffect>
                                    <p:anim calcmode="lin" valueType="num">
                                      <p:cBhvr>
                                        <p:cTn id="4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8880" y="2048719"/>
            <a:ext cx="8773611" cy="4128244"/>
          </a:xfrm>
          <a:ln>
            <a:solidFill>
              <a:srgbClr val="FF0000"/>
            </a:solidFill>
          </a:ln>
        </p:spPr>
        <p:txBody>
          <a:bodyPr/>
          <a:lstStyle/>
          <a:p>
            <a:pPr marL="0" indent="0">
              <a:buNone/>
            </a:pPr>
            <a:r>
              <a:rPr lang="en-US" b="1" dirty="0" smtClean="0"/>
              <a:t>EMPIRIC ANTIBIOTIC TREATMENT:</a:t>
            </a:r>
          </a:p>
          <a:p>
            <a:r>
              <a:rPr lang="en-US" b="1" dirty="0" smtClean="0"/>
              <a:t>First-line </a:t>
            </a:r>
            <a:r>
              <a:rPr lang="en-US" b="1" dirty="0"/>
              <a:t>agents</a:t>
            </a:r>
          </a:p>
          <a:p>
            <a:r>
              <a:rPr lang="en-US" dirty="0" smtClean="0"/>
              <a:t>Doxycycline</a:t>
            </a:r>
            <a:endParaRPr lang="en-US" dirty="0"/>
          </a:p>
          <a:p>
            <a:r>
              <a:rPr lang="en-US" dirty="0" smtClean="0"/>
              <a:t>Amoxicillin</a:t>
            </a:r>
            <a:endParaRPr lang="en-US" dirty="0"/>
          </a:p>
          <a:p>
            <a:r>
              <a:rPr lang="en-US" b="1" dirty="0"/>
              <a:t>Second-line agents</a:t>
            </a:r>
          </a:p>
          <a:p>
            <a:r>
              <a:rPr lang="en-US" dirty="0" smtClean="0"/>
              <a:t>Co-</a:t>
            </a:r>
            <a:r>
              <a:rPr lang="en-US" dirty="0" err="1" smtClean="0"/>
              <a:t>amoxiclav</a:t>
            </a:r>
            <a:endParaRPr lang="en-US" dirty="0"/>
          </a:p>
          <a:p>
            <a:r>
              <a:rPr lang="en-US" dirty="0" smtClean="0"/>
              <a:t>Clarithromycin</a:t>
            </a:r>
            <a:endParaRPr lang="en-US" dirty="0"/>
          </a:p>
          <a:p>
            <a:r>
              <a:rPr lang="en-US" dirty="0" err="1" smtClean="0"/>
              <a:t>Cefixime</a:t>
            </a:r>
            <a:endParaRPr lang="en-US" dirty="0"/>
          </a:p>
        </p:txBody>
      </p:sp>
      <p:sp>
        <p:nvSpPr>
          <p:cNvPr id="4" name="Title 1"/>
          <p:cNvSpPr>
            <a:spLocks noGrp="1"/>
          </p:cNvSpPr>
          <p:nvPr>
            <p:ph type="title"/>
          </p:nvPr>
        </p:nvSpPr>
        <p:spPr>
          <a:solidFill>
            <a:schemeClr val="tx2">
              <a:lumMod val="20000"/>
              <a:lumOff val="8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Treatment</a:t>
            </a:r>
          </a:p>
        </p:txBody>
      </p:sp>
    </p:spTree>
    <p:extLst>
      <p:ext uri="{BB962C8B-B14F-4D97-AF65-F5344CB8AC3E}">
        <p14:creationId xmlns:p14="http://schemas.microsoft.com/office/powerpoint/2010/main" val="48271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3837"/>
          </a:xfrm>
          <a:solidFill>
            <a:schemeClr val="accent5">
              <a:lumMod val="40000"/>
              <a:lumOff val="6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Bronchiolitis</a:t>
            </a:r>
          </a:p>
        </p:txBody>
      </p:sp>
      <p:sp>
        <p:nvSpPr>
          <p:cNvPr id="3" name="Content Placeholder 2"/>
          <p:cNvSpPr>
            <a:spLocks noGrp="1"/>
          </p:cNvSpPr>
          <p:nvPr>
            <p:ph idx="1"/>
          </p:nvPr>
        </p:nvSpPr>
        <p:spPr>
          <a:xfrm>
            <a:off x="838200" y="1666754"/>
            <a:ext cx="10515600" cy="4510209"/>
          </a:xfrm>
          <a:ln>
            <a:solidFill>
              <a:srgbClr val="FF0000"/>
            </a:solidFill>
          </a:ln>
        </p:spPr>
        <p:txBody>
          <a:bodyPr>
            <a:normAutofit lnSpcReduction="10000"/>
          </a:bodyPr>
          <a:lstStyle/>
          <a:p>
            <a:r>
              <a:rPr lang="en-US" b="1" dirty="0" err="1" smtClean="0">
                <a:latin typeface="Andalus" panose="02020603050405020304" pitchFamily="18" charset="-78"/>
                <a:cs typeface="Andalus" panose="02020603050405020304" pitchFamily="18" charset="-78"/>
              </a:rPr>
              <a:t>Characterised</a:t>
            </a:r>
            <a:r>
              <a:rPr lang="en-US" b="1" dirty="0" smtClean="0">
                <a:latin typeface="Andalus" panose="02020603050405020304" pitchFamily="18" charset="-78"/>
                <a:cs typeface="Andalus" panose="02020603050405020304" pitchFamily="18" charset="-78"/>
              </a:rPr>
              <a:t> by </a:t>
            </a:r>
            <a:r>
              <a:rPr lang="en-US" b="1" dirty="0">
                <a:latin typeface="Andalus" panose="02020603050405020304" pitchFamily="18" charset="-78"/>
                <a:cs typeface="Andalus" panose="02020603050405020304" pitchFamily="18" charset="-78"/>
              </a:rPr>
              <a:t>inflammatory changes in </a:t>
            </a:r>
            <a:r>
              <a:rPr lang="en-US" b="1" dirty="0" smtClean="0">
                <a:latin typeface="Andalus" panose="02020603050405020304" pitchFamily="18" charset="-78"/>
                <a:cs typeface="Andalus" panose="02020603050405020304" pitchFamily="18" charset="-78"/>
              </a:rPr>
              <a:t>the small </a:t>
            </a:r>
            <a:r>
              <a:rPr lang="en-US" b="1" dirty="0">
                <a:latin typeface="Andalus" panose="02020603050405020304" pitchFamily="18" charset="-78"/>
                <a:cs typeface="Andalus" panose="02020603050405020304" pitchFamily="18" charset="-78"/>
              </a:rPr>
              <a:t>bronchi and bronchioles, but not by consolidation</a:t>
            </a:r>
            <a:r>
              <a:rPr lang="en-US" b="1" dirty="0" smtClean="0">
                <a:latin typeface="Andalus" panose="02020603050405020304" pitchFamily="18" charset="-78"/>
                <a:cs typeface="Andalus" panose="02020603050405020304" pitchFamily="18" charset="-78"/>
              </a:rPr>
              <a:t>.</a:t>
            </a:r>
          </a:p>
          <a:p>
            <a:r>
              <a:rPr lang="en-US" b="1" dirty="0" smtClean="0">
                <a:latin typeface="Andalus" panose="02020603050405020304" pitchFamily="18" charset="-78"/>
                <a:cs typeface="Andalus" panose="02020603050405020304" pitchFamily="18" charset="-78"/>
              </a:rPr>
              <a:t>It is </a:t>
            </a:r>
            <a:r>
              <a:rPr lang="en-US" b="1" dirty="0" err="1" smtClean="0">
                <a:latin typeface="Andalus" panose="02020603050405020304" pitchFamily="18" charset="-78"/>
                <a:cs typeface="Andalus" panose="02020603050405020304" pitchFamily="18" charset="-78"/>
              </a:rPr>
              <a:t>recognised</a:t>
            </a:r>
            <a:r>
              <a:rPr lang="en-US" b="1" dirty="0" smtClean="0">
                <a:latin typeface="Andalus" panose="02020603050405020304" pitchFamily="18" charset="-78"/>
                <a:cs typeface="Andalus" panose="02020603050405020304" pitchFamily="18" charset="-78"/>
              </a:rPr>
              <a:t> </a:t>
            </a:r>
            <a:r>
              <a:rPr lang="en-US" b="1" dirty="0">
                <a:latin typeface="Andalus" panose="02020603050405020304" pitchFamily="18" charset="-78"/>
                <a:cs typeface="Andalus" panose="02020603050405020304" pitchFamily="18" charset="-78"/>
              </a:rPr>
              <a:t>as a disease of infants in the </a:t>
            </a:r>
            <a:r>
              <a:rPr lang="en-US" b="1" dirty="0" smtClean="0">
                <a:latin typeface="Andalus" panose="02020603050405020304" pitchFamily="18" charset="-78"/>
                <a:cs typeface="Andalus" panose="02020603050405020304" pitchFamily="18" charset="-78"/>
              </a:rPr>
              <a:t>first year </a:t>
            </a:r>
            <a:r>
              <a:rPr lang="en-US" b="1" dirty="0">
                <a:latin typeface="Andalus" panose="02020603050405020304" pitchFamily="18" charset="-78"/>
                <a:cs typeface="Andalus" panose="02020603050405020304" pitchFamily="18" charset="-78"/>
              </a:rPr>
              <a:t>of life, in whom a small degree of airway narrowing </a:t>
            </a:r>
            <a:r>
              <a:rPr lang="en-US" b="1" dirty="0" smtClean="0">
                <a:latin typeface="Andalus" panose="02020603050405020304" pitchFamily="18" charset="-78"/>
                <a:cs typeface="Andalus" panose="02020603050405020304" pitchFamily="18" charset="-78"/>
              </a:rPr>
              <a:t>can have </a:t>
            </a:r>
            <a:r>
              <a:rPr lang="en-US" b="1" dirty="0">
                <a:latin typeface="Andalus" panose="02020603050405020304" pitchFamily="18" charset="-78"/>
                <a:cs typeface="Andalus" panose="02020603050405020304" pitchFamily="18" charset="-78"/>
              </a:rPr>
              <a:t>a dramatic effect on </a:t>
            </a:r>
            <a:r>
              <a:rPr lang="en-US" b="1" dirty="0" smtClean="0">
                <a:latin typeface="Andalus" panose="02020603050405020304" pitchFamily="18" charset="-78"/>
                <a:cs typeface="Andalus" panose="02020603050405020304" pitchFamily="18" charset="-78"/>
              </a:rPr>
              <a:t>airflow</a:t>
            </a:r>
            <a:r>
              <a:rPr lang="en-US" b="1" dirty="0">
                <a:latin typeface="Andalus" panose="02020603050405020304" pitchFamily="18" charset="-78"/>
                <a:cs typeface="Andalus" panose="02020603050405020304" pitchFamily="18" charset="-78"/>
              </a:rPr>
              <a:t>.</a:t>
            </a:r>
            <a:endParaRPr lang="en-US" b="1" dirty="0" smtClean="0">
              <a:latin typeface="Andalus" panose="02020603050405020304" pitchFamily="18" charset="-78"/>
              <a:cs typeface="Andalus" panose="02020603050405020304" pitchFamily="18" charset="-78"/>
            </a:endParaRPr>
          </a:p>
          <a:p>
            <a:r>
              <a:rPr lang="en-US" b="1" dirty="0" smtClean="0">
                <a:latin typeface="Aharoni" panose="02010803020104030203" pitchFamily="2" charset="-79"/>
                <a:cs typeface="Aharoni" panose="02010803020104030203" pitchFamily="2" charset="-79"/>
              </a:rPr>
              <a:t>Caused by:</a:t>
            </a:r>
          </a:p>
          <a:p>
            <a:r>
              <a:rPr lang="en-US" dirty="0" smtClean="0"/>
              <a:t>respiratory syncytial </a:t>
            </a:r>
            <a:r>
              <a:rPr lang="en-US" dirty="0"/>
              <a:t>virus (RSV</a:t>
            </a:r>
            <a:r>
              <a:rPr lang="en-US" dirty="0" smtClean="0"/>
              <a:t>),</a:t>
            </a:r>
            <a:endParaRPr lang="en-US" dirty="0"/>
          </a:p>
          <a:p>
            <a:r>
              <a:rPr lang="en-US" dirty="0" err="1" smtClean="0"/>
              <a:t>hMPV</a:t>
            </a:r>
            <a:r>
              <a:rPr lang="en-US" dirty="0"/>
              <a:t>, </a:t>
            </a:r>
            <a:r>
              <a:rPr lang="en-US" dirty="0" err="1" smtClean="0"/>
              <a:t>parainfluenza</a:t>
            </a:r>
            <a:r>
              <a:rPr lang="en-US" dirty="0" smtClean="0"/>
              <a:t> viruses</a:t>
            </a:r>
            <a:r>
              <a:rPr lang="en-US" dirty="0"/>
              <a:t>, </a:t>
            </a:r>
            <a:endParaRPr lang="en-US" dirty="0" smtClean="0"/>
          </a:p>
          <a:p>
            <a:r>
              <a:rPr lang="en-US" dirty="0" smtClean="0"/>
              <a:t>rhinoviruses</a:t>
            </a:r>
            <a:r>
              <a:rPr lang="en-US" dirty="0"/>
              <a:t>, adenoviruses</a:t>
            </a:r>
          </a:p>
          <a:p>
            <a:r>
              <a:rPr lang="en-US" i="1" dirty="0" smtClean="0"/>
              <a:t>M</a:t>
            </a:r>
            <a:r>
              <a:rPr lang="en-US" i="1" dirty="0"/>
              <a:t>. </a:t>
            </a:r>
            <a:r>
              <a:rPr lang="en-US" i="1" dirty="0" smtClean="0"/>
              <a:t>pneumonia.</a:t>
            </a:r>
            <a:endParaRPr lang="en-US" dirty="0"/>
          </a:p>
        </p:txBody>
      </p:sp>
    </p:spTree>
    <p:extLst>
      <p:ext uri="{BB962C8B-B14F-4D97-AF65-F5344CB8AC3E}">
        <p14:creationId xmlns:p14="http://schemas.microsoft.com/office/powerpoint/2010/main" val="12903510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7711" y="277792"/>
            <a:ext cx="11157995" cy="5960962"/>
          </a:xfrm>
          <a:ln>
            <a:solidFill>
              <a:srgbClr val="FF0000"/>
            </a:solidFill>
          </a:ln>
        </p:spPr>
        <p:txBody>
          <a:bodyPr>
            <a:normAutofit fontScale="92500" lnSpcReduction="10000"/>
          </a:bodyPr>
          <a:lstStyle/>
          <a:p>
            <a:r>
              <a:rPr lang="en-US" sz="3000" dirty="0" smtClean="0">
                <a:latin typeface="Aharoni" panose="02010803020104030203" pitchFamily="2" charset="-79"/>
                <a:cs typeface="Aharoni" panose="02010803020104030203" pitchFamily="2" charset="-79"/>
              </a:rPr>
              <a:t>Clinical Feature:</a:t>
            </a:r>
          </a:p>
          <a:p>
            <a:r>
              <a:rPr lang="en-US" dirty="0" smtClean="0"/>
              <a:t>Fever </a:t>
            </a:r>
            <a:r>
              <a:rPr lang="en-US" dirty="0"/>
              <a:t>and</a:t>
            </a:r>
          </a:p>
          <a:p>
            <a:r>
              <a:rPr lang="en-US" dirty="0" smtClean="0"/>
              <a:t>Coryzal symptoms </a:t>
            </a:r>
          </a:p>
          <a:p>
            <a:r>
              <a:rPr lang="en-US" dirty="0" smtClean="0"/>
              <a:t>Progresses to </a:t>
            </a:r>
            <a:r>
              <a:rPr lang="en-US" dirty="0"/>
              <a:t>wheezing, </a:t>
            </a:r>
            <a:r>
              <a:rPr lang="en-US" dirty="0" smtClean="0"/>
              <a:t>respiratory distress </a:t>
            </a:r>
            <a:r>
              <a:rPr lang="en-US" dirty="0"/>
              <a:t>and </a:t>
            </a:r>
            <a:r>
              <a:rPr lang="en-US" dirty="0" smtClean="0"/>
              <a:t>hypoxia</a:t>
            </a:r>
          </a:p>
          <a:p>
            <a:endParaRPr lang="en-US" dirty="0" smtClean="0"/>
          </a:p>
          <a:p>
            <a:r>
              <a:rPr lang="en-US" sz="3000" dirty="0">
                <a:latin typeface="Aharoni" panose="02010803020104030203" pitchFamily="2" charset="-79"/>
                <a:cs typeface="Aharoni" panose="02010803020104030203" pitchFamily="2" charset="-79"/>
              </a:rPr>
              <a:t>Diagnosis</a:t>
            </a:r>
            <a:r>
              <a:rPr lang="en-US" dirty="0" smtClean="0"/>
              <a:t>:</a:t>
            </a:r>
          </a:p>
          <a:p>
            <a:r>
              <a:rPr lang="en-US" dirty="0" smtClean="0"/>
              <a:t>Immunofluorescence and/or </a:t>
            </a:r>
          </a:p>
          <a:p>
            <a:r>
              <a:rPr lang="en-US" dirty="0" smtClean="0"/>
              <a:t>Viral culture </a:t>
            </a:r>
            <a:r>
              <a:rPr lang="en-US" dirty="0"/>
              <a:t>of respiratory secretions</a:t>
            </a:r>
            <a:r>
              <a:rPr lang="en-US" dirty="0" smtClean="0"/>
              <a:t>,</a:t>
            </a:r>
          </a:p>
          <a:p>
            <a:endParaRPr lang="en-US" dirty="0" smtClean="0"/>
          </a:p>
          <a:p>
            <a:r>
              <a:rPr lang="en-US" sz="3100" dirty="0">
                <a:latin typeface="Aharoni" panose="02010803020104030203" pitchFamily="2" charset="-79"/>
                <a:cs typeface="Aharoni" panose="02010803020104030203" pitchFamily="2" charset="-79"/>
              </a:rPr>
              <a:t>Treatment</a:t>
            </a:r>
            <a:r>
              <a:rPr lang="en-US" dirty="0" smtClean="0"/>
              <a:t>:</a:t>
            </a:r>
          </a:p>
          <a:p>
            <a:r>
              <a:rPr lang="en-US" dirty="0" smtClean="0"/>
              <a:t>Supportive consists </a:t>
            </a:r>
            <a:r>
              <a:rPr lang="en-US" dirty="0"/>
              <a:t>of oxygen, adequate hydration and ventilatory assistance</a:t>
            </a:r>
          </a:p>
          <a:p>
            <a:r>
              <a:rPr lang="en-US" dirty="0" smtClean="0"/>
              <a:t>Severe </a:t>
            </a:r>
            <a:r>
              <a:rPr lang="en-US" dirty="0"/>
              <a:t>cases of respiratory syncytial </a:t>
            </a:r>
            <a:r>
              <a:rPr lang="en-US" dirty="0" smtClean="0"/>
              <a:t>virus disease </a:t>
            </a:r>
            <a:r>
              <a:rPr lang="en-US" dirty="0"/>
              <a:t>may be treated with ribavirin, </a:t>
            </a:r>
            <a:r>
              <a:rPr lang="en-US" dirty="0" smtClean="0"/>
              <a:t>administered </a:t>
            </a:r>
            <a:r>
              <a:rPr lang="en-US" dirty="0"/>
              <a:t>by </a:t>
            </a:r>
            <a:r>
              <a:rPr lang="en-US" dirty="0" err="1"/>
              <a:t>nebuliser</a:t>
            </a:r>
            <a:r>
              <a:rPr lang="en-US" dirty="0"/>
              <a:t>.</a:t>
            </a:r>
          </a:p>
        </p:txBody>
      </p:sp>
    </p:spTree>
    <p:extLst>
      <p:ext uri="{BB962C8B-B14F-4D97-AF65-F5344CB8AC3E}">
        <p14:creationId xmlns:p14="http://schemas.microsoft.com/office/powerpoint/2010/main" val="19764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1000"/>
                                        <p:tgtEl>
                                          <p:spTgt spid="3">
                                            <p:txEl>
                                              <p:pRg st="10" end="10"/>
                                            </p:txEl>
                                          </p:spTgt>
                                        </p:tgtEl>
                                      </p:cBhvr>
                                    </p:animEffect>
                                    <p:anim calcmode="lin" valueType="num">
                                      <p:cBhvr>
                                        <p:cTn id="4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fade">
                                      <p:cBhvr>
                                        <p:cTn id="45" dur="1000"/>
                                        <p:tgtEl>
                                          <p:spTgt spid="3">
                                            <p:txEl>
                                              <p:pRg st="11" end="11"/>
                                            </p:txEl>
                                          </p:spTgt>
                                        </p:tgtEl>
                                      </p:cBhvr>
                                    </p:animEffect>
                                    <p:anim calcmode="lin" valueType="num">
                                      <p:cBhvr>
                                        <p:cTn id="46"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1159"/>
          </a:xfrm>
          <a:solidFill>
            <a:schemeClr val="accent2">
              <a:lumMod val="20000"/>
              <a:lumOff val="80000"/>
            </a:schemeClr>
          </a:solidFill>
          <a:ln>
            <a:solidFill>
              <a:srgbClr val="FF0000"/>
            </a:solidFill>
          </a:ln>
        </p:spPr>
        <p:txBody>
          <a:bodyPr/>
          <a:lstStyle/>
          <a:p>
            <a:pPr algn="ctr"/>
            <a:r>
              <a:rPr lang="en-US" sz="4800" b="1" dirty="0">
                <a:latin typeface="Andalus" panose="02020603050405020304" pitchFamily="18" charset="-78"/>
                <a:cs typeface="Andalus" panose="02020603050405020304" pitchFamily="18" charset="-78"/>
              </a:rPr>
              <a:t>Pneumonia</a:t>
            </a:r>
          </a:p>
        </p:txBody>
      </p:sp>
      <p:sp>
        <p:nvSpPr>
          <p:cNvPr id="3" name="Content Placeholder 2"/>
          <p:cNvSpPr>
            <a:spLocks noGrp="1"/>
          </p:cNvSpPr>
          <p:nvPr>
            <p:ph idx="1"/>
          </p:nvPr>
        </p:nvSpPr>
        <p:spPr>
          <a:ln>
            <a:solidFill>
              <a:srgbClr val="FF0000"/>
            </a:solidFill>
          </a:ln>
        </p:spPr>
        <p:txBody>
          <a:bodyPr/>
          <a:lstStyle/>
          <a:p>
            <a:pPr>
              <a:buFont typeface="Wingdings" panose="05000000000000000000" pitchFamily="2" charset="2"/>
              <a:buChar char="Ø"/>
            </a:pPr>
            <a:r>
              <a:rPr lang="en-US" b="1" dirty="0"/>
              <a:t>Pneumonia is defined as inflammation of the lung </a:t>
            </a:r>
            <a:r>
              <a:rPr lang="en-US" b="1" dirty="0" smtClean="0"/>
              <a:t>parenchyma, that </a:t>
            </a:r>
            <a:r>
              <a:rPr lang="en-US" b="1" dirty="0"/>
              <a:t>is, of the alveoli rather than the bronchi or </a:t>
            </a:r>
            <a:r>
              <a:rPr lang="en-US" b="1" dirty="0" smtClean="0"/>
              <a:t>bronchioles, of </a:t>
            </a:r>
            <a:r>
              <a:rPr lang="en-US" b="1" dirty="0"/>
              <a:t>infective origin and </a:t>
            </a:r>
            <a:r>
              <a:rPr lang="en-US" b="1" dirty="0" err="1"/>
              <a:t>characterised</a:t>
            </a:r>
            <a:r>
              <a:rPr lang="en-US" b="1" dirty="0"/>
              <a:t> by consolidation</a:t>
            </a:r>
            <a:r>
              <a:rPr lang="en-US" b="1" dirty="0" smtClean="0"/>
              <a:t>.</a:t>
            </a:r>
          </a:p>
          <a:p>
            <a:endParaRPr lang="en-US" b="1" dirty="0"/>
          </a:p>
          <a:p>
            <a:pPr>
              <a:buFont typeface="Wingdings" panose="05000000000000000000" pitchFamily="2" charset="2"/>
              <a:buChar char="Ø"/>
            </a:pPr>
            <a:r>
              <a:rPr lang="en-US" b="1" dirty="0"/>
              <a:t>Pneumonia is often classified clinically into </a:t>
            </a:r>
            <a:endParaRPr lang="en-US" b="1" dirty="0" smtClean="0"/>
          </a:p>
          <a:p>
            <a:r>
              <a:rPr lang="en-US" b="1" dirty="0" smtClean="0"/>
              <a:t>Lobar pneumonia</a:t>
            </a:r>
            <a:r>
              <a:rPr lang="en-US" b="1" dirty="0"/>
              <a:t>,</a:t>
            </a:r>
          </a:p>
          <a:p>
            <a:r>
              <a:rPr lang="en-US" b="1" dirty="0" smtClean="0"/>
              <a:t>Bronchopneumonia,</a:t>
            </a:r>
          </a:p>
          <a:p>
            <a:r>
              <a:rPr lang="en-US" b="1" dirty="0" smtClean="0"/>
              <a:t>Atypical pneumonia.</a:t>
            </a:r>
            <a:endParaRPr lang="en-US" b="1" dirty="0"/>
          </a:p>
        </p:txBody>
      </p:sp>
    </p:spTree>
    <p:extLst>
      <p:ext uri="{BB962C8B-B14F-4D97-AF65-F5344CB8AC3E}">
        <p14:creationId xmlns:p14="http://schemas.microsoft.com/office/powerpoint/2010/main" val="20252390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4860"/>
          </a:xfrm>
          <a:solidFill>
            <a:schemeClr val="accent2">
              <a:lumMod val="20000"/>
              <a:lumOff val="80000"/>
            </a:schemeClr>
          </a:solidFill>
          <a:ln>
            <a:solidFill>
              <a:srgbClr val="FF0000"/>
            </a:solidFill>
          </a:ln>
        </p:spPr>
        <p:txBody>
          <a:bodyPr/>
          <a:lstStyle/>
          <a:p>
            <a:pPr algn="ctr"/>
            <a:r>
              <a:rPr lang="en-US" b="1" dirty="0" smtClean="0"/>
              <a:t>Community-acquired pneumonia (CAP)</a:t>
            </a:r>
            <a:endParaRPr lang="en-US" b="1" dirty="0"/>
          </a:p>
        </p:txBody>
      </p:sp>
      <p:sp>
        <p:nvSpPr>
          <p:cNvPr id="3" name="Content Placeholder 2"/>
          <p:cNvSpPr>
            <a:spLocks noGrp="1"/>
          </p:cNvSpPr>
          <p:nvPr>
            <p:ph idx="1"/>
          </p:nvPr>
        </p:nvSpPr>
        <p:spPr>
          <a:ln>
            <a:solidFill>
              <a:srgbClr val="FF0000"/>
            </a:solidFill>
          </a:ln>
        </p:spPr>
        <p:txBody>
          <a:bodyPr>
            <a:normAutofit fontScale="92500" lnSpcReduction="10000"/>
          </a:bodyPr>
          <a:lstStyle/>
          <a:p>
            <a:r>
              <a:rPr lang="en-US" sz="3900" b="1" dirty="0"/>
              <a:t>Causative </a:t>
            </a:r>
            <a:r>
              <a:rPr lang="en-US" sz="3900" b="1" dirty="0" smtClean="0"/>
              <a:t>organisms</a:t>
            </a:r>
          </a:p>
          <a:p>
            <a:pPr>
              <a:buFont typeface="Wingdings" panose="05000000000000000000" pitchFamily="2" charset="2"/>
              <a:buChar char="Ø"/>
            </a:pPr>
            <a:r>
              <a:rPr lang="en-US" i="1" dirty="0" smtClean="0"/>
              <a:t>S</a:t>
            </a:r>
            <a:r>
              <a:rPr lang="en-US" i="1" dirty="0"/>
              <a:t>. </a:t>
            </a:r>
            <a:r>
              <a:rPr lang="en-US" i="1" dirty="0" err="1"/>
              <a:t>pneumoniae</a:t>
            </a:r>
            <a:r>
              <a:rPr lang="en-US" dirty="0"/>
              <a:t>, the pneumococcus, which can cause </a:t>
            </a:r>
            <a:r>
              <a:rPr lang="en-US" dirty="0" smtClean="0"/>
              <a:t>both </a:t>
            </a:r>
            <a:r>
              <a:rPr lang="en-US" b="1" dirty="0" smtClean="0"/>
              <a:t>lobar</a:t>
            </a:r>
            <a:r>
              <a:rPr lang="en-US" dirty="0" smtClean="0"/>
              <a:t> </a:t>
            </a:r>
            <a:r>
              <a:rPr lang="en-US" dirty="0"/>
              <a:t>and </a:t>
            </a:r>
            <a:r>
              <a:rPr lang="en-US" b="1" dirty="0"/>
              <a:t>bronchopneumonia</a:t>
            </a:r>
            <a:r>
              <a:rPr lang="en-US" dirty="0"/>
              <a:t>, and non-capsulate strains </a:t>
            </a:r>
            <a:r>
              <a:rPr lang="en-US" dirty="0" smtClean="0"/>
              <a:t>of </a:t>
            </a:r>
            <a:r>
              <a:rPr lang="en-US" i="1" dirty="0" smtClean="0"/>
              <a:t>H</a:t>
            </a:r>
            <a:r>
              <a:rPr lang="en-US" i="1" dirty="0"/>
              <a:t>. </a:t>
            </a:r>
            <a:r>
              <a:rPr lang="en-US" i="1" dirty="0" err="1"/>
              <a:t>influenzae</a:t>
            </a:r>
            <a:r>
              <a:rPr lang="en-US" i="1" dirty="0"/>
              <a:t> </a:t>
            </a:r>
            <a:r>
              <a:rPr lang="en-US" dirty="0"/>
              <a:t>which usually give rise to </a:t>
            </a:r>
            <a:r>
              <a:rPr lang="en-US" b="1" dirty="0"/>
              <a:t>bronchopneumonia</a:t>
            </a:r>
            <a:r>
              <a:rPr lang="en-US" dirty="0" smtClean="0"/>
              <a:t>.</a:t>
            </a:r>
          </a:p>
          <a:p>
            <a:pPr>
              <a:buFont typeface="Wingdings" panose="05000000000000000000" pitchFamily="2" charset="2"/>
              <a:buChar char="Ø"/>
            </a:pPr>
            <a:r>
              <a:rPr lang="en-US" dirty="0" smtClean="0"/>
              <a:t>Viral, </a:t>
            </a:r>
            <a:r>
              <a:rPr lang="en-US" dirty="0"/>
              <a:t>Influenza can cause a primary viral pneumonia as well as </a:t>
            </a:r>
            <a:r>
              <a:rPr lang="en-US" dirty="0" smtClean="0"/>
              <a:t>be complicated </a:t>
            </a:r>
            <a:r>
              <a:rPr lang="en-US" dirty="0"/>
              <a:t>by secondary bacterial (particularly </a:t>
            </a:r>
            <a:r>
              <a:rPr lang="en-US" dirty="0" smtClean="0"/>
              <a:t>staphylococcal) pneumonia</a:t>
            </a:r>
            <a:r>
              <a:rPr lang="en-US" dirty="0"/>
              <a:t>, </a:t>
            </a:r>
            <a:endParaRPr lang="en-US" dirty="0" smtClean="0"/>
          </a:p>
          <a:p>
            <a:r>
              <a:rPr lang="en-US" dirty="0" smtClean="0"/>
              <a:t>chickenpox </a:t>
            </a:r>
            <a:r>
              <a:rPr lang="en-US" dirty="0"/>
              <a:t>can be complicated by </a:t>
            </a:r>
            <a:r>
              <a:rPr lang="en-US" dirty="0" smtClean="0"/>
              <a:t>primary varicella </a:t>
            </a:r>
            <a:r>
              <a:rPr lang="en-US" dirty="0"/>
              <a:t>pneumonia particularly in adults, and </a:t>
            </a:r>
            <a:endParaRPr lang="en-US" dirty="0" smtClean="0"/>
          </a:p>
          <a:p>
            <a:r>
              <a:rPr lang="en-US" dirty="0" smtClean="0"/>
              <a:t>Cytomegalovirus is </a:t>
            </a:r>
            <a:r>
              <a:rPr lang="en-US" dirty="0"/>
              <a:t>capable of causing a variety of infections, </a:t>
            </a:r>
            <a:r>
              <a:rPr lang="en-US" dirty="0" smtClean="0"/>
              <a:t>including pneumonia</a:t>
            </a:r>
            <a:r>
              <a:rPr lang="en-US" dirty="0"/>
              <a:t>,</a:t>
            </a:r>
            <a:endParaRPr lang="en-US" dirty="0" smtClean="0"/>
          </a:p>
          <a:p>
            <a:endParaRPr lang="en-US" dirty="0"/>
          </a:p>
        </p:txBody>
      </p:sp>
    </p:spTree>
    <p:extLst>
      <p:ext uri="{BB962C8B-B14F-4D97-AF65-F5344CB8AC3E}">
        <p14:creationId xmlns:p14="http://schemas.microsoft.com/office/powerpoint/2010/main" val="20708685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a:ln>
            <a:solidFill>
              <a:srgbClr val="FF0000"/>
            </a:solidFill>
          </a:ln>
        </p:spPr>
        <p:txBody>
          <a:bodyPr>
            <a:normAutofit/>
          </a:bodyPr>
          <a:lstStyle/>
          <a:p>
            <a:pPr algn="ctr"/>
            <a:r>
              <a:rPr lang="en-US" sz="4800" b="1" dirty="0" smtClean="0"/>
              <a:t>Atypical Pneumonias</a:t>
            </a:r>
            <a:endParaRPr lang="en-US" sz="4800" b="1" dirty="0"/>
          </a:p>
        </p:txBody>
      </p:sp>
      <p:sp>
        <p:nvSpPr>
          <p:cNvPr id="3" name="Content Placeholder 2"/>
          <p:cNvSpPr>
            <a:spLocks noGrp="1"/>
          </p:cNvSpPr>
          <p:nvPr>
            <p:ph idx="1"/>
          </p:nvPr>
        </p:nvSpPr>
        <p:spPr>
          <a:xfrm>
            <a:off x="838200" y="2002419"/>
            <a:ext cx="10515600" cy="4456254"/>
          </a:xfrm>
          <a:ln>
            <a:solidFill>
              <a:srgbClr val="FF0000"/>
            </a:solidFill>
          </a:ln>
        </p:spPr>
        <p:txBody>
          <a:bodyPr>
            <a:normAutofit fontScale="92500" lnSpcReduction="20000"/>
          </a:bodyPr>
          <a:lstStyle/>
          <a:p>
            <a:pPr>
              <a:lnSpc>
                <a:spcPct val="150000"/>
              </a:lnSpc>
            </a:pPr>
            <a:r>
              <a:rPr lang="en-US" b="1" dirty="0" smtClean="0">
                <a:latin typeface="Andalus" panose="02020603050405020304" pitchFamily="18" charset="-78"/>
                <a:cs typeface="Andalus" panose="02020603050405020304" pitchFamily="18" charset="-78"/>
              </a:rPr>
              <a:t>A heterogeneous group of diseases which nevertheless have several clinical features in common and which are clinically distinct from the classic picture of pneumococcal pneumonia.</a:t>
            </a:r>
          </a:p>
          <a:p>
            <a:pPr>
              <a:lnSpc>
                <a:spcPct val="150000"/>
              </a:lnSpc>
            </a:pPr>
            <a:r>
              <a:rPr lang="en-US" b="1" dirty="0">
                <a:latin typeface="Andalus" panose="02020603050405020304" pitchFamily="18" charset="-78"/>
                <a:cs typeface="Andalus" panose="02020603050405020304" pitchFamily="18" charset="-78"/>
              </a:rPr>
              <a:t>The atypical pneumonias are </a:t>
            </a:r>
            <a:r>
              <a:rPr lang="en-US" b="1" dirty="0" err="1">
                <a:latin typeface="Andalus" panose="02020603050405020304" pitchFamily="18" charset="-78"/>
                <a:cs typeface="Andalus" panose="02020603050405020304" pitchFamily="18" charset="-78"/>
              </a:rPr>
              <a:t>characterised</a:t>
            </a:r>
            <a:r>
              <a:rPr lang="en-US" b="1" dirty="0">
                <a:latin typeface="Andalus" panose="02020603050405020304" pitchFamily="18" charset="-78"/>
                <a:cs typeface="Andalus" panose="02020603050405020304" pitchFamily="18" charset="-78"/>
              </a:rPr>
              <a:t> clinically </a:t>
            </a:r>
            <a:r>
              <a:rPr lang="en-US" b="1" dirty="0" smtClean="0">
                <a:latin typeface="Andalus" panose="02020603050405020304" pitchFamily="18" charset="-78"/>
                <a:cs typeface="Andalus" panose="02020603050405020304" pitchFamily="18" charset="-78"/>
              </a:rPr>
              <a:t>by fever</a:t>
            </a:r>
            <a:r>
              <a:rPr lang="en-US" b="1" dirty="0">
                <a:latin typeface="Andalus" panose="02020603050405020304" pitchFamily="18" charset="-78"/>
                <a:cs typeface="Andalus" panose="02020603050405020304" pitchFamily="18" charset="-78"/>
              </a:rPr>
              <a:t>, systemic symptoms and a dry cough, </a:t>
            </a:r>
            <a:r>
              <a:rPr lang="en-US" b="1" dirty="0" err="1">
                <a:latin typeface="Andalus" panose="02020603050405020304" pitchFamily="18" charset="-78"/>
                <a:cs typeface="Andalus" panose="02020603050405020304" pitchFamily="18" charset="-78"/>
              </a:rPr>
              <a:t>radiologically</a:t>
            </a:r>
            <a:r>
              <a:rPr lang="en-US" b="1" dirty="0">
                <a:latin typeface="Andalus" panose="02020603050405020304" pitchFamily="18" charset="-78"/>
                <a:cs typeface="Andalus" panose="02020603050405020304" pitchFamily="18" charset="-78"/>
              </a:rPr>
              <a:t> </a:t>
            </a:r>
            <a:r>
              <a:rPr lang="en-US" b="1" dirty="0" smtClean="0">
                <a:latin typeface="Andalus" panose="02020603050405020304" pitchFamily="18" charset="-78"/>
                <a:cs typeface="Andalus" panose="02020603050405020304" pitchFamily="18" charset="-78"/>
              </a:rPr>
              <a:t>by widespread </a:t>
            </a:r>
            <a:r>
              <a:rPr lang="en-US" b="1" dirty="0">
                <a:latin typeface="Andalus" panose="02020603050405020304" pitchFamily="18" charset="-78"/>
                <a:cs typeface="Andalus" panose="02020603050405020304" pitchFamily="18" charset="-78"/>
              </a:rPr>
              <a:t>patchy consolidation in both lungs and </a:t>
            </a:r>
            <a:r>
              <a:rPr lang="en-US" b="1" dirty="0" smtClean="0">
                <a:latin typeface="Andalus" panose="02020603050405020304" pitchFamily="18" charset="-78"/>
                <a:cs typeface="Andalus" panose="02020603050405020304" pitchFamily="18" charset="-78"/>
              </a:rPr>
              <a:t>biochemically by </a:t>
            </a:r>
            <a:r>
              <a:rPr lang="en-US" b="1" dirty="0">
                <a:latin typeface="Andalus" panose="02020603050405020304" pitchFamily="18" charset="-78"/>
                <a:cs typeface="Andalus" panose="02020603050405020304" pitchFamily="18" charset="-78"/>
              </a:rPr>
              <a:t>abnormalities in liver enzymes and perhaps </a:t>
            </a:r>
            <a:r>
              <a:rPr lang="en-US" b="1" dirty="0" smtClean="0">
                <a:latin typeface="Andalus" panose="02020603050405020304" pitchFamily="18" charset="-78"/>
                <a:cs typeface="Andalus" panose="02020603050405020304" pitchFamily="18" charset="-78"/>
              </a:rPr>
              <a:t>evidence of </a:t>
            </a:r>
            <a:r>
              <a:rPr lang="en-US" b="1" dirty="0">
                <a:latin typeface="Andalus" panose="02020603050405020304" pitchFamily="18" charset="-78"/>
                <a:cs typeface="Andalus" panose="02020603050405020304" pitchFamily="18" charset="-78"/>
              </a:rPr>
              <a:t>inappropriate antidiuretic hormone secretion, evident as </a:t>
            </a:r>
            <a:r>
              <a:rPr lang="en-US" b="1" dirty="0" smtClean="0">
                <a:latin typeface="Andalus" panose="02020603050405020304" pitchFamily="18" charset="-78"/>
                <a:cs typeface="Andalus" panose="02020603050405020304" pitchFamily="18" charset="-78"/>
              </a:rPr>
              <a:t>a low </a:t>
            </a:r>
            <a:r>
              <a:rPr lang="en-US" b="1" dirty="0">
                <a:latin typeface="Andalus" panose="02020603050405020304" pitchFamily="18" charset="-78"/>
                <a:cs typeface="Andalus" panose="02020603050405020304" pitchFamily="18" charset="-78"/>
              </a:rPr>
              <a:t>plasma sodium.</a:t>
            </a:r>
          </a:p>
        </p:txBody>
      </p:sp>
    </p:spTree>
    <p:extLst>
      <p:ext uri="{BB962C8B-B14F-4D97-AF65-F5344CB8AC3E}">
        <p14:creationId xmlns:p14="http://schemas.microsoft.com/office/powerpoint/2010/main" val="13976266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90845"/>
            <a:ext cx="10515600" cy="4186117"/>
          </a:xfrm>
          <a:ln>
            <a:solidFill>
              <a:srgbClr val="FF0000"/>
            </a:solidFill>
          </a:ln>
        </p:spPr>
        <p:txBody>
          <a:bodyPr>
            <a:normAutofit/>
          </a:bodyPr>
          <a:lstStyle/>
          <a:p>
            <a:r>
              <a:rPr lang="en-US" b="1" dirty="0" smtClean="0">
                <a:solidFill>
                  <a:srgbClr val="C00000"/>
                </a:solidFill>
                <a:latin typeface="Aparajita" panose="020B0604020202020204" pitchFamily="34" charset="0"/>
                <a:cs typeface="Aparajita" panose="020B0604020202020204" pitchFamily="34" charset="0"/>
              </a:rPr>
              <a:t>Pneumococcal lobar</a:t>
            </a:r>
            <a:r>
              <a:rPr lang="en-US" b="1" dirty="0" smtClean="0">
                <a:latin typeface="Aparajita" panose="020B0604020202020204" pitchFamily="34" charset="0"/>
                <a:cs typeface="Aparajita" panose="020B0604020202020204" pitchFamily="34" charset="0"/>
              </a:rPr>
              <a:t> pneumonia presents with </a:t>
            </a:r>
            <a:r>
              <a:rPr lang="en-US" b="1" dirty="0">
                <a:latin typeface="Aparajita" panose="020B0604020202020204" pitchFamily="34" charset="0"/>
                <a:cs typeface="Aparajita" panose="020B0604020202020204" pitchFamily="34" charset="0"/>
              </a:rPr>
              <a:t>a cough, initially dry but later producing </a:t>
            </a:r>
            <a:r>
              <a:rPr lang="en-US" b="1" dirty="0" smtClean="0">
                <a:latin typeface="Aparajita" panose="020B0604020202020204" pitchFamily="34" charset="0"/>
                <a:cs typeface="Aparajita" panose="020B0604020202020204" pitchFamily="34" charset="0"/>
              </a:rPr>
              <a:t>purulent or blood-stained, rust-</a:t>
            </a:r>
            <a:r>
              <a:rPr lang="en-US" b="1" dirty="0" err="1" smtClean="0">
                <a:latin typeface="Aparajita" panose="020B0604020202020204" pitchFamily="34" charset="0"/>
                <a:cs typeface="Aparajita" panose="020B0604020202020204" pitchFamily="34" charset="0"/>
              </a:rPr>
              <a:t>coloured</a:t>
            </a:r>
            <a:r>
              <a:rPr lang="en-US" b="1" dirty="0" smtClean="0">
                <a:latin typeface="Aparajita" panose="020B0604020202020204" pitchFamily="34" charset="0"/>
                <a:cs typeface="Aparajita" panose="020B0604020202020204" pitchFamily="34" charset="0"/>
              </a:rPr>
              <a:t> sputum, together with </a:t>
            </a:r>
            <a:r>
              <a:rPr lang="en-US" b="1" dirty="0" err="1" smtClean="0">
                <a:latin typeface="Aparajita" panose="020B0604020202020204" pitchFamily="34" charset="0"/>
                <a:cs typeface="Aparajita" panose="020B0604020202020204" pitchFamily="34" charset="0"/>
              </a:rPr>
              <a:t>dyspnoea</a:t>
            </a:r>
            <a:r>
              <a:rPr lang="en-US" b="1" dirty="0" smtClean="0">
                <a:latin typeface="Aparajita" panose="020B0604020202020204" pitchFamily="34" charset="0"/>
                <a:cs typeface="Aparajita" panose="020B0604020202020204" pitchFamily="34" charset="0"/>
              </a:rPr>
              <a:t>,</a:t>
            </a:r>
          </a:p>
          <a:p>
            <a:r>
              <a:rPr lang="en-US" b="1" dirty="0" smtClean="0">
                <a:latin typeface="Aparajita" panose="020B0604020202020204" pitchFamily="34" charset="0"/>
                <a:cs typeface="Aparajita" panose="020B0604020202020204" pitchFamily="34" charset="0"/>
              </a:rPr>
              <a:t>fever </a:t>
            </a:r>
            <a:r>
              <a:rPr lang="en-US" b="1" dirty="0">
                <a:latin typeface="Aparajita" panose="020B0604020202020204" pitchFamily="34" charset="0"/>
                <a:cs typeface="Aparajita" panose="020B0604020202020204" pitchFamily="34" charset="0"/>
              </a:rPr>
              <a:t>and </a:t>
            </a:r>
            <a:r>
              <a:rPr lang="en-US" b="1" dirty="0" err="1">
                <a:latin typeface="Aparajita" panose="020B0604020202020204" pitchFamily="34" charset="0"/>
                <a:cs typeface="Aparajita" panose="020B0604020202020204" pitchFamily="34" charset="0"/>
              </a:rPr>
              <a:t>pleuritic</a:t>
            </a:r>
            <a:r>
              <a:rPr lang="en-US" b="1" dirty="0">
                <a:latin typeface="Aparajita" panose="020B0604020202020204" pitchFamily="34" charset="0"/>
                <a:cs typeface="Aparajita" panose="020B0604020202020204" pitchFamily="34" charset="0"/>
              </a:rPr>
              <a:t> chest pain. </a:t>
            </a:r>
            <a:endParaRPr lang="en-US" b="1" dirty="0" smtClean="0">
              <a:latin typeface="Aparajita" panose="020B0604020202020204" pitchFamily="34" charset="0"/>
              <a:cs typeface="Aparajita" panose="020B0604020202020204" pitchFamily="34" charset="0"/>
            </a:endParaRPr>
          </a:p>
          <a:p>
            <a:r>
              <a:rPr lang="en-US" b="1" dirty="0" smtClean="0">
                <a:latin typeface="Aparajita" panose="020B0604020202020204" pitchFamily="34" charset="0"/>
                <a:cs typeface="Aparajita" panose="020B0604020202020204" pitchFamily="34" charset="0"/>
              </a:rPr>
              <a:t>The </a:t>
            </a:r>
            <a:r>
              <a:rPr lang="en-US" b="1" dirty="0">
                <a:latin typeface="Aparajita" panose="020B0604020202020204" pitchFamily="34" charset="0"/>
                <a:cs typeface="Aparajita" panose="020B0604020202020204" pitchFamily="34" charset="0"/>
              </a:rPr>
              <a:t>peripheral </a:t>
            </a:r>
            <a:r>
              <a:rPr lang="en-US" b="1" dirty="0" smtClean="0">
                <a:latin typeface="Aparajita" panose="020B0604020202020204" pitchFamily="34" charset="0"/>
                <a:cs typeface="Aparajita" panose="020B0604020202020204" pitchFamily="34" charset="0"/>
              </a:rPr>
              <a:t>white blood </a:t>
            </a:r>
            <a:r>
              <a:rPr lang="en-US" b="1" dirty="0">
                <a:latin typeface="Aparajita" panose="020B0604020202020204" pitchFamily="34" charset="0"/>
                <a:cs typeface="Aparajita" panose="020B0604020202020204" pitchFamily="34" charset="0"/>
              </a:rPr>
              <a:t>cell count is usually raised and the patient may </a:t>
            </a:r>
            <a:r>
              <a:rPr lang="en-US" b="1" dirty="0" smtClean="0">
                <a:latin typeface="Aparajita" panose="020B0604020202020204" pitchFamily="34" charset="0"/>
                <a:cs typeface="Aparajita" panose="020B0604020202020204" pitchFamily="34" charset="0"/>
              </a:rPr>
              <a:t>be </a:t>
            </a:r>
            <a:r>
              <a:rPr lang="en-US" b="1" dirty="0" err="1" smtClean="0">
                <a:latin typeface="Aparajita" panose="020B0604020202020204" pitchFamily="34" charset="0"/>
                <a:cs typeface="Aparajita" panose="020B0604020202020204" pitchFamily="34" charset="0"/>
              </a:rPr>
              <a:t>bacteraemic</a:t>
            </a:r>
            <a:r>
              <a:rPr lang="en-US" b="1" dirty="0">
                <a:latin typeface="Aparajita" panose="020B0604020202020204" pitchFamily="34" charset="0"/>
                <a:cs typeface="Aparajita" panose="020B0604020202020204" pitchFamily="34" charset="0"/>
              </a:rPr>
              <a:t>. </a:t>
            </a:r>
            <a:endParaRPr lang="en-US" b="1" dirty="0" smtClean="0">
              <a:latin typeface="Aparajita" panose="020B0604020202020204" pitchFamily="34" charset="0"/>
              <a:cs typeface="Aparajita" panose="020B0604020202020204" pitchFamily="34" charset="0"/>
            </a:endParaRPr>
          </a:p>
          <a:p>
            <a:r>
              <a:rPr lang="en-US" b="1" dirty="0" smtClean="0">
                <a:latin typeface="Aparajita" panose="020B0604020202020204" pitchFamily="34" charset="0"/>
                <a:cs typeface="Aparajita" panose="020B0604020202020204" pitchFamily="34" charset="0"/>
              </a:rPr>
              <a:t>The </a:t>
            </a:r>
            <a:r>
              <a:rPr lang="en-US" b="1" dirty="0">
                <a:latin typeface="Aparajita" panose="020B0604020202020204" pitchFamily="34" charset="0"/>
                <a:cs typeface="Aparajita" panose="020B0604020202020204" pitchFamily="34" charset="0"/>
              </a:rPr>
              <a:t>chest X-ray shows consolidation </a:t>
            </a:r>
            <a:r>
              <a:rPr lang="en-US" b="1" dirty="0" smtClean="0">
                <a:latin typeface="Aparajita" panose="020B0604020202020204" pitchFamily="34" charset="0"/>
                <a:cs typeface="Aparajita" panose="020B0604020202020204" pitchFamily="34" charset="0"/>
              </a:rPr>
              <a:t>confined to </a:t>
            </a:r>
            <a:r>
              <a:rPr lang="en-US" b="1" dirty="0">
                <a:latin typeface="Aparajita" panose="020B0604020202020204" pitchFamily="34" charset="0"/>
                <a:cs typeface="Aparajita" panose="020B0604020202020204" pitchFamily="34" charset="0"/>
              </a:rPr>
              <a:t>one or more lobes (or segments of lobes) of the lungs</a:t>
            </a:r>
            <a:r>
              <a:rPr lang="en-US" b="1" dirty="0" smtClean="0">
                <a:latin typeface="Aparajita" panose="020B0604020202020204" pitchFamily="34" charset="0"/>
                <a:cs typeface="Aparajita" panose="020B0604020202020204" pitchFamily="34" charset="0"/>
              </a:rPr>
              <a:t>.</a:t>
            </a:r>
            <a:endParaRPr lang="en-US" b="1" dirty="0">
              <a:latin typeface="Aparajita" panose="020B0604020202020204" pitchFamily="34" charset="0"/>
              <a:cs typeface="Aparajita" panose="020B0604020202020204" pitchFamily="34" charset="0"/>
            </a:endParaRPr>
          </a:p>
        </p:txBody>
      </p:sp>
      <p:sp>
        <p:nvSpPr>
          <p:cNvPr id="4" name="Title 1"/>
          <p:cNvSpPr>
            <a:spLocks noGrp="1"/>
          </p:cNvSpPr>
          <p:nvPr>
            <p:ph type="title"/>
          </p:nvPr>
        </p:nvSpPr>
        <p:spPr>
          <a:xfrm>
            <a:off x="838200" y="365125"/>
            <a:ext cx="10515600" cy="1232181"/>
          </a:xfrm>
          <a:solidFill>
            <a:schemeClr val="accent2">
              <a:lumMod val="20000"/>
              <a:lumOff val="8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Clinical features</a:t>
            </a:r>
          </a:p>
        </p:txBody>
      </p:sp>
    </p:spTree>
    <p:extLst>
      <p:ext uri="{BB962C8B-B14F-4D97-AF65-F5344CB8AC3E}">
        <p14:creationId xmlns:p14="http://schemas.microsoft.com/office/powerpoint/2010/main" val="1130861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41315"/>
            <a:ext cx="10515600" cy="4035647"/>
          </a:xfrm>
          <a:ln>
            <a:solidFill>
              <a:srgbClr val="FF0000"/>
            </a:solidFill>
          </a:ln>
        </p:spPr>
        <p:txBody>
          <a:bodyPr>
            <a:normAutofit/>
          </a:bodyPr>
          <a:lstStyle/>
          <a:p>
            <a:pPr>
              <a:lnSpc>
                <a:spcPct val="150000"/>
              </a:lnSpc>
            </a:pPr>
            <a:r>
              <a:rPr lang="en-US" b="1" dirty="0">
                <a:solidFill>
                  <a:srgbClr val="C00000"/>
                </a:solidFill>
                <a:latin typeface="Aparajita" panose="020B0604020202020204" pitchFamily="34" charset="0"/>
                <a:cs typeface="Aparajita" panose="020B0604020202020204" pitchFamily="34" charset="0"/>
              </a:rPr>
              <a:t>Bronchopneumonia</a:t>
            </a:r>
            <a:r>
              <a:rPr lang="en-US" b="1" dirty="0">
                <a:latin typeface="Aparajita" panose="020B0604020202020204" pitchFamily="34" charset="0"/>
                <a:cs typeface="Aparajita" panose="020B0604020202020204" pitchFamily="34" charset="0"/>
              </a:rPr>
              <a:t> presents with productive cough and breathlessness, and </a:t>
            </a:r>
          </a:p>
          <a:p>
            <a:pPr>
              <a:lnSpc>
                <a:spcPct val="150000"/>
              </a:lnSpc>
            </a:pPr>
            <a:r>
              <a:rPr lang="en-US" b="1" dirty="0">
                <a:latin typeface="Aparajita" panose="020B0604020202020204" pitchFamily="34" charset="0"/>
                <a:cs typeface="Aparajita" panose="020B0604020202020204" pitchFamily="34" charset="0"/>
              </a:rPr>
              <a:t>patchy consolidation on the chest X-ray usually in the bases of both lungs. </a:t>
            </a:r>
          </a:p>
          <a:p>
            <a:pPr>
              <a:lnSpc>
                <a:spcPct val="150000"/>
              </a:lnSpc>
            </a:pPr>
            <a:r>
              <a:rPr lang="en-US" b="1" dirty="0">
                <a:latin typeface="Aparajita" panose="020B0604020202020204" pitchFamily="34" charset="0"/>
                <a:cs typeface="Aparajita" panose="020B0604020202020204" pitchFamily="34" charset="0"/>
              </a:rPr>
              <a:t>This disease is very common and is typically seen in patients with severe COPD or in those who are frail and terminally ill. In fact, pneumonia has been described as the old man's friend because it is a relatively painless cause of death.</a:t>
            </a:r>
          </a:p>
        </p:txBody>
      </p:sp>
      <p:sp>
        <p:nvSpPr>
          <p:cNvPr id="4" name="Title 1"/>
          <p:cNvSpPr>
            <a:spLocks noGrp="1"/>
          </p:cNvSpPr>
          <p:nvPr>
            <p:ph type="title"/>
          </p:nvPr>
        </p:nvSpPr>
        <p:spPr>
          <a:xfrm>
            <a:off x="838200" y="388275"/>
            <a:ext cx="10515600" cy="1325563"/>
          </a:xfrm>
          <a:solidFill>
            <a:schemeClr val="accent2">
              <a:lumMod val="20000"/>
              <a:lumOff val="8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Clinical features</a:t>
            </a:r>
          </a:p>
        </p:txBody>
      </p:sp>
    </p:spTree>
    <p:extLst>
      <p:ext uri="{BB962C8B-B14F-4D97-AF65-F5344CB8AC3E}">
        <p14:creationId xmlns:p14="http://schemas.microsoft.com/office/powerpoint/2010/main" val="5236229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5651"/>
            <a:ext cx="10515600" cy="4641448"/>
          </a:xfrm>
          <a:ln>
            <a:solidFill>
              <a:srgbClr val="FF0000"/>
            </a:solidFill>
          </a:ln>
        </p:spPr>
        <p:txBody>
          <a:bodyPr>
            <a:normAutofit fontScale="92500" lnSpcReduction="10000"/>
          </a:bodyPr>
          <a:lstStyle/>
          <a:p>
            <a:pPr>
              <a:lnSpc>
                <a:spcPct val="150000"/>
              </a:lnSpc>
            </a:pPr>
            <a:r>
              <a:rPr lang="en-US" dirty="0"/>
              <a:t>Sputum </a:t>
            </a:r>
            <a:r>
              <a:rPr lang="en-US" dirty="0" smtClean="0"/>
              <a:t>culture (</a:t>
            </a:r>
            <a:r>
              <a:rPr lang="en-US" dirty="0"/>
              <a:t>dependent upon the </a:t>
            </a:r>
            <a:r>
              <a:rPr lang="en-US" dirty="0" smtClean="0"/>
              <a:t>quality of </a:t>
            </a:r>
            <a:r>
              <a:rPr lang="en-US" dirty="0"/>
              <a:t>the </a:t>
            </a:r>
            <a:r>
              <a:rPr lang="en-US" dirty="0" smtClean="0"/>
              <a:t>specimen)</a:t>
            </a:r>
          </a:p>
          <a:p>
            <a:pPr>
              <a:lnSpc>
                <a:spcPct val="150000"/>
              </a:lnSpc>
            </a:pPr>
            <a:r>
              <a:rPr lang="en-US" dirty="0" smtClean="0"/>
              <a:t>Bronchoscopy </a:t>
            </a:r>
            <a:r>
              <a:rPr lang="en-US" dirty="0"/>
              <a:t>and bronchoalveolar lavage. (</a:t>
            </a:r>
            <a:r>
              <a:rPr lang="en-US" dirty="0" smtClean="0"/>
              <a:t>Lavage fluid, being </a:t>
            </a:r>
            <a:r>
              <a:rPr lang="en-US" dirty="0"/>
              <a:t>uncontaminated by mouth </a:t>
            </a:r>
            <a:r>
              <a:rPr lang="en-US" dirty="0" smtClean="0"/>
              <a:t>flora)</a:t>
            </a:r>
          </a:p>
          <a:p>
            <a:pPr>
              <a:lnSpc>
                <a:spcPct val="150000"/>
              </a:lnSpc>
            </a:pPr>
            <a:r>
              <a:rPr lang="en-US" dirty="0" smtClean="0"/>
              <a:t>Blood cultures</a:t>
            </a:r>
          </a:p>
          <a:p>
            <a:pPr>
              <a:lnSpc>
                <a:spcPct val="150000"/>
              </a:lnSpc>
            </a:pPr>
            <a:r>
              <a:rPr lang="en-US" dirty="0" smtClean="0"/>
              <a:t>Plasma </a:t>
            </a:r>
            <a:r>
              <a:rPr lang="en-US" dirty="0"/>
              <a:t>and urine testing </a:t>
            </a:r>
            <a:r>
              <a:rPr lang="en-US" dirty="0" smtClean="0"/>
              <a:t>for pneumococcal antigen</a:t>
            </a:r>
          </a:p>
          <a:p>
            <a:pPr>
              <a:lnSpc>
                <a:spcPct val="150000"/>
              </a:lnSpc>
            </a:pPr>
            <a:r>
              <a:rPr lang="en-US" dirty="0"/>
              <a:t>Viruses may be detected by </a:t>
            </a:r>
            <a:r>
              <a:rPr lang="en-US" dirty="0" smtClean="0"/>
              <a:t>immunofluorescence, by </a:t>
            </a:r>
            <a:r>
              <a:rPr lang="en-US" dirty="0"/>
              <a:t>viral culture or by polymerase chain reaction (PCR),</a:t>
            </a:r>
          </a:p>
        </p:txBody>
      </p:sp>
      <p:sp>
        <p:nvSpPr>
          <p:cNvPr id="4" name="Title 1"/>
          <p:cNvSpPr>
            <a:spLocks noGrp="1"/>
          </p:cNvSpPr>
          <p:nvPr>
            <p:ph type="title"/>
          </p:nvPr>
        </p:nvSpPr>
        <p:spPr>
          <a:xfrm>
            <a:off x="838200" y="365126"/>
            <a:ext cx="10515600" cy="1104860"/>
          </a:xfrm>
          <a:solidFill>
            <a:schemeClr val="accent2">
              <a:lumMod val="20000"/>
              <a:lumOff val="80000"/>
            </a:schemeClr>
          </a:solidFill>
          <a:ln>
            <a:solidFill>
              <a:srgbClr val="FF0000"/>
            </a:solidFill>
          </a:ln>
        </p:spPr>
        <p:txBody>
          <a:bodyPr/>
          <a:lstStyle/>
          <a:p>
            <a:pPr algn="ctr"/>
            <a:r>
              <a:rPr lang="en-US" b="1" dirty="0" smtClean="0">
                <a:latin typeface="Andalus" panose="02020603050405020304" pitchFamily="18" charset="-78"/>
                <a:cs typeface="Andalus" panose="02020603050405020304" pitchFamily="18" charset="-78"/>
              </a:rPr>
              <a:t>Diagnosis</a:t>
            </a:r>
            <a:endParaRPr lang="en-US"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128248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a:ln>
            <a:solidFill>
              <a:srgbClr val="FF0000"/>
            </a:solidFill>
          </a:ln>
        </p:spPr>
        <p:txBody>
          <a:bodyPr/>
          <a:lstStyle/>
          <a:p>
            <a:pPr algn="ctr"/>
            <a:r>
              <a:rPr lang="en-US" dirty="0">
                <a:latin typeface="Aharoni" panose="02010803020104030203" pitchFamily="2" charset="-79"/>
                <a:cs typeface="Aharoni" panose="02010803020104030203" pitchFamily="2" charset="-79"/>
              </a:rPr>
              <a:t>Lower respiratory infections</a:t>
            </a:r>
          </a:p>
        </p:txBody>
      </p:sp>
      <p:sp>
        <p:nvSpPr>
          <p:cNvPr id="3" name="Content Placeholder 2"/>
          <p:cNvSpPr>
            <a:spLocks noGrp="1"/>
          </p:cNvSpPr>
          <p:nvPr>
            <p:ph idx="1"/>
          </p:nvPr>
        </p:nvSpPr>
        <p:spPr>
          <a:xfrm>
            <a:off x="1504709" y="2280212"/>
            <a:ext cx="8900931" cy="3885176"/>
          </a:xfrm>
          <a:ln>
            <a:solidFill>
              <a:srgbClr val="FF0000"/>
            </a:solidFill>
          </a:ln>
        </p:spPr>
        <p:txBody>
          <a:bodyPr>
            <a:normAutofit fontScale="92500" lnSpcReduction="10000"/>
          </a:bodyPr>
          <a:lstStyle/>
          <a:p>
            <a:pPr>
              <a:lnSpc>
                <a:spcPct val="150000"/>
              </a:lnSpc>
            </a:pPr>
            <a:r>
              <a:rPr lang="en-US" sz="3200" b="1" dirty="0">
                <a:latin typeface="Andalus" panose="02020603050405020304" pitchFamily="18" charset="-78"/>
                <a:cs typeface="Andalus" panose="02020603050405020304" pitchFamily="18" charset="-78"/>
              </a:rPr>
              <a:t>Acute bronchitis and acute </a:t>
            </a:r>
            <a:r>
              <a:rPr lang="en-US" sz="3200" b="1" dirty="0" smtClean="0">
                <a:latin typeface="Andalus" panose="02020603050405020304" pitchFamily="18" charset="-78"/>
                <a:cs typeface="Andalus" panose="02020603050405020304" pitchFamily="18" charset="-78"/>
              </a:rPr>
              <a:t>exacerbations of COPD</a:t>
            </a:r>
          </a:p>
          <a:p>
            <a:pPr>
              <a:lnSpc>
                <a:spcPct val="150000"/>
              </a:lnSpc>
            </a:pPr>
            <a:r>
              <a:rPr lang="en-US" sz="3200" b="1" dirty="0">
                <a:latin typeface="Andalus" panose="02020603050405020304" pitchFamily="18" charset="-78"/>
                <a:cs typeface="Andalus" panose="02020603050405020304" pitchFamily="18" charset="-78"/>
              </a:rPr>
              <a:t>Bronchiolitis</a:t>
            </a:r>
            <a:endParaRPr lang="en-US" sz="3200" b="1" dirty="0" smtClean="0">
              <a:latin typeface="Andalus" panose="02020603050405020304" pitchFamily="18" charset="-78"/>
              <a:cs typeface="Andalus" panose="02020603050405020304" pitchFamily="18" charset="-78"/>
            </a:endParaRPr>
          </a:p>
          <a:p>
            <a:pPr>
              <a:lnSpc>
                <a:spcPct val="150000"/>
              </a:lnSpc>
            </a:pPr>
            <a:r>
              <a:rPr lang="en-US" sz="3200" b="1" dirty="0" smtClean="0">
                <a:latin typeface="Andalus" panose="02020603050405020304" pitchFamily="18" charset="-78"/>
                <a:cs typeface="Andalus" panose="02020603050405020304" pitchFamily="18" charset="-78"/>
              </a:rPr>
              <a:t>Pneumonia</a:t>
            </a:r>
          </a:p>
          <a:p>
            <a:pPr>
              <a:lnSpc>
                <a:spcPct val="150000"/>
              </a:lnSpc>
            </a:pPr>
            <a:r>
              <a:rPr lang="en-US" sz="3200" b="1" dirty="0">
                <a:latin typeface="Andalus" panose="02020603050405020304" pitchFamily="18" charset="-78"/>
                <a:cs typeface="Andalus" panose="02020603050405020304" pitchFamily="18" charset="-78"/>
              </a:rPr>
              <a:t>Severe acute respiratory </a:t>
            </a:r>
            <a:r>
              <a:rPr lang="en-US" sz="3200" b="1" dirty="0" smtClean="0">
                <a:latin typeface="Andalus" panose="02020603050405020304" pitchFamily="18" charset="-78"/>
                <a:cs typeface="Andalus" panose="02020603050405020304" pitchFamily="18" charset="-78"/>
              </a:rPr>
              <a:t>syndrome</a:t>
            </a:r>
          </a:p>
          <a:p>
            <a:pPr>
              <a:lnSpc>
                <a:spcPct val="150000"/>
              </a:lnSpc>
            </a:pPr>
            <a:r>
              <a:rPr lang="en-US" sz="3200" b="1" dirty="0">
                <a:latin typeface="Andalus" panose="02020603050405020304" pitchFamily="18" charset="-78"/>
                <a:cs typeface="Andalus" panose="02020603050405020304" pitchFamily="18" charset="-78"/>
              </a:rPr>
              <a:t>Cystic fibrosis</a:t>
            </a:r>
          </a:p>
        </p:txBody>
      </p:sp>
    </p:spTree>
    <p:extLst>
      <p:ext uri="{BB962C8B-B14F-4D97-AF65-F5344CB8AC3E}">
        <p14:creationId xmlns:p14="http://schemas.microsoft.com/office/powerpoint/2010/main" val="20913163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bronchoalveolar lav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25186" y="3548"/>
            <a:ext cx="9139270" cy="6854452"/>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9873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stretch>
            <a:fillRect/>
          </a:stretch>
        </p:blipFill>
        <p:spPr>
          <a:xfrm>
            <a:off x="1791172" y="0"/>
            <a:ext cx="10292799" cy="6858000"/>
          </a:xfrm>
          <a:prstGeom prst="rect">
            <a:avLst/>
          </a:prstGeom>
        </p:spPr>
      </p:pic>
      <p:sp>
        <p:nvSpPr>
          <p:cNvPr id="7" name="Rectangle 6"/>
          <p:cNvSpPr/>
          <p:nvPr/>
        </p:nvSpPr>
        <p:spPr>
          <a:xfrm>
            <a:off x="-1" y="1435262"/>
            <a:ext cx="1203767" cy="879676"/>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Empiric</a:t>
            </a:r>
          </a:p>
          <a:p>
            <a:pPr algn="ctr"/>
            <a:r>
              <a:rPr lang="en-US" sz="1600" b="1" dirty="0" smtClean="0">
                <a:solidFill>
                  <a:schemeClr val="tx1"/>
                </a:solidFill>
              </a:rPr>
              <a:t>treatment</a:t>
            </a:r>
            <a:endParaRPr lang="en-US" sz="1600" dirty="0">
              <a:solidFill>
                <a:schemeClr val="tx1"/>
              </a:solidFill>
            </a:endParaRPr>
          </a:p>
        </p:txBody>
      </p:sp>
      <p:sp>
        <p:nvSpPr>
          <p:cNvPr id="8" name="Left Brace 7"/>
          <p:cNvSpPr/>
          <p:nvPr/>
        </p:nvSpPr>
        <p:spPr>
          <a:xfrm>
            <a:off x="1299248" y="1244279"/>
            <a:ext cx="462987" cy="126164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Left Brace 8"/>
          <p:cNvSpPr/>
          <p:nvPr/>
        </p:nvSpPr>
        <p:spPr>
          <a:xfrm>
            <a:off x="1270313" y="3125164"/>
            <a:ext cx="520859" cy="324091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0" y="4224759"/>
            <a:ext cx="1203766" cy="87388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Targeted treatment</a:t>
            </a:r>
            <a:endParaRPr lang="en-US" sz="1600" dirty="0">
              <a:solidFill>
                <a:schemeClr val="tx1"/>
              </a:solidFill>
            </a:endParaRPr>
          </a:p>
        </p:txBody>
      </p:sp>
    </p:spTree>
    <p:extLst>
      <p:ext uri="{BB962C8B-B14F-4D97-AF65-F5344CB8AC3E}">
        <p14:creationId xmlns:p14="http://schemas.microsoft.com/office/powerpoint/2010/main" val="188357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7631" y="2025569"/>
            <a:ext cx="10776030" cy="4467828"/>
          </a:xfrm>
          <a:ln>
            <a:solidFill>
              <a:schemeClr val="tx1"/>
            </a:solidFill>
          </a:ln>
        </p:spPr>
        <p:txBody>
          <a:bodyPr>
            <a:normAutofit/>
          </a:bodyPr>
          <a:lstStyle/>
          <a:p>
            <a:pPr>
              <a:lnSpc>
                <a:spcPct val="150000"/>
              </a:lnSpc>
            </a:pPr>
            <a:r>
              <a:rPr lang="en-US" b="1" dirty="0" smtClean="0">
                <a:latin typeface="Andalus" panose="02020603050405020304" pitchFamily="18" charset="-78"/>
                <a:cs typeface="Andalus" panose="02020603050405020304" pitchFamily="18" charset="-78"/>
              </a:rPr>
              <a:t>Nosocomial pneumonia accounts for 10–15% of all hospital-acquired infections, </a:t>
            </a:r>
          </a:p>
          <a:p>
            <a:pPr>
              <a:lnSpc>
                <a:spcPct val="150000"/>
              </a:lnSpc>
            </a:pPr>
            <a:r>
              <a:rPr lang="en-US" b="1" dirty="0" smtClean="0">
                <a:latin typeface="Andalus" panose="02020603050405020304" pitchFamily="18" charset="-78"/>
                <a:cs typeface="Andalus" panose="02020603050405020304" pitchFamily="18" charset="-78"/>
              </a:rPr>
              <a:t>Usually presenting with sepsis and/or respiratory failure. </a:t>
            </a:r>
          </a:p>
          <a:p>
            <a:pPr>
              <a:lnSpc>
                <a:spcPct val="150000"/>
              </a:lnSpc>
            </a:pPr>
            <a:r>
              <a:rPr lang="en-US" b="1" dirty="0" smtClean="0">
                <a:latin typeface="Andalus" panose="02020603050405020304" pitchFamily="18" charset="-78"/>
                <a:cs typeface="Andalus" panose="02020603050405020304" pitchFamily="18" charset="-78"/>
              </a:rPr>
              <a:t>Up to 50% of cases are acquired on intensive care units.</a:t>
            </a:r>
            <a:endParaRPr lang="en-US" b="1" dirty="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Predisposing </a:t>
            </a:r>
            <a:r>
              <a:rPr lang="en-US" b="1" dirty="0" smtClean="0">
                <a:latin typeface="Andalus" panose="02020603050405020304" pitchFamily="18" charset="-78"/>
                <a:cs typeface="Andalus" panose="02020603050405020304" pitchFamily="18" charset="-78"/>
              </a:rPr>
              <a:t>features include stroke, mechanical ventilation, chronic lung disease, recent surgery and previous antibiotic exposure.</a:t>
            </a:r>
          </a:p>
          <a:p>
            <a:pPr>
              <a:lnSpc>
                <a:spcPct val="150000"/>
              </a:lnSpc>
            </a:pPr>
            <a:endParaRPr lang="en-US" b="1" dirty="0">
              <a:latin typeface="Andalus" panose="02020603050405020304" pitchFamily="18" charset="-78"/>
              <a:cs typeface="Andalus" panose="02020603050405020304" pitchFamily="18" charset="-78"/>
            </a:endParaRPr>
          </a:p>
        </p:txBody>
      </p:sp>
      <p:sp>
        <p:nvSpPr>
          <p:cNvPr id="4" name="Title 1"/>
          <p:cNvSpPr>
            <a:spLocks noGrp="1"/>
          </p:cNvSpPr>
          <p:nvPr>
            <p:ph type="title"/>
          </p:nvPr>
        </p:nvSpPr>
        <p:spPr>
          <a:solidFill>
            <a:schemeClr val="accent2">
              <a:lumMod val="20000"/>
              <a:lumOff val="80000"/>
            </a:schemeClr>
          </a:solidFill>
          <a:ln>
            <a:solidFill>
              <a:srgbClr val="FF0000"/>
            </a:solidFill>
          </a:ln>
        </p:spPr>
        <p:txBody>
          <a:bodyPr/>
          <a:lstStyle/>
          <a:p>
            <a:pPr algn="ctr"/>
            <a:r>
              <a:rPr lang="en-US" b="1" dirty="0" smtClean="0"/>
              <a:t>Hospital-acquired pneumonia (HAP)</a:t>
            </a:r>
            <a:endParaRPr lang="en-US" b="1" dirty="0"/>
          </a:p>
        </p:txBody>
      </p:sp>
    </p:spTree>
    <p:extLst>
      <p:ext uri="{BB962C8B-B14F-4D97-AF65-F5344CB8AC3E}">
        <p14:creationId xmlns:p14="http://schemas.microsoft.com/office/powerpoint/2010/main" val="11521172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6137"/>
            <a:ext cx="10515600" cy="5798916"/>
          </a:xfrm>
          <a:ln>
            <a:solidFill>
              <a:schemeClr val="tx1"/>
            </a:solidFill>
          </a:ln>
        </p:spPr>
        <p:txBody>
          <a:bodyPr>
            <a:normAutofit/>
          </a:bodyPr>
          <a:lstStyle/>
          <a:p>
            <a:pPr>
              <a:buFont typeface="Wingdings" panose="05000000000000000000" pitchFamily="2" charset="2"/>
              <a:buChar char="Ø"/>
            </a:pPr>
            <a:r>
              <a:rPr lang="en-US" b="1" dirty="0">
                <a:latin typeface="Aharoni" panose="02010803020104030203" pitchFamily="2" charset="-79"/>
                <a:cs typeface="Aharoni" panose="02010803020104030203" pitchFamily="2" charset="-79"/>
              </a:rPr>
              <a:t>Causative </a:t>
            </a:r>
            <a:r>
              <a:rPr lang="en-US" b="1" dirty="0" smtClean="0">
                <a:latin typeface="Aharoni" panose="02010803020104030203" pitchFamily="2" charset="-79"/>
                <a:cs typeface="Aharoni" panose="02010803020104030203" pitchFamily="2" charset="-79"/>
              </a:rPr>
              <a:t>organisms</a:t>
            </a:r>
            <a:r>
              <a:rPr lang="en-US" b="1" dirty="0">
                <a:latin typeface="Aharoni" panose="02010803020104030203" pitchFamily="2" charset="-79"/>
                <a:cs typeface="Aharoni" panose="02010803020104030203" pitchFamily="2" charset="-79"/>
              </a:rPr>
              <a:t>:</a:t>
            </a:r>
            <a:endParaRPr lang="en-US" dirty="0">
              <a:latin typeface="Aharoni" panose="02010803020104030203" pitchFamily="2" charset="-79"/>
              <a:cs typeface="Aharoni" panose="02010803020104030203" pitchFamily="2" charset="-79"/>
            </a:endParaRPr>
          </a:p>
          <a:p>
            <a:r>
              <a:rPr lang="en-US" dirty="0">
                <a:latin typeface="Andalus" panose="02020603050405020304" pitchFamily="18" charset="-78"/>
                <a:cs typeface="Andalus" panose="02020603050405020304" pitchFamily="18" charset="-78"/>
              </a:rPr>
              <a:t>Gram-negative bacilli (</a:t>
            </a:r>
            <a:r>
              <a:rPr lang="en-US" dirty="0" err="1">
                <a:latin typeface="Andalus" panose="02020603050405020304" pitchFamily="18" charset="-78"/>
                <a:cs typeface="Andalus" panose="02020603050405020304" pitchFamily="18" charset="-78"/>
              </a:rPr>
              <a:t>Enterobacteriaceae</a:t>
            </a:r>
            <a:r>
              <a:rPr lang="en-US" dirty="0">
                <a:latin typeface="Andalus" panose="02020603050405020304" pitchFamily="18" charset="-78"/>
                <a:cs typeface="Andalus" panose="02020603050405020304" pitchFamily="18" charset="-78"/>
              </a:rPr>
              <a:t>, </a:t>
            </a:r>
            <a:r>
              <a:rPr lang="en-US" i="1" dirty="0">
                <a:latin typeface="Andalus" panose="02020603050405020304" pitchFamily="18" charset="-78"/>
                <a:cs typeface="Andalus" panose="02020603050405020304" pitchFamily="18" charset="-78"/>
              </a:rPr>
              <a:t>Pseudomonas </a:t>
            </a:r>
            <a:r>
              <a:rPr lang="en-US" dirty="0">
                <a:latin typeface="Andalus" panose="02020603050405020304" pitchFamily="18" charset="-78"/>
                <a:cs typeface="Andalus" panose="02020603050405020304" pitchFamily="18" charset="-78"/>
              </a:rPr>
              <a:t>spp.</a:t>
            </a:r>
          </a:p>
          <a:p>
            <a:r>
              <a:rPr lang="en-US" dirty="0">
                <a:latin typeface="Andalus" panose="02020603050405020304" pitchFamily="18" charset="-78"/>
                <a:cs typeface="Andalus" panose="02020603050405020304" pitchFamily="18" charset="-78"/>
              </a:rPr>
              <a:t>and </a:t>
            </a:r>
            <a:r>
              <a:rPr lang="en-US" i="1" dirty="0" err="1">
                <a:latin typeface="Andalus" panose="02020603050405020304" pitchFamily="18" charset="-78"/>
                <a:cs typeface="Andalus" panose="02020603050405020304" pitchFamily="18" charset="-78"/>
              </a:rPr>
              <a:t>Acinetobacter</a:t>
            </a:r>
            <a:r>
              <a:rPr lang="en-US" i="1" dirty="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spp.) and </a:t>
            </a:r>
            <a:r>
              <a:rPr lang="en-US" i="1" dirty="0">
                <a:latin typeface="Andalus" panose="02020603050405020304" pitchFamily="18" charset="-78"/>
                <a:cs typeface="Andalus" panose="02020603050405020304" pitchFamily="18" charset="-78"/>
              </a:rPr>
              <a:t>S. </a:t>
            </a:r>
            <a:r>
              <a:rPr lang="en-US" i="1" dirty="0" err="1">
                <a:latin typeface="Andalus" panose="02020603050405020304" pitchFamily="18" charset="-78"/>
                <a:cs typeface="Andalus" panose="02020603050405020304" pitchFamily="18" charset="-78"/>
              </a:rPr>
              <a:t>aureus</a:t>
            </a:r>
            <a:r>
              <a:rPr lang="en-US" dirty="0">
                <a:latin typeface="Andalus" panose="02020603050405020304" pitchFamily="18" charset="-78"/>
                <a:cs typeface="Andalus" panose="02020603050405020304" pitchFamily="18" charset="-78"/>
              </a:rPr>
              <a:t>, including </a:t>
            </a:r>
            <a:r>
              <a:rPr lang="en-US" dirty="0" smtClean="0">
                <a:latin typeface="Andalus" panose="02020603050405020304" pitchFamily="18" charset="-78"/>
                <a:cs typeface="Andalus" panose="02020603050405020304" pitchFamily="18" charset="-78"/>
              </a:rPr>
              <a:t>MRSA.</a:t>
            </a:r>
          </a:p>
          <a:p>
            <a:endParaRPr lang="en-US" dirty="0" smtClean="0"/>
          </a:p>
          <a:p>
            <a:pPr>
              <a:buFont typeface="Wingdings" panose="05000000000000000000" pitchFamily="2" charset="2"/>
              <a:buChar char="Ø"/>
            </a:pPr>
            <a:r>
              <a:rPr lang="en-US" b="1" dirty="0" smtClean="0">
                <a:latin typeface="Aharoni" panose="02010803020104030203" pitchFamily="2" charset="-79"/>
                <a:cs typeface="Aharoni" panose="02010803020104030203" pitchFamily="2" charset="-79"/>
              </a:rPr>
              <a:t>Diagnosis: </a:t>
            </a:r>
          </a:p>
          <a:p>
            <a:pPr algn="just"/>
            <a:r>
              <a:rPr lang="en-US" b="1" dirty="0" smtClean="0">
                <a:latin typeface="Andalus" panose="02020603050405020304" pitchFamily="18" charset="-78"/>
                <a:cs typeface="Andalus" panose="02020603050405020304" pitchFamily="18" charset="-78"/>
              </a:rPr>
              <a:t>Sputum</a:t>
            </a:r>
            <a:r>
              <a:rPr lang="en-US" dirty="0" smtClean="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is commonly sent for culture </a:t>
            </a:r>
            <a:r>
              <a:rPr lang="en-US" dirty="0" smtClean="0">
                <a:latin typeface="Andalus" panose="02020603050405020304" pitchFamily="18" charset="-78"/>
                <a:cs typeface="Andalus" panose="02020603050405020304" pitchFamily="18" charset="-78"/>
              </a:rPr>
              <a:t>(it </a:t>
            </a:r>
            <a:r>
              <a:rPr lang="en-US" dirty="0">
                <a:latin typeface="Andalus" panose="02020603050405020304" pitchFamily="18" charset="-78"/>
                <a:cs typeface="Andalus" panose="02020603050405020304" pitchFamily="18" charset="-78"/>
              </a:rPr>
              <a:t>may be contaminated by mouth flora. </a:t>
            </a:r>
            <a:r>
              <a:rPr lang="en-US" dirty="0" smtClean="0">
                <a:latin typeface="Andalus" panose="02020603050405020304" pitchFamily="18" charset="-78"/>
                <a:cs typeface="Andalus" panose="02020603050405020304" pitchFamily="18" charset="-78"/>
              </a:rPr>
              <a:t>If the </a:t>
            </a:r>
            <a:r>
              <a:rPr lang="en-US" dirty="0">
                <a:latin typeface="Andalus" panose="02020603050405020304" pitchFamily="18" charset="-78"/>
                <a:cs typeface="Andalus" panose="02020603050405020304" pitchFamily="18" charset="-78"/>
              </a:rPr>
              <a:t>patient has received antibiotics, the normal mouth </a:t>
            </a:r>
            <a:r>
              <a:rPr lang="en-US" dirty="0" smtClean="0">
                <a:latin typeface="Andalus" panose="02020603050405020304" pitchFamily="18" charset="-78"/>
                <a:cs typeface="Andalus" panose="02020603050405020304" pitchFamily="18" charset="-78"/>
              </a:rPr>
              <a:t>flora is </a:t>
            </a:r>
            <a:r>
              <a:rPr lang="en-US" dirty="0">
                <a:latin typeface="Andalus" panose="02020603050405020304" pitchFamily="18" charset="-78"/>
                <a:cs typeface="Andalus" panose="02020603050405020304" pitchFamily="18" charset="-78"/>
              </a:rPr>
              <a:t>often replaced by resistant organisms such as </a:t>
            </a:r>
            <a:r>
              <a:rPr lang="en-US" dirty="0" smtClean="0">
                <a:latin typeface="Andalus" panose="02020603050405020304" pitchFamily="18" charset="-78"/>
                <a:cs typeface="Andalus" panose="02020603050405020304" pitchFamily="18" charset="-78"/>
              </a:rPr>
              <a:t>staphylococci or </a:t>
            </a:r>
            <a:r>
              <a:rPr lang="en-US" dirty="0">
                <a:latin typeface="Andalus" panose="02020603050405020304" pitchFamily="18" charset="-78"/>
                <a:cs typeface="Andalus" panose="02020603050405020304" pitchFamily="18" charset="-78"/>
              </a:rPr>
              <a:t>Gram-negative bacilli, making the interpretation of </a:t>
            </a:r>
            <a:r>
              <a:rPr lang="en-US" dirty="0" smtClean="0">
                <a:latin typeface="Andalus" panose="02020603050405020304" pitchFamily="18" charset="-78"/>
                <a:cs typeface="Andalus" panose="02020603050405020304" pitchFamily="18" charset="-78"/>
              </a:rPr>
              <a:t>culture results difficult). </a:t>
            </a:r>
          </a:p>
          <a:p>
            <a:pPr algn="just"/>
            <a:r>
              <a:rPr lang="en-US" dirty="0" smtClean="0">
                <a:latin typeface="Andalus" panose="02020603050405020304" pitchFamily="18" charset="-78"/>
                <a:cs typeface="Andalus" panose="02020603050405020304" pitchFamily="18" charset="-78"/>
              </a:rPr>
              <a:t>Bronchoalveolar </a:t>
            </a:r>
            <a:r>
              <a:rPr lang="en-US" b="1" dirty="0">
                <a:latin typeface="Andalus" panose="02020603050405020304" pitchFamily="18" charset="-78"/>
                <a:cs typeface="Andalus" panose="02020603050405020304" pitchFamily="18" charset="-78"/>
              </a:rPr>
              <a:t>lavage</a:t>
            </a:r>
            <a:r>
              <a:rPr lang="en-US" dirty="0">
                <a:latin typeface="Andalus" panose="02020603050405020304" pitchFamily="18" charset="-78"/>
                <a:cs typeface="Andalus" panose="02020603050405020304" pitchFamily="18" charset="-78"/>
              </a:rPr>
              <a:t> is often more helpful.</a:t>
            </a:r>
          </a:p>
          <a:p>
            <a:pPr algn="just"/>
            <a:r>
              <a:rPr lang="en-US" b="1" dirty="0">
                <a:latin typeface="Andalus" panose="02020603050405020304" pitchFamily="18" charset="-78"/>
                <a:cs typeface="Andalus" panose="02020603050405020304" pitchFamily="18" charset="-78"/>
              </a:rPr>
              <a:t>Blood</a:t>
            </a:r>
            <a:r>
              <a:rPr lang="en-US" dirty="0">
                <a:latin typeface="Andalus" panose="02020603050405020304" pitchFamily="18" charset="-78"/>
                <a:cs typeface="Andalus" panose="02020603050405020304" pitchFamily="18" charset="-78"/>
              </a:rPr>
              <a:t> cultures may be positive.</a:t>
            </a:r>
          </a:p>
        </p:txBody>
      </p:sp>
    </p:spTree>
    <p:extLst>
      <p:ext uri="{BB962C8B-B14F-4D97-AF65-F5344CB8AC3E}">
        <p14:creationId xmlns:p14="http://schemas.microsoft.com/office/powerpoint/2010/main" val="3091958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1000"/>
                                        <p:tgtEl>
                                          <p:spTgt spid="3">
                                            <p:txEl>
                                              <p:pRg st="4" end="4"/>
                                            </p:txEl>
                                          </p:spTgt>
                                        </p:tgtEl>
                                      </p:cBhvr>
                                    </p:animEffect>
                                    <p:anim calcmode="lin" valueType="num">
                                      <p:cBhvr>
                                        <p:cTn id="1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anim calcmode="lin" valueType="num">
                                      <p:cBhvr>
                                        <p:cTn id="2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1000"/>
                                        <p:tgtEl>
                                          <p:spTgt spid="3">
                                            <p:txEl>
                                              <p:pRg st="7" end="7"/>
                                            </p:txEl>
                                          </p:spTgt>
                                        </p:tgtEl>
                                      </p:cBhvr>
                                    </p:animEffect>
                                    <p:anim calcmode="lin" valueType="num">
                                      <p:cBhvr>
                                        <p:cTn id="3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595148" y="0"/>
            <a:ext cx="7460639" cy="6858000"/>
          </a:xfrm>
          <a:prstGeom prst="rect">
            <a:avLst/>
          </a:prstGeom>
        </p:spPr>
      </p:pic>
      <p:sp>
        <p:nvSpPr>
          <p:cNvPr id="5" name="Rectangle 4"/>
          <p:cNvSpPr/>
          <p:nvPr/>
        </p:nvSpPr>
        <p:spPr>
          <a:xfrm>
            <a:off x="0" y="1694119"/>
            <a:ext cx="4224759" cy="1200329"/>
          </a:xfrm>
          <a:prstGeom prst="rect">
            <a:avLst/>
          </a:prstGeom>
          <a:ln>
            <a:solidFill>
              <a:schemeClr val="tx1"/>
            </a:solidFill>
          </a:ln>
        </p:spPr>
        <p:txBody>
          <a:bodyPr wrap="square">
            <a:spAutoFit/>
          </a:bodyPr>
          <a:lstStyle/>
          <a:p>
            <a:r>
              <a:rPr lang="en-US" b="1" dirty="0" smtClean="0"/>
              <a:t>The choice of </a:t>
            </a:r>
            <a:r>
              <a:rPr lang="en-US" b="1" dirty="0"/>
              <a:t>antibiotics</a:t>
            </a:r>
            <a:r>
              <a:rPr lang="en-US" b="1" dirty="0" smtClean="0"/>
              <a:t> will be influenced by:</a:t>
            </a:r>
          </a:p>
          <a:p>
            <a:r>
              <a:rPr lang="en-US" b="1" dirty="0" smtClean="0"/>
              <a:t>preceding antibiotic therapy,</a:t>
            </a:r>
          </a:p>
          <a:p>
            <a:r>
              <a:rPr lang="en-US" b="1" dirty="0" smtClean="0"/>
              <a:t>the duration of hospital admission</a:t>
            </a:r>
            <a:endParaRPr lang="en-US" b="1" dirty="0"/>
          </a:p>
        </p:txBody>
      </p:sp>
      <p:sp>
        <p:nvSpPr>
          <p:cNvPr id="6" name="Rectangle 5"/>
          <p:cNvSpPr/>
          <p:nvPr/>
        </p:nvSpPr>
        <p:spPr>
          <a:xfrm>
            <a:off x="0" y="3824259"/>
            <a:ext cx="4433104" cy="1200329"/>
          </a:xfrm>
          <a:prstGeom prst="rect">
            <a:avLst/>
          </a:prstGeom>
          <a:ln>
            <a:solidFill>
              <a:schemeClr val="tx1"/>
            </a:solidFill>
          </a:ln>
        </p:spPr>
        <p:txBody>
          <a:bodyPr wrap="square">
            <a:spAutoFit/>
          </a:bodyPr>
          <a:lstStyle/>
          <a:p>
            <a:r>
              <a:rPr lang="en-US" b="1" dirty="0"/>
              <a:t>Macrolide would be added if Legionnaire's disease was suspected and, </a:t>
            </a:r>
          </a:p>
          <a:p>
            <a:r>
              <a:rPr lang="en-US" b="1" dirty="0"/>
              <a:t>Metronidazole would be required for suspected anaerobic infection.</a:t>
            </a:r>
          </a:p>
        </p:txBody>
      </p:sp>
    </p:spTree>
    <p:extLst>
      <p:ext uri="{BB962C8B-B14F-4D97-AF65-F5344CB8AC3E}">
        <p14:creationId xmlns:p14="http://schemas.microsoft.com/office/powerpoint/2010/main" val="39217955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a:ln>
            <a:solidFill>
              <a:srgbClr val="FF0000"/>
            </a:solidFill>
          </a:ln>
        </p:spPr>
        <p:txBody>
          <a:bodyPr/>
          <a:lstStyle/>
          <a:p>
            <a:pPr algn="ctr"/>
            <a:r>
              <a:rPr lang="en-US" dirty="0" smtClean="0">
                <a:latin typeface="Aharoni" panose="02010803020104030203" pitchFamily="2" charset="-79"/>
                <a:cs typeface="Aharoni" panose="02010803020104030203" pitchFamily="2" charset="-79"/>
              </a:rPr>
              <a:t>Aspiration pneumonia</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048719"/>
            <a:ext cx="10515600" cy="4328932"/>
          </a:xfrm>
          <a:ln>
            <a:solidFill>
              <a:srgbClr val="FF0000"/>
            </a:solidFill>
          </a:ln>
        </p:spPr>
        <p:txBody>
          <a:bodyPr>
            <a:normAutofit/>
          </a:bodyPr>
          <a:lstStyle/>
          <a:p>
            <a:r>
              <a:rPr lang="en-US" dirty="0" smtClean="0"/>
              <a:t>Initiated by inhalation of </a:t>
            </a:r>
            <a:r>
              <a:rPr lang="en-US" dirty="0"/>
              <a:t>stomach contents contaminated by bacteria from </a:t>
            </a:r>
            <a:r>
              <a:rPr lang="en-US" dirty="0" smtClean="0"/>
              <a:t>the mouth</a:t>
            </a:r>
            <a:r>
              <a:rPr lang="en-US" dirty="0"/>
              <a:t>. </a:t>
            </a:r>
            <a:endParaRPr lang="en-US" dirty="0" smtClean="0"/>
          </a:p>
          <a:p>
            <a:r>
              <a:rPr lang="en-US" dirty="0" smtClean="0"/>
              <a:t>Risk </a:t>
            </a:r>
            <a:r>
              <a:rPr lang="en-US" dirty="0"/>
              <a:t>factors include alcohol, hypnotic drugs and </a:t>
            </a:r>
            <a:r>
              <a:rPr lang="en-US" dirty="0" smtClean="0"/>
              <a:t>general </a:t>
            </a:r>
            <a:r>
              <a:rPr lang="en-US" dirty="0" err="1" smtClean="0"/>
              <a:t>anaesthesia</a:t>
            </a:r>
            <a:r>
              <a:rPr lang="en-US" dirty="0"/>
              <a:t>, </a:t>
            </a:r>
            <a:endParaRPr lang="en-US" dirty="0" smtClean="0"/>
          </a:p>
          <a:p>
            <a:r>
              <a:rPr lang="en-US" dirty="0" smtClean="0"/>
              <a:t>Make a patient </a:t>
            </a:r>
            <a:r>
              <a:rPr lang="en-US" dirty="0"/>
              <a:t>vomit while unconscious. </a:t>
            </a:r>
            <a:endParaRPr lang="en-US" dirty="0" smtClean="0"/>
          </a:p>
          <a:p>
            <a:r>
              <a:rPr lang="en-US" dirty="0" smtClean="0"/>
              <a:t>Gastric </a:t>
            </a:r>
            <a:r>
              <a:rPr lang="en-US" dirty="0"/>
              <a:t>acid is very </a:t>
            </a:r>
            <a:r>
              <a:rPr lang="en-US" dirty="0" smtClean="0"/>
              <a:t>destructive to </a:t>
            </a:r>
            <a:r>
              <a:rPr lang="en-US" dirty="0"/>
              <a:t>lung tissue and leads to severe tissue necrosis. </a:t>
            </a:r>
            <a:endParaRPr lang="en-US" dirty="0" smtClean="0"/>
          </a:p>
          <a:p>
            <a:r>
              <a:rPr lang="en-US" dirty="0" smtClean="0"/>
              <a:t>Damaged tissue </a:t>
            </a:r>
            <a:r>
              <a:rPr lang="en-US" dirty="0"/>
              <a:t>is then prone to secondary infection often with </a:t>
            </a:r>
            <a:r>
              <a:rPr lang="en-US" dirty="0" smtClean="0"/>
              <a:t>abscess formation</a:t>
            </a:r>
            <a:r>
              <a:rPr lang="en-US" dirty="0"/>
              <a:t>. </a:t>
            </a:r>
            <a:endParaRPr lang="en-US" dirty="0" smtClean="0"/>
          </a:p>
          <a:p>
            <a:r>
              <a:rPr lang="en-US" dirty="0" smtClean="0"/>
              <a:t>Treatment </a:t>
            </a:r>
            <a:r>
              <a:rPr lang="en-US" dirty="0"/>
              <a:t>with metronidazole </a:t>
            </a:r>
            <a:r>
              <a:rPr lang="en-US" dirty="0" smtClean="0"/>
              <a:t>plus amoxicillin </a:t>
            </a:r>
            <a:r>
              <a:rPr lang="en-US" dirty="0"/>
              <a:t>is usually adequate, </a:t>
            </a:r>
          </a:p>
        </p:txBody>
      </p:sp>
    </p:spTree>
    <p:extLst>
      <p:ext uri="{BB962C8B-B14F-4D97-AF65-F5344CB8AC3E}">
        <p14:creationId xmlns:p14="http://schemas.microsoft.com/office/powerpoint/2010/main" val="28670202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79422"/>
          </a:xfrm>
          <a:solidFill>
            <a:schemeClr val="accent3">
              <a:lumMod val="60000"/>
              <a:lumOff val="40000"/>
            </a:schemeClr>
          </a:solidFill>
          <a:ln>
            <a:solidFill>
              <a:srgbClr val="FF0000"/>
            </a:solidFill>
          </a:ln>
        </p:spPr>
        <p:txBody>
          <a:bodyPr/>
          <a:lstStyle/>
          <a:p>
            <a:pPr algn="ctr"/>
            <a:r>
              <a:rPr lang="en-US" dirty="0" smtClean="0">
                <a:latin typeface="Aharoni" panose="02010803020104030203" pitchFamily="2" charset="-79"/>
                <a:cs typeface="Aharoni" panose="02010803020104030203" pitchFamily="2" charset="-79"/>
              </a:rPr>
              <a:t>Severe acute respiratory syndrome (SARS) </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523281"/>
            <a:ext cx="10515600" cy="3653682"/>
          </a:xfrm>
          <a:ln>
            <a:solidFill>
              <a:srgbClr val="FF0000"/>
            </a:solidFill>
          </a:ln>
        </p:spPr>
        <p:txBody>
          <a:bodyPr>
            <a:normAutofit/>
          </a:bodyPr>
          <a:lstStyle/>
          <a:p>
            <a:pPr>
              <a:lnSpc>
                <a:spcPct val="150000"/>
              </a:lnSpc>
            </a:pPr>
            <a:r>
              <a:rPr lang="en-US" b="1" dirty="0" smtClean="0"/>
              <a:t>Caused by </a:t>
            </a:r>
            <a:r>
              <a:rPr lang="en-US" b="1" dirty="0"/>
              <a:t>a </a:t>
            </a:r>
            <a:r>
              <a:rPr lang="en-US" b="1" dirty="0" smtClean="0"/>
              <a:t>coronavirus (SARS-associated coronavirus).</a:t>
            </a:r>
          </a:p>
          <a:p>
            <a:pPr>
              <a:lnSpc>
                <a:spcPct val="150000"/>
              </a:lnSpc>
            </a:pPr>
            <a:r>
              <a:rPr lang="en-US" b="1" dirty="0" smtClean="0"/>
              <a:t>Clinically it </a:t>
            </a:r>
            <a:r>
              <a:rPr lang="en-US" b="1" dirty="0"/>
              <a:t>causes pneumonitis, presenting with a flu-like </a:t>
            </a:r>
            <a:r>
              <a:rPr lang="en-US" b="1" dirty="0" err="1" smtClean="0"/>
              <a:t>prodrome</a:t>
            </a:r>
            <a:endParaRPr lang="en-US" b="1" dirty="0"/>
          </a:p>
          <a:p>
            <a:pPr>
              <a:lnSpc>
                <a:spcPct val="150000"/>
              </a:lnSpc>
            </a:pPr>
            <a:r>
              <a:rPr lang="en-US" b="1" dirty="0"/>
              <a:t>progressing to </a:t>
            </a:r>
            <a:r>
              <a:rPr lang="en-US" b="1" dirty="0" err="1"/>
              <a:t>dyspnoea</a:t>
            </a:r>
            <a:r>
              <a:rPr lang="en-US" b="1" dirty="0"/>
              <a:t>, dry </a:t>
            </a:r>
            <a:r>
              <a:rPr lang="en-US" b="1" dirty="0" smtClean="0"/>
              <a:t>cough.</a:t>
            </a:r>
          </a:p>
          <a:p>
            <a:pPr>
              <a:lnSpc>
                <a:spcPct val="150000"/>
              </a:lnSpc>
            </a:pPr>
            <a:r>
              <a:rPr lang="en-US" b="1" dirty="0" smtClean="0"/>
              <a:t>Treatment is largely supportive (</a:t>
            </a:r>
            <a:r>
              <a:rPr lang="en-US" b="1" dirty="0" smtClean="0"/>
              <a:t>ventilatory support).</a:t>
            </a:r>
          </a:p>
        </p:txBody>
      </p:sp>
    </p:spTree>
    <p:extLst>
      <p:ext uri="{BB962C8B-B14F-4D97-AF65-F5344CB8AC3E}">
        <p14:creationId xmlns:p14="http://schemas.microsoft.com/office/powerpoint/2010/main" val="6848959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55331"/>
          </a:xfrm>
          <a:solidFill>
            <a:schemeClr val="accent4">
              <a:lumMod val="60000"/>
              <a:lumOff val="40000"/>
            </a:schemeClr>
          </a:solidFill>
          <a:ln>
            <a:solidFill>
              <a:srgbClr val="FF0000"/>
            </a:solidFill>
          </a:ln>
        </p:spPr>
        <p:txBody>
          <a:bodyPr/>
          <a:lstStyle/>
          <a:p>
            <a:pPr algn="ctr"/>
            <a:r>
              <a:rPr lang="en-US" dirty="0" smtClean="0">
                <a:latin typeface="Aharoni" panose="02010803020104030203" pitchFamily="2" charset="-79"/>
                <a:cs typeface="Aharoni" panose="02010803020104030203" pitchFamily="2" charset="-79"/>
              </a:rPr>
              <a:t>Cystic fibrosis (CF)</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956121"/>
            <a:ext cx="10515600" cy="4618299"/>
          </a:xfrm>
          <a:ln>
            <a:solidFill>
              <a:srgbClr val="FF0000"/>
            </a:solidFill>
          </a:ln>
        </p:spPr>
        <p:txBody>
          <a:bodyPr>
            <a:normAutofit fontScale="85000" lnSpcReduction="20000"/>
          </a:bodyPr>
          <a:lstStyle/>
          <a:p>
            <a:pPr>
              <a:lnSpc>
                <a:spcPct val="150000"/>
              </a:lnSpc>
            </a:pPr>
            <a:r>
              <a:rPr lang="en-US" b="1" dirty="0" smtClean="0">
                <a:latin typeface="Andalus" panose="02020603050405020304" pitchFamily="18" charset="-78"/>
                <a:cs typeface="Andalus" panose="02020603050405020304" pitchFamily="18" charset="-78"/>
              </a:rPr>
              <a:t>Is an </a:t>
            </a:r>
            <a:r>
              <a:rPr lang="en-US" b="1" dirty="0">
                <a:latin typeface="Andalus" panose="02020603050405020304" pitchFamily="18" charset="-78"/>
                <a:cs typeface="Andalus" panose="02020603050405020304" pitchFamily="18" charset="-78"/>
              </a:rPr>
              <a:t>inherited, autosomal recessive disease</a:t>
            </a:r>
          </a:p>
          <a:p>
            <a:pPr>
              <a:lnSpc>
                <a:spcPct val="150000"/>
              </a:lnSpc>
            </a:pPr>
            <a:r>
              <a:rPr lang="en-US" b="1" dirty="0" smtClean="0">
                <a:latin typeface="Andalus" panose="02020603050405020304" pitchFamily="18" charset="-78"/>
                <a:cs typeface="Andalus" panose="02020603050405020304" pitchFamily="18" charset="-78"/>
              </a:rPr>
              <a:t>Is due </a:t>
            </a:r>
            <a:r>
              <a:rPr lang="en-US" b="1" dirty="0">
                <a:latin typeface="Andalus" panose="02020603050405020304" pitchFamily="18" charset="-78"/>
                <a:cs typeface="Andalus" panose="02020603050405020304" pitchFamily="18" charset="-78"/>
              </a:rPr>
              <a:t>to a defect in the transport </a:t>
            </a:r>
            <a:r>
              <a:rPr lang="en-US" b="1" dirty="0" smtClean="0">
                <a:latin typeface="Andalus" panose="02020603050405020304" pitchFamily="18" charset="-78"/>
                <a:cs typeface="Andalus" panose="02020603050405020304" pitchFamily="18" charset="-78"/>
              </a:rPr>
              <a:t>of ions </a:t>
            </a:r>
            <a:r>
              <a:rPr lang="en-US" b="1" dirty="0">
                <a:latin typeface="Andalus" panose="02020603050405020304" pitchFamily="18" charset="-78"/>
                <a:cs typeface="Andalus" panose="02020603050405020304" pitchFamily="18" charset="-78"/>
              </a:rPr>
              <a:t>in and out of cells. </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This </a:t>
            </a:r>
            <a:r>
              <a:rPr lang="en-US" b="1" dirty="0">
                <a:latin typeface="Andalus" panose="02020603050405020304" pitchFamily="18" charset="-78"/>
                <a:cs typeface="Andalus" panose="02020603050405020304" pitchFamily="18" charset="-78"/>
              </a:rPr>
              <a:t>leads to changes in the </a:t>
            </a:r>
            <a:r>
              <a:rPr lang="en-US" b="1" dirty="0" smtClean="0">
                <a:latin typeface="Andalus" panose="02020603050405020304" pitchFamily="18" charset="-78"/>
                <a:cs typeface="Andalus" panose="02020603050405020304" pitchFamily="18" charset="-78"/>
              </a:rPr>
              <a:t>consistency and </a:t>
            </a:r>
            <a:r>
              <a:rPr lang="en-US" b="1" dirty="0">
                <a:latin typeface="Andalus" panose="02020603050405020304" pitchFamily="18" charset="-78"/>
                <a:cs typeface="Andalus" panose="02020603050405020304" pitchFamily="18" charset="-78"/>
              </a:rPr>
              <a:t>chemical composition of exocrine secretions, </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In the lungs </a:t>
            </a:r>
            <a:r>
              <a:rPr lang="en-US" b="1" dirty="0">
                <a:latin typeface="Andalus" panose="02020603050405020304" pitchFamily="18" charset="-78"/>
                <a:cs typeface="Andalus" panose="02020603050405020304" pitchFamily="18" charset="-78"/>
              </a:rPr>
              <a:t>is manifest by the production of very sticky, </a:t>
            </a:r>
            <a:r>
              <a:rPr lang="en-US" b="1" dirty="0" smtClean="0">
                <a:latin typeface="Andalus" panose="02020603050405020304" pitchFamily="18" charset="-78"/>
                <a:cs typeface="Andalus" panose="02020603050405020304" pitchFamily="18" charset="-78"/>
              </a:rPr>
              <a:t>tenacious mucus </a:t>
            </a:r>
            <a:r>
              <a:rPr lang="en-US" b="1" dirty="0">
                <a:latin typeface="Andalus" panose="02020603050405020304" pitchFamily="18" charset="-78"/>
                <a:cs typeface="Andalus" panose="02020603050405020304" pitchFamily="18" charset="-78"/>
              </a:rPr>
              <a:t>which is difficult to clear by </a:t>
            </a:r>
            <a:r>
              <a:rPr lang="en-US" b="1" dirty="0" err="1">
                <a:latin typeface="Andalus" panose="02020603050405020304" pitchFamily="18" charset="-78"/>
                <a:cs typeface="Andalus" panose="02020603050405020304" pitchFamily="18" charset="-78"/>
              </a:rPr>
              <a:t>mucociliary</a:t>
            </a:r>
            <a:r>
              <a:rPr lang="en-US" b="1" dirty="0">
                <a:latin typeface="Andalus" panose="02020603050405020304" pitchFamily="18" charset="-78"/>
                <a:cs typeface="Andalus" panose="02020603050405020304" pitchFamily="18" charset="-78"/>
              </a:rPr>
              <a:t> action. </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The production </a:t>
            </a:r>
            <a:r>
              <a:rPr lang="en-US" b="1" dirty="0">
                <a:latin typeface="Andalus" panose="02020603050405020304" pitchFamily="18" charset="-78"/>
                <a:cs typeface="Andalus" panose="02020603050405020304" pitchFamily="18" charset="-78"/>
              </a:rPr>
              <a:t>of such mucus leads to airway obstruction </a:t>
            </a:r>
            <a:r>
              <a:rPr lang="en-US" b="1" dirty="0" smtClean="0">
                <a:latin typeface="Andalus" panose="02020603050405020304" pitchFamily="18" charset="-78"/>
                <a:cs typeface="Andalus" panose="02020603050405020304" pitchFamily="18" charset="-78"/>
              </a:rPr>
              <a:t>with resulting </a:t>
            </a:r>
            <a:r>
              <a:rPr lang="en-US" b="1" dirty="0">
                <a:latin typeface="Andalus" panose="02020603050405020304" pitchFamily="18" charset="-78"/>
                <a:cs typeface="Andalus" panose="02020603050405020304" pitchFamily="18" charset="-78"/>
              </a:rPr>
              <a:t>infection</a:t>
            </a:r>
            <a:r>
              <a:rPr lang="en-US" b="1" dirty="0" smtClean="0">
                <a:latin typeface="Andalus" panose="02020603050405020304" pitchFamily="18" charset="-78"/>
                <a:cs typeface="Andalus" panose="02020603050405020304" pitchFamily="18" charset="-78"/>
              </a:rPr>
              <a:t>.</a:t>
            </a:r>
            <a:endParaRPr lang="en-US"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461230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6608"/>
            <a:ext cx="10515600" cy="5540355"/>
          </a:xfrm>
          <a:ln>
            <a:solidFill>
              <a:srgbClr val="FF0000"/>
            </a:solidFill>
          </a:ln>
        </p:spPr>
        <p:txBody>
          <a:bodyPr>
            <a:normAutofit fontScale="92500" lnSpcReduction="10000"/>
          </a:bodyPr>
          <a:lstStyle/>
          <a:p>
            <a:pPr>
              <a:buFont typeface="Wingdings" panose="05000000000000000000" pitchFamily="2" charset="2"/>
              <a:buChar char="Ø"/>
            </a:pPr>
            <a:r>
              <a:rPr lang="en-US" sz="3000" b="1" dirty="0"/>
              <a:t>Infecting organisms </a:t>
            </a:r>
            <a:endParaRPr lang="en-US" sz="3000" b="1" dirty="0" smtClean="0"/>
          </a:p>
          <a:p>
            <a:r>
              <a:rPr lang="en-US" i="1" dirty="0" smtClean="0"/>
              <a:t>S</a:t>
            </a:r>
            <a:r>
              <a:rPr lang="en-US" i="1" dirty="0"/>
              <a:t>. </a:t>
            </a:r>
            <a:r>
              <a:rPr lang="en-US" i="1" dirty="0" err="1" smtClean="0"/>
              <a:t>aureus</a:t>
            </a:r>
            <a:r>
              <a:rPr lang="en-US" i="1" dirty="0" smtClean="0"/>
              <a:t>, </a:t>
            </a:r>
            <a:r>
              <a:rPr lang="en-US" i="1" dirty="0" smtClean="0"/>
              <a:t>H. </a:t>
            </a:r>
            <a:r>
              <a:rPr lang="en-US" i="1" dirty="0" err="1" smtClean="0"/>
              <a:t>influenzae</a:t>
            </a:r>
            <a:r>
              <a:rPr lang="en-US" i="1" dirty="0" smtClean="0"/>
              <a:t> </a:t>
            </a:r>
            <a:r>
              <a:rPr lang="en-US" dirty="0" smtClean="0"/>
              <a:t>are the </a:t>
            </a:r>
            <a:r>
              <a:rPr lang="en-US" dirty="0"/>
              <a:t>most </a:t>
            </a:r>
            <a:r>
              <a:rPr lang="en-US" dirty="0" smtClean="0"/>
              <a:t>common </a:t>
            </a:r>
            <a:r>
              <a:rPr lang="en-US" dirty="0" smtClean="0"/>
              <a:t>In infants and young children, </a:t>
            </a:r>
            <a:endParaRPr lang="en-US" dirty="0"/>
          </a:p>
          <a:p>
            <a:r>
              <a:rPr lang="en-US" i="1" dirty="0" smtClean="0"/>
              <a:t>P</a:t>
            </a:r>
            <a:r>
              <a:rPr lang="en-US" i="1" dirty="0"/>
              <a:t>. </a:t>
            </a:r>
            <a:r>
              <a:rPr lang="en-US" i="1" dirty="0" err="1"/>
              <a:t>aeruginosa</a:t>
            </a:r>
            <a:r>
              <a:rPr lang="en-US" i="1" dirty="0"/>
              <a:t> </a:t>
            </a:r>
            <a:r>
              <a:rPr lang="en-US" dirty="0" err="1" smtClean="0"/>
              <a:t>forolder</a:t>
            </a:r>
            <a:r>
              <a:rPr lang="en-US" dirty="0" smtClean="0"/>
              <a:t> than 5.</a:t>
            </a:r>
          </a:p>
          <a:p>
            <a:r>
              <a:rPr lang="en-US" dirty="0" smtClean="0"/>
              <a:t>Gram-negative </a:t>
            </a:r>
            <a:r>
              <a:rPr lang="en-US" dirty="0"/>
              <a:t>bacteria are seen, </a:t>
            </a:r>
            <a:r>
              <a:rPr lang="en-US" dirty="0" smtClean="0"/>
              <a:t>such as </a:t>
            </a:r>
            <a:r>
              <a:rPr lang="en-US" i="1" dirty="0"/>
              <a:t>Escherichia </a:t>
            </a:r>
            <a:r>
              <a:rPr lang="en-US" i="1" dirty="0" smtClean="0"/>
              <a:t>coli</a:t>
            </a:r>
            <a:r>
              <a:rPr lang="en-US" dirty="0" smtClean="0"/>
              <a:t>.</a:t>
            </a:r>
          </a:p>
          <a:p>
            <a:endParaRPr lang="en-US" dirty="0" smtClean="0"/>
          </a:p>
          <a:p>
            <a:pPr>
              <a:buFont typeface="Wingdings" panose="05000000000000000000" pitchFamily="2" charset="2"/>
              <a:buChar char="Ø"/>
            </a:pPr>
            <a:r>
              <a:rPr lang="en-US" sz="3000" b="1" dirty="0"/>
              <a:t>Clinical features</a:t>
            </a:r>
          </a:p>
          <a:p>
            <a:r>
              <a:rPr lang="en-US" dirty="0" smtClean="0"/>
              <a:t>persistent </a:t>
            </a:r>
            <a:r>
              <a:rPr lang="en-US" dirty="0"/>
              <a:t>cough and copious </a:t>
            </a:r>
            <a:r>
              <a:rPr lang="en-US" dirty="0" smtClean="0"/>
              <a:t>and </a:t>
            </a:r>
            <a:r>
              <a:rPr lang="en-US" dirty="0" smtClean="0"/>
              <a:t>purulent </a:t>
            </a:r>
            <a:r>
              <a:rPr lang="en-US" dirty="0" smtClean="0"/>
              <a:t>sputum.</a:t>
            </a:r>
          </a:p>
          <a:p>
            <a:r>
              <a:rPr lang="en-US" dirty="0" smtClean="0"/>
              <a:t>Breathless</a:t>
            </a:r>
          </a:p>
          <a:p>
            <a:r>
              <a:rPr lang="en-US" dirty="0" smtClean="0"/>
              <a:t>fever</a:t>
            </a:r>
            <a:r>
              <a:rPr lang="en-US" dirty="0"/>
              <a:t>, increased cough</a:t>
            </a:r>
          </a:p>
          <a:p>
            <a:r>
              <a:rPr lang="en-US" dirty="0" smtClean="0"/>
              <a:t>Eventually</a:t>
            </a:r>
            <a:r>
              <a:rPr lang="en-US" dirty="0"/>
              <a:t>, chronic pulmonary </a:t>
            </a:r>
            <a:r>
              <a:rPr lang="en-US" dirty="0" smtClean="0"/>
              <a:t>infection leads </a:t>
            </a:r>
            <a:r>
              <a:rPr lang="en-US" dirty="0"/>
              <a:t>to respiratory insufficiency</a:t>
            </a:r>
            <a:r>
              <a:rPr lang="en-US" dirty="0" smtClean="0"/>
              <a:t>,</a:t>
            </a:r>
          </a:p>
          <a:p>
            <a:r>
              <a:rPr lang="en-US" dirty="0" smtClean="0"/>
              <a:t>Cardiac failure </a:t>
            </a:r>
            <a:r>
              <a:rPr lang="en-US" dirty="0"/>
              <a:t>and death.</a:t>
            </a:r>
          </a:p>
        </p:txBody>
      </p:sp>
    </p:spTree>
    <p:extLst>
      <p:ext uri="{BB962C8B-B14F-4D97-AF65-F5344CB8AC3E}">
        <p14:creationId xmlns:p14="http://schemas.microsoft.com/office/powerpoint/2010/main" val="344046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62582"/>
            <a:ext cx="10724908" cy="4803493"/>
          </a:xfrm>
          <a:ln>
            <a:solidFill>
              <a:srgbClr val="FF0000"/>
            </a:solidFill>
          </a:ln>
        </p:spPr>
        <p:txBody>
          <a:bodyPr>
            <a:normAutofit/>
          </a:bodyPr>
          <a:lstStyle/>
          <a:p>
            <a:pPr>
              <a:buFont typeface="Wingdings" panose="05000000000000000000" pitchFamily="2" charset="2"/>
              <a:buChar char="Ø"/>
            </a:pPr>
            <a:r>
              <a:rPr lang="en-US" sz="3200" b="1" dirty="0" smtClean="0">
                <a:latin typeface="Andalus" panose="02020603050405020304" pitchFamily="18" charset="-78"/>
                <a:cs typeface="Andalus" panose="02020603050405020304" pitchFamily="18" charset="-78"/>
              </a:rPr>
              <a:t>In a children </a:t>
            </a:r>
          </a:p>
          <a:p>
            <a:r>
              <a:rPr lang="en-US" dirty="0" smtClean="0"/>
              <a:t>Anti-staphylococci</a:t>
            </a:r>
            <a:r>
              <a:rPr lang="en-US" dirty="0"/>
              <a:t>, </a:t>
            </a:r>
            <a:r>
              <a:rPr lang="en-US" dirty="0" smtClean="0"/>
              <a:t>such </a:t>
            </a:r>
            <a:r>
              <a:rPr lang="en-US" dirty="0"/>
              <a:t>as </a:t>
            </a:r>
            <a:r>
              <a:rPr lang="en-US" dirty="0" err="1"/>
              <a:t>flucloxacillin</a:t>
            </a:r>
            <a:r>
              <a:rPr lang="en-US" dirty="0"/>
              <a:t> </a:t>
            </a:r>
            <a:r>
              <a:rPr lang="en-US" dirty="0" smtClean="0"/>
              <a:t>or erythromycin </a:t>
            </a:r>
            <a:r>
              <a:rPr lang="en-US" dirty="0"/>
              <a:t>can be used</a:t>
            </a:r>
            <a:r>
              <a:rPr lang="en-US" dirty="0" smtClean="0"/>
              <a:t>.</a:t>
            </a:r>
          </a:p>
          <a:p>
            <a:pPr>
              <a:buFont typeface="Wingdings" panose="05000000000000000000" pitchFamily="2" charset="2"/>
              <a:buChar char="Ø"/>
            </a:pPr>
            <a:r>
              <a:rPr lang="en-US" sz="3200" b="1" dirty="0">
                <a:latin typeface="Andalus" panose="02020603050405020304" pitchFamily="18" charset="-78"/>
                <a:cs typeface="Andalus" panose="02020603050405020304" pitchFamily="18" charset="-78"/>
              </a:rPr>
              <a:t>P. </a:t>
            </a:r>
            <a:r>
              <a:rPr lang="en-US" sz="3200" b="1" dirty="0" err="1">
                <a:latin typeface="Andalus" panose="02020603050405020304" pitchFamily="18" charset="-78"/>
                <a:cs typeface="Andalus" panose="02020603050405020304" pitchFamily="18" charset="-78"/>
              </a:rPr>
              <a:t>aeruginosa</a:t>
            </a:r>
            <a:r>
              <a:rPr lang="en-US" sz="3200" b="1" dirty="0">
                <a:latin typeface="Andalus" panose="02020603050405020304" pitchFamily="18" charset="-78"/>
                <a:cs typeface="Andalus" panose="02020603050405020304" pitchFamily="18" charset="-78"/>
              </a:rPr>
              <a:t> </a:t>
            </a:r>
          </a:p>
          <a:p>
            <a:r>
              <a:rPr lang="en-US" dirty="0" smtClean="0"/>
              <a:t>oral </a:t>
            </a:r>
            <a:r>
              <a:rPr lang="en-US" dirty="0"/>
              <a:t>ciprofloxacin and a </a:t>
            </a:r>
            <a:r>
              <a:rPr lang="en-US" dirty="0" err="1"/>
              <a:t>nebulised</a:t>
            </a:r>
            <a:r>
              <a:rPr lang="en-US" dirty="0"/>
              <a:t> antibiotic such as </a:t>
            </a:r>
            <a:r>
              <a:rPr lang="en-US" dirty="0" err="1"/>
              <a:t>colistin</a:t>
            </a:r>
            <a:r>
              <a:rPr lang="en-US" dirty="0" smtClean="0"/>
              <a:t>.</a:t>
            </a:r>
          </a:p>
          <a:p>
            <a:pPr>
              <a:buFont typeface="Wingdings" panose="05000000000000000000" pitchFamily="2" charset="2"/>
              <a:buChar char="Ø"/>
            </a:pPr>
            <a:r>
              <a:rPr lang="en-US" sz="3200" b="1" dirty="0">
                <a:latin typeface="Andalus" panose="02020603050405020304" pitchFamily="18" charset="-78"/>
                <a:cs typeface="Andalus" panose="02020603050405020304" pitchFamily="18" charset="-78"/>
              </a:rPr>
              <a:t>For chronically </a:t>
            </a:r>
            <a:r>
              <a:rPr lang="en-US" sz="3200" b="1" dirty="0" err="1">
                <a:latin typeface="Andalus" panose="02020603050405020304" pitchFamily="18" charset="-78"/>
                <a:cs typeface="Andalus" panose="02020603050405020304" pitchFamily="18" charset="-78"/>
              </a:rPr>
              <a:t>colonised</a:t>
            </a:r>
            <a:r>
              <a:rPr lang="en-US" sz="3200" b="1" dirty="0">
                <a:latin typeface="Andalus" panose="02020603050405020304" pitchFamily="18" charset="-78"/>
                <a:cs typeface="Andalus" panose="02020603050405020304" pitchFamily="18" charset="-78"/>
              </a:rPr>
              <a:t> patients, </a:t>
            </a:r>
          </a:p>
          <a:p>
            <a:r>
              <a:rPr lang="en-US" dirty="0" smtClean="0"/>
              <a:t>regular </a:t>
            </a:r>
            <a:r>
              <a:rPr lang="en-US" dirty="0"/>
              <a:t>prophylactic </a:t>
            </a:r>
            <a:r>
              <a:rPr lang="en-US" dirty="0" smtClean="0"/>
              <a:t>intravenous β-lactam/aminoglycoside combination </a:t>
            </a:r>
            <a:r>
              <a:rPr lang="en-US" dirty="0"/>
              <a:t>such as </a:t>
            </a:r>
            <a:r>
              <a:rPr lang="en-US" dirty="0" err="1"/>
              <a:t>ceftazidime</a:t>
            </a:r>
            <a:r>
              <a:rPr lang="en-US" dirty="0"/>
              <a:t> plus tobramycin. </a:t>
            </a:r>
            <a:endParaRPr lang="en-US" dirty="0" smtClean="0"/>
          </a:p>
          <a:p>
            <a:r>
              <a:rPr lang="en-US" dirty="0" err="1" smtClean="0"/>
              <a:t>Meropenem</a:t>
            </a:r>
            <a:r>
              <a:rPr lang="en-US" dirty="0" smtClean="0"/>
              <a:t> </a:t>
            </a:r>
            <a:r>
              <a:rPr lang="en-US" dirty="0"/>
              <a:t>or a quinolone are usually reserved </a:t>
            </a:r>
            <a:r>
              <a:rPr lang="en-US" dirty="0" smtClean="0"/>
              <a:t>for treatment </a:t>
            </a:r>
            <a:r>
              <a:rPr lang="en-US" dirty="0"/>
              <a:t>failures or when resistant organisms are encountered.</a:t>
            </a:r>
          </a:p>
        </p:txBody>
      </p:sp>
      <p:sp>
        <p:nvSpPr>
          <p:cNvPr id="4" name="Title 1"/>
          <p:cNvSpPr>
            <a:spLocks noGrp="1"/>
          </p:cNvSpPr>
          <p:nvPr>
            <p:ph type="title"/>
          </p:nvPr>
        </p:nvSpPr>
        <p:spPr>
          <a:xfrm>
            <a:off x="838200" y="365126"/>
            <a:ext cx="10515600" cy="931240"/>
          </a:xfrm>
          <a:solidFill>
            <a:schemeClr val="accent4">
              <a:lumMod val="60000"/>
              <a:lumOff val="40000"/>
            </a:schemeClr>
          </a:solidFill>
          <a:ln>
            <a:solidFill>
              <a:srgbClr val="FF0000"/>
            </a:solidFill>
          </a:ln>
        </p:spPr>
        <p:txBody>
          <a:bodyPr/>
          <a:lstStyle/>
          <a:p>
            <a:pPr algn="ctr"/>
            <a:r>
              <a:rPr lang="en-US" b="1" dirty="0">
                <a:latin typeface="Aharoni" panose="02010803020104030203" pitchFamily="2" charset="-79"/>
                <a:cs typeface="Aharoni" panose="02010803020104030203" pitchFamily="2" charset="-79"/>
              </a:rPr>
              <a:t>Treatment</a:t>
            </a:r>
          </a:p>
        </p:txBody>
      </p:sp>
    </p:spTree>
    <p:extLst>
      <p:ext uri="{BB962C8B-B14F-4D97-AF65-F5344CB8AC3E}">
        <p14:creationId xmlns:p14="http://schemas.microsoft.com/office/powerpoint/2010/main" val="4141537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69731"/>
          </a:xfrm>
          <a:ln>
            <a:solidFill>
              <a:srgbClr val="FF0000"/>
            </a:solidFill>
          </a:ln>
        </p:spPr>
        <p:txBody>
          <a:bodyPr>
            <a:normAutofit/>
          </a:bodyPr>
          <a:lstStyle/>
          <a:p>
            <a:pPr algn="ctr"/>
            <a:r>
              <a:rPr lang="en-US" sz="4800" b="1" dirty="0" smtClean="0">
                <a:latin typeface="Andalus" panose="02020603050405020304" pitchFamily="18" charset="-78"/>
                <a:cs typeface="Andalus" panose="02020603050405020304" pitchFamily="18" charset="-78"/>
              </a:rPr>
              <a:t>For each case you need to know the followings:</a:t>
            </a:r>
            <a:endParaRPr lang="en-US" sz="4800" b="1"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a:xfrm>
            <a:off x="2384384" y="2720051"/>
            <a:ext cx="6979535" cy="3773346"/>
          </a:xfrm>
          <a:ln>
            <a:solidFill>
              <a:srgbClr val="FF0000"/>
            </a:solidFill>
          </a:ln>
        </p:spPr>
        <p:txBody>
          <a:bodyPr>
            <a:normAutofit fontScale="92500" lnSpcReduction="20000"/>
          </a:bodyPr>
          <a:lstStyle/>
          <a:p>
            <a:pPr>
              <a:lnSpc>
                <a:spcPct val="150000"/>
              </a:lnSpc>
            </a:pPr>
            <a:r>
              <a:rPr lang="en-US" sz="3200" b="1" dirty="0" smtClean="0">
                <a:latin typeface="Andalus" panose="02020603050405020304" pitchFamily="18" charset="-78"/>
                <a:cs typeface="Andalus" panose="02020603050405020304" pitchFamily="18" charset="-78"/>
              </a:rPr>
              <a:t>Definition </a:t>
            </a:r>
          </a:p>
          <a:p>
            <a:pPr>
              <a:lnSpc>
                <a:spcPct val="150000"/>
              </a:lnSpc>
            </a:pPr>
            <a:r>
              <a:rPr lang="en-US" sz="3200" b="1" dirty="0">
                <a:latin typeface="Andalus" panose="02020603050405020304" pitchFamily="18" charset="-78"/>
                <a:cs typeface="Andalus" panose="02020603050405020304" pitchFamily="18" charset="-78"/>
              </a:rPr>
              <a:t>Causative </a:t>
            </a:r>
            <a:r>
              <a:rPr lang="en-US" sz="3200" b="1" dirty="0" smtClean="0">
                <a:latin typeface="Andalus" panose="02020603050405020304" pitchFamily="18" charset="-78"/>
                <a:cs typeface="Andalus" panose="02020603050405020304" pitchFamily="18" charset="-78"/>
              </a:rPr>
              <a:t>organisms</a:t>
            </a:r>
          </a:p>
          <a:p>
            <a:pPr>
              <a:lnSpc>
                <a:spcPct val="150000"/>
              </a:lnSpc>
            </a:pPr>
            <a:r>
              <a:rPr lang="en-US" sz="3200" b="1" dirty="0">
                <a:latin typeface="Andalus" panose="02020603050405020304" pitchFamily="18" charset="-78"/>
                <a:cs typeface="Andalus" panose="02020603050405020304" pitchFamily="18" charset="-78"/>
              </a:rPr>
              <a:t>Clinical </a:t>
            </a:r>
            <a:r>
              <a:rPr lang="en-US" sz="3200" b="1" dirty="0" smtClean="0">
                <a:latin typeface="Andalus" panose="02020603050405020304" pitchFamily="18" charset="-78"/>
                <a:cs typeface="Andalus" panose="02020603050405020304" pitchFamily="18" charset="-78"/>
              </a:rPr>
              <a:t>features</a:t>
            </a:r>
          </a:p>
          <a:p>
            <a:pPr>
              <a:lnSpc>
                <a:spcPct val="150000"/>
              </a:lnSpc>
            </a:pPr>
            <a:r>
              <a:rPr lang="en-US" sz="3200" b="1" dirty="0" smtClean="0">
                <a:latin typeface="Andalus" panose="02020603050405020304" pitchFamily="18" charset="-78"/>
                <a:cs typeface="Andalus" panose="02020603050405020304" pitchFamily="18" charset="-78"/>
              </a:rPr>
              <a:t>Diagnosis</a:t>
            </a:r>
          </a:p>
          <a:p>
            <a:pPr>
              <a:lnSpc>
                <a:spcPct val="150000"/>
              </a:lnSpc>
            </a:pPr>
            <a:r>
              <a:rPr lang="en-US" sz="3200" b="1" dirty="0" smtClean="0">
                <a:latin typeface="Andalus" panose="02020603050405020304" pitchFamily="18" charset="-78"/>
                <a:cs typeface="Andalus" panose="02020603050405020304" pitchFamily="18" charset="-78"/>
              </a:rPr>
              <a:t>Treatment</a:t>
            </a:r>
          </a:p>
          <a:p>
            <a:pPr marL="0" indent="0">
              <a:lnSpc>
                <a:spcPct val="150000"/>
              </a:lnSpc>
              <a:buNone/>
            </a:pPr>
            <a:endParaRPr lang="en-US" sz="32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1434729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1239"/>
          </a:xfrm>
          <a:solidFill>
            <a:schemeClr val="accent4">
              <a:lumMod val="60000"/>
              <a:lumOff val="40000"/>
            </a:schemeClr>
          </a:solidFill>
          <a:ln>
            <a:solidFill>
              <a:srgbClr val="FF0000"/>
            </a:solidFill>
          </a:ln>
        </p:spPr>
        <p:style>
          <a:lnRef idx="1">
            <a:schemeClr val="dk1"/>
          </a:lnRef>
          <a:fillRef idx="2">
            <a:schemeClr val="dk1"/>
          </a:fillRef>
          <a:effectRef idx="1">
            <a:schemeClr val="dk1"/>
          </a:effectRef>
          <a:fontRef idx="minor">
            <a:schemeClr val="dk1"/>
          </a:fontRef>
        </p:style>
        <p:txBody>
          <a:bodyPr/>
          <a:lstStyle/>
          <a:p>
            <a:r>
              <a:rPr lang="en-US" dirty="0" smtClean="0">
                <a:latin typeface="Aharoni" panose="02010803020104030203" pitchFamily="2" charset="-79"/>
                <a:cs typeface="Aharoni" panose="02010803020104030203" pitchFamily="2" charset="-79"/>
              </a:rPr>
              <a:t>Notes…</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493134"/>
            <a:ext cx="10515600" cy="5092861"/>
          </a:xfrm>
          <a:ln>
            <a:solidFill>
              <a:srgbClr val="FF0000"/>
            </a:solidFill>
          </a:ln>
        </p:spPr>
        <p:txBody>
          <a:bodyPr>
            <a:normAutofit fontScale="92500" lnSpcReduction="10000"/>
          </a:bodyPr>
          <a:lstStyle/>
          <a:p>
            <a:pPr algn="justLow">
              <a:lnSpc>
                <a:spcPct val="150000"/>
              </a:lnSpc>
            </a:pPr>
            <a:r>
              <a:rPr lang="en-US" b="1" dirty="0" smtClean="0">
                <a:latin typeface="Andalus" panose="02020603050405020304" pitchFamily="18" charset="-78"/>
                <a:cs typeface="Andalus" panose="02020603050405020304" pitchFamily="18" charset="-78"/>
              </a:rPr>
              <a:t>Patients with </a:t>
            </a:r>
            <a:r>
              <a:rPr lang="en-US" b="1" dirty="0">
                <a:latin typeface="Andalus" panose="02020603050405020304" pitchFamily="18" charset="-78"/>
                <a:cs typeface="Andalus" panose="02020603050405020304" pitchFamily="18" charset="-78"/>
              </a:rPr>
              <a:t>cystic fibrosis </a:t>
            </a:r>
            <a:r>
              <a:rPr lang="en-US" b="1" dirty="0" smtClean="0">
                <a:latin typeface="Andalus" panose="02020603050405020304" pitchFamily="18" charset="-78"/>
                <a:cs typeface="Andalus" panose="02020603050405020304" pitchFamily="18" charset="-78"/>
              </a:rPr>
              <a:t>need </a:t>
            </a:r>
            <a:r>
              <a:rPr lang="en-US" b="1" dirty="0" smtClean="0">
                <a:latin typeface="Andalus" panose="02020603050405020304" pitchFamily="18" charset="-78"/>
                <a:cs typeface="Andalus" panose="02020603050405020304" pitchFamily="18" charset="-78"/>
              </a:rPr>
              <a:t>larger doses of aminoglycosides because </a:t>
            </a:r>
            <a:r>
              <a:rPr lang="en-US" b="1" dirty="0" smtClean="0">
                <a:latin typeface="Andalus" panose="02020603050405020304" pitchFamily="18" charset="-78"/>
                <a:cs typeface="Andalus" panose="02020603050405020304" pitchFamily="18" charset="-78"/>
              </a:rPr>
              <a:t>have </a:t>
            </a:r>
            <a:r>
              <a:rPr lang="en-US" b="1" dirty="0">
                <a:latin typeface="Andalus" panose="02020603050405020304" pitchFamily="18" charset="-78"/>
                <a:cs typeface="Andalus" panose="02020603050405020304" pitchFamily="18" charset="-78"/>
              </a:rPr>
              <a:t>a </a:t>
            </a:r>
            <a:r>
              <a:rPr lang="en-US" b="1" dirty="0" smtClean="0">
                <a:latin typeface="Andalus" panose="02020603050405020304" pitchFamily="18" charset="-78"/>
                <a:cs typeface="Andalus" panose="02020603050405020304" pitchFamily="18" charset="-78"/>
              </a:rPr>
              <a:t>rapid clearance </a:t>
            </a:r>
            <a:r>
              <a:rPr lang="en-US" b="1" dirty="0" smtClean="0">
                <a:latin typeface="Andalus" panose="02020603050405020304" pitchFamily="18" charset="-78"/>
                <a:cs typeface="Andalus" panose="02020603050405020304" pitchFamily="18" charset="-78"/>
              </a:rPr>
              <a:t>more </a:t>
            </a:r>
            <a:r>
              <a:rPr lang="en-US" b="1" dirty="0" smtClean="0">
                <a:latin typeface="Andalus" panose="02020603050405020304" pitchFamily="18" charset="-78"/>
                <a:cs typeface="Andalus" panose="02020603050405020304" pitchFamily="18" charset="-78"/>
              </a:rPr>
              <a:t>than </a:t>
            </a:r>
            <a:r>
              <a:rPr lang="en-US" b="1" dirty="0">
                <a:latin typeface="Andalus" panose="02020603050405020304" pitchFamily="18" charset="-78"/>
                <a:cs typeface="Andalus" panose="02020603050405020304" pitchFamily="18" charset="-78"/>
              </a:rPr>
              <a:t>other patients</a:t>
            </a:r>
            <a:r>
              <a:rPr lang="en-US" b="1" dirty="0" smtClean="0">
                <a:latin typeface="Andalus" panose="02020603050405020304" pitchFamily="18" charset="-78"/>
                <a:cs typeface="Andalus" panose="02020603050405020304" pitchFamily="18" charset="-78"/>
              </a:rPr>
              <a:t>.</a:t>
            </a:r>
          </a:p>
          <a:p>
            <a:pPr algn="justLow">
              <a:lnSpc>
                <a:spcPct val="150000"/>
              </a:lnSpc>
            </a:pPr>
            <a:endParaRPr lang="en-US" b="1" dirty="0" smtClean="0">
              <a:latin typeface="Andalus" panose="02020603050405020304" pitchFamily="18" charset="-78"/>
              <a:cs typeface="Andalus" panose="02020603050405020304" pitchFamily="18" charset="-78"/>
            </a:endParaRPr>
          </a:p>
          <a:p>
            <a:pPr algn="justLow">
              <a:lnSpc>
                <a:spcPct val="150000"/>
              </a:lnSpc>
            </a:pPr>
            <a:r>
              <a:rPr lang="en-US" b="1" dirty="0" smtClean="0">
                <a:latin typeface="Andalus" panose="02020603050405020304" pitchFamily="18" charset="-78"/>
                <a:cs typeface="Andalus" panose="02020603050405020304" pitchFamily="18" charset="-78"/>
              </a:rPr>
              <a:t>Parenteral therapy </a:t>
            </a:r>
            <a:r>
              <a:rPr lang="en-US" b="1" dirty="0" smtClean="0">
                <a:latin typeface="Andalus" panose="02020603050405020304" pitchFamily="18" charset="-78"/>
                <a:cs typeface="Andalus" panose="02020603050405020304" pitchFamily="18" charset="-78"/>
              </a:rPr>
              <a:t>as inhaled (</a:t>
            </a:r>
            <a:r>
              <a:rPr lang="en-US" b="1" dirty="0" err="1" smtClean="0">
                <a:latin typeface="Andalus" panose="02020603050405020304" pitchFamily="18" charset="-78"/>
                <a:cs typeface="Andalus" panose="02020603050405020304" pitchFamily="18" charset="-78"/>
              </a:rPr>
              <a:t>nebulised</a:t>
            </a:r>
            <a:r>
              <a:rPr lang="en-US" b="1" dirty="0">
                <a:latin typeface="Andalus" panose="02020603050405020304" pitchFamily="18" charset="-78"/>
                <a:cs typeface="Andalus" panose="02020603050405020304" pitchFamily="18" charset="-78"/>
              </a:rPr>
              <a:t>) antibiotics </a:t>
            </a:r>
            <a:r>
              <a:rPr lang="en-US" b="1" dirty="0" smtClean="0">
                <a:latin typeface="Andalus" panose="02020603050405020304" pitchFamily="18" charset="-78"/>
                <a:cs typeface="Andalus" panose="02020603050405020304" pitchFamily="18" charset="-78"/>
              </a:rPr>
              <a:t>use for </a:t>
            </a:r>
            <a:r>
              <a:rPr lang="en-US" b="1" dirty="0">
                <a:latin typeface="Andalus" panose="02020603050405020304" pitchFamily="18" charset="-78"/>
                <a:cs typeface="Andalus" panose="02020603050405020304" pitchFamily="18" charset="-78"/>
              </a:rPr>
              <a:t>treatment of acute exacerbations and for longer-term </a:t>
            </a:r>
            <a:r>
              <a:rPr lang="en-US" b="1" dirty="0" smtClean="0">
                <a:latin typeface="Andalus" panose="02020603050405020304" pitchFamily="18" charset="-78"/>
                <a:cs typeface="Andalus" panose="02020603050405020304" pitchFamily="18" charset="-78"/>
              </a:rPr>
              <a:t>use in </a:t>
            </a:r>
            <a:r>
              <a:rPr lang="en-US" b="1" dirty="0">
                <a:latin typeface="Andalus" panose="02020603050405020304" pitchFamily="18" charset="-78"/>
                <a:cs typeface="Andalus" panose="02020603050405020304" pitchFamily="18" charset="-78"/>
              </a:rPr>
              <a:t>an attempt to reduce the </a:t>
            </a:r>
            <a:r>
              <a:rPr lang="en-US" b="1" i="1" dirty="0">
                <a:latin typeface="Andalus" panose="02020603050405020304" pitchFamily="18" charset="-78"/>
                <a:cs typeface="Andalus" panose="02020603050405020304" pitchFamily="18" charset="-78"/>
              </a:rPr>
              <a:t>Pseudomonas </a:t>
            </a:r>
            <a:r>
              <a:rPr lang="en-US" b="1" dirty="0">
                <a:latin typeface="Andalus" panose="02020603050405020304" pitchFamily="18" charset="-78"/>
                <a:cs typeface="Andalus" panose="02020603050405020304" pitchFamily="18" charset="-78"/>
              </a:rPr>
              <a:t>load. Agents </a:t>
            </a:r>
            <a:r>
              <a:rPr lang="en-US" b="1" dirty="0" smtClean="0">
                <a:latin typeface="Andalus" panose="02020603050405020304" pitchFamily="18" charset="-78"/>
                <a:cs typeface="Andalus" panose="02020603050405020304" pitchFamily="18" charset="-78"/>
              </a:rPr>
              <a:t>which have </a:t>
            </a:r>
            <a:r>
              <a:rPr lang="en-US" b="1" dirty="0">
                <a:latin typeface="Andalus" panose="02020603050405020304" pitchFamily="18" charset="-78"/>
                <a:cs typeface="Andalus" panose="02020603050405020304" pitchFamily="18" charset="-78"/>
              </a:rPr>
              <a:t>been administered in this way include </a:t>
            </a:r>
            <a:r>
              <a:rPr lang="en-US" b="1" dirty="0" err="1">
                <a:latin typeface="Andalus" panose="02020603050405020304" pitchFamily="18" charset="-78"/>
                <a:cs typeface="Andalus" panose="02020603050405020304" pitchFamily="18" charset="-78"/>
              </a:rPr>
              <a:t>colistin</a:t>
            </a:r>
            <a:r>
              <a:rPr lang="en-US" b="1" dirty="0">
                <a:latin typeface="Andalus" panose="02020603050405020304" pitchFamily="18" charset="-78"/>
                <a:cs typeface="Andalus" panose="02020603050405020304" pitchFamily="18" charset="-78"/>
              </a:rPr>
              <a:t>, </a:t>
            </a:r>
            <a:r>
              <a:rPr lang="en-US" b="1" dirty="0" smtClean="0">
                <a:latin typeface="Andalus" panose="02020603050405020304" pitchFamily="18" charset="-78"/>
                <a:cs typeface="Andalus" panose="02020603050405020304" pitchFamily="18" charset="-78"/>
              </a:rPr>
              <a:t>tobramycin and </a:t>
            </a:r>
            <a:r>
              <a:rPr lang="en-US" b="1" dirty="0">
                <a:latin typeface="Andalus" panose="02020603050405020304" pitchFamily="18" charset="-78"/>
                <a:cs typeface="Andalus" panose="02020603050405020304" pitchFamily="18" charset="-78"/>
              </a:rPr>
              <a:t>other aminoglycosides, </a:t>
            </a:r>
            <a:r>
              <a:rPr lang="en-US" b="1" dirty="0" err="1">
                <a:latin typeface="Andalus" panose="02020603050405020304" pitchFamily="18" charset="-78"/>
                <a:cs typeface="Andalus" panose="02020603050405020304" pitchFamily="18" charset="-78"/>
              </a:rPr>
              <a:t>carbenicillin</a:t>
            </a:r>
            <a:r>
              <a:rPr lang="en-US" b="1" dirty="0">
                <a:latin typeface="Andalus" panose="02020603050405020304" pitchFamily="18" charset="-78"/>
                <a:cs typeface="Andalus" panose="02020603050405020304" pitchFamily="18" charset="-78"/>
              </a:rPr>
              <a:t> and </a:t>
            </a:r>
            <a:r>
              <a:rPr lang="en-US" b="1" dirty="0" err="1">
                <a:latin typeface="Andalus" panose="02020603050405020304" pitchFamily="18" charset="-78"/>
                <a:cs typeface="Andalus" panose="02020603050405020304" pitchFamily="18" charset="-78"/>
              </a:rPr>
              <a:t>ceftazidime</a:t>
            </a:r>
            <a:r>
              <a:rPr lang="en-US" b="1" dirty="0">
                <a:latin typeface="Andalus" panose="02020603050405020304" pitchFamily="18" charset="-78"/>
                <a:cs typeface="Andalus" panose="02020603050405020304" pitchFamily="18" charset="-78"/>
              </a:rPr>
              <a:t>.</a:t>
            </a:r>
          </a:p>
        </p:txBody>
      </p:sp>
    </p:spTree>
    <p:extLst>
      <p:ext uri="{BB962C8B-B14F-4D97-AF65-F5344CB8AC3E}">
        <p14:creationId xmlns:p14="http://schemas.microsoft.com/office/powerpoint/2010/main" val="1094875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0"/>
                <a:lumOff val="100000"/>
              </a:schemeClr>
            </a:gs>
            <a:gs pos="21000">
              <a:schemeClr val="accent2">
                <a:lumMod val="0"/>
                <a:lumOff val="100000"/>
              </a:schemeClr>
            </a:gs>
            <a:gs pos="100000">
              <a:schemeClr val="accent2">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815051" y="2060295"/>
            <a:ext cx="10515600" cy="1725412"/>
          </a:xfrm>
          <a:solidFill>
            <a:schemeClr val="accent1">
              <a:lumMod val="60000"/>
              <a:lumOff val="40000"/>
            </a:schemeClr>
          </a:solidFill>
          <a:ln>
            <a:solidFill>
              <a:srgbClr val="FF0000"/>
            </a:solidFill>
          </a:ln>
        </p:spPr>
        <p:txBody>
          <a:bodyPr/>
          <a:lstStyle/>
          <a:p>
            <a:pPr algn="ctr"/>
            <a:r>
              <a:rPr lang="en-US" dirty="0" smtClean="0">
                <a:latin typeface="Aharoni" panose="02010803020104030203" pitchFamily="2" charset="-79"/>
                <a:cs typeface="Aharoni" panose="02010803020104030203" pitchFamily="2" charset="-79"/>
              </a:rPr>
              <a:t>Upper respiratory tract infections</a:t>
            </a:r>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198858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4308"/>
          </a:xfrm>
          <a:solidFill>
            <a:schemeClr val="accent1">
              <a:lumMod val="40000"/>
              <a:lumOff val="60000"/>
            </a:schemeClr>
          </a:solidFill>
          <a:ln>
            <a:solidFill>
              <a:srgbClr val="FF0000"/>
            </a:solidFill>
          </a:ln>
        </p:spPr>
        <p:txBody>
          <a:bodyPr>
            <a:normAutofit/>
          </a:bodyPr>
          <a:lstStyle/>
          <a:p>
            <a:pPr algn="ctr"/>
            <a:r>
              <a:rPr lang="en-US" sz="4800" b="1" dirty="0">
                <a:latin typeface="Andalus" panose="02020603050405020304" pitchFamily="18" charset="-78"/>
                <a:cs typeface="Andalus" panose="02020603050405020304" pitchFamily="18" charset="-78"/>
              </a:rPr>
              <a:t>Influenza</a:t>
            </a:r>
          </a:p>
        </p:txBody>
      </p:sp>
      <p:sp>
        <p:nvSpPr>
          <p:cNvPr id="3" name="Content Placeholder 2"/>
          <p:cNvSpPr>
            <a:spLocks noGrp="1"/>
          </p:cNvSpPr>
          <p:nvPr>
            <p:ph idx="1"/>
          </p:nvPr>
        </p:nvSpPr>
        <p:spPr>
          <a:xfrm>
            <a:off x="838200" y="1990845"/>
            <a:ext cx="10515600" cy="4186117"/>
          </a:xfrm>
          <a:ln>
            <a:solidFill>
              <a:srgbClr val="FF0000"/>
            </a:solidFill>
          </a:ln>
        </p:spPr>
        <p:txBody>
          <a:bodyPr>
            <a:normAutofit lnSpcReduction="10000"/>
          </a:bodyPr>
          <a:lstStyle/>
          <a:p>
            <a:pPr>
              <a:lnSpc>
                <a:spcPct val="150000"/>
              </a:lnSpc>
            </a:pPr>
            <a:r>
              <a:rPr lang="en-US" b="1" dirty="0">
                <a:latin typeface="Andalus" panose="02020603050405020304" pitchFamily="18" charset="-78"/>
                <a:cs typeface="Andalus" panose="02020603050405020304" pitchFamily="18" charset="-78"/>
              </a:rPr>
              <a:t>True influenza is caused by one of the influenza viruses (</a:t>
            </a:r>
            <a:r>
              <a:rPr lang="en-US" b="1" dirty="0" smtClean="0">
                <a:latin typeface="Andalus" panose="02020603050405020304" pitchFamily="18" charset="-78"/>
                <a:cs typeface="Andalus" panose="02020603050405020304" pitchFamily="18" charset="-78"/>
              </a:rPr>
              <a:t>influenza A</a:t>
            </a:r>
            <a:r>
              <a:rPr lang="en-US" b="1" dirty="0">
                <a:latin typeface="Andalus" panose="02020603050405020304" pitchFamily="18" charset="-78"/>
                <a:cs typeface="Andalus" panose="02020603050405020304" pitchFamily="18" charset="-78"/>
              </a:rPr>
              <a:t>, B or rarely C</a:t>
            </a:r>
            <a:r>
              <a:rPr lang="en-US" b="1" dirty="0" smtClean="0">
                <a:latin typeface="Andalus" panose="02020603050405020304" pitchFamily="18" charset="-78"/>
                <a:cs typeface="Andalus" panose="02020603050405020304" pitchFamily="18" charset="-78"/>
              </a:rPr>
              <a:t>).</a:t>
            </a:r>
          </a:p>
          <a:p>
            <a:pPr>
              <a:lnSpc>
                <a:spcPct val="150000"/>
              </a:lnSpc>
            </a:pPr>
            <a:r>
              <a:rPr lang="en-US" b="1" dirty="0" err="1" smtClean="0">
                <a:latin typeface="Andalus" panose="02020603050405020304" pitchFamily="18" charset="-78"/>
                <a:cs typeface="Andalus" panose="02020603050405020304" pitchFamily="18" charset="-78"/>
              </a:rPr>
              <a:t>Characterised</a:t>
            </a:r>
            <a:r>
              <a:rPr lang="en-US" b="1" dirty="0" smtClean="0">
                <a:latin typeface="Andalus" panose="02020603050405020304" pitchFamily="18" charset="-78"/>
                <a:cs typeface="Andalus" panose="02020603050405020304" pitchFamily="18" charset="-78"/>
              </a:rPr>
              <a:t> by </a:t>
            </a:r>
            <a:r>
              <a:rPr lang="en-US" b="1" dirty="0">
                <a:latin typeface="Andalus" panose="02020603050405020304" pitchFamily="18" charset="-78"/>
                <a:cs typeface="Andalus" panose="02020603050405020304" pitchFamily="18" charset="-78"/>
              </a:rPr>
              <a:t>severe malaise and myalgia </a:t>
            </a:r>
            <a:endParaRPr lang="en-US" b="1" dirty="0" smtClean="0">
              <a:latin typeface="Andalus" panose="02020603050405020304" pitchFamily="18" charset="-78"/>
              <a:cs typeface="Andalus" panose="02020603050405020304" pitchFamily="18" charset="-78"/>
            </a:endParaRPr>
          </a:p>
          <a:p>
            <a:pPr>
              <a:lnSpc>
                <a:spcPct val="150000"/>
              </a:lnSpc>
            </a:pPr>
            <a:r>
              <a:rPr lang="en-US" b="1" dirty="0" smtClean="0">
                <a:latin typeface="Andalus" panose="02020603050405020304" pitchFamily="18" charset="-78"/>
                <a:cs typeface="Andalus" panose="02020603050405020304" pitchFamily="18" charset="-78"/>
              </a:rPr>
              <a:t>Potentially complicated </a:t>
            </a:r>
            <a:r>
              <a:rPr lang="en-US" b="1" dirty="0">
                <a:latin typeface="Andalus" panose="02020603050405020304" pitchFamily="18" charset="-78"/>
                <a:cs typeface="Andalus" panose="02020603050405020304" pitchFamily="18" charset="-78"/>
              </a:rPr>
              <a:t>by life-threatening secondary bacterial </a:t>
            </a:r>
            <a:r>
              <a:rPr lang="en-US" b="1" dirty="0" smtClean="0">
                <a:latin typeface="Andalus" panose="02020603050405020304" pitchFamily="18" charset="-78"/>
                <a:cs typeface="Andalus" panose="02020603050405020304" pitchFamily="18" charset="-78"/>
              </a:rPr>
              <a:t>infections such </a:t>
            </a:r>
            <a:r>
              <a:rPr lang="en-US" b="1" dirty="0">
                <a:latin typeface="Andalus" panose="02020603050405020304" pitchFamily="18" charset="-78"/>
                <a:cs typeface="Andalus" panose="02020603050405020304" pitchFamily="18" charset="-78"/>
              </a:rPr>
              <a:t>as staphylococcal pneumonia</a:t>
            </a:r>
            <a:r>
              <a:rPr lang="en-US" b="1" dirty="0" smtClean="0">
                <a:latin typeface="Andalus" panose="02020603050405020304" pitchFamily="18" charset="-78"/>
                <a:cs typeface="Andalus" panose="02020603050405020304" pitchFamily="18" charset="-78"/>
              </a:rPr>
              <a:t>.</a:t>
            </a:r>
          </a:p>
          <a:p>
            <a:pPr>
              <a:lnSpc>
                <a:spcPct val="150000"/>
              </a:lnSpc>
            </a:pPr>
            <a:r>
              <a:rPr lang="en-US" b="1" dirty="0" smtClean="0">
                <a:latin typeface="Andalus" panose="02020603050405020304" pitchFamily="18" charset="-78"/>
                <a:cs typeface="Andalus" panose="02020603050405020304" pitchFamily="18" charset="-78"/>
              </a:rPr>
              <a:t>No </a:t>
            </a:r>
            <a:r>
              <a:rPr lang="en-US" b="1" dirty="0">
                <a:latin typeface="Andalus" panose="02020603050405020304" pitchFamily="18" charset="-78"/>
                <a:cs typeface="Andalus" panose="02020603050405020304" pitchFamily="18" charset="-78"/>
              </a:rPr>
              <a:t>Coryzal symptoms</a:t>
            </a:r>
          </a:p>
        </p:txBody>
      </p:sp>
    </p:spTree>
    <p:extLst>
      <p:ext uri="{BB962C8B-B14F-4D97-AF65-F5344CB8AC3E}">
        <p14:creationId xmlns:p14="http://schemas.microsoft.com/office/powerpoint/2010/main" val="920974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6"/>
            <a:ext cx="10515600" cy="1104860"/>
          </a:xfrm>
          <a:solidFill>
            <a:schemeClr val="accent1">
              <a:lumMod val="40000"/>
              <a:lumOff val="60000"/>
            </a:schemeClr>
          </a:solidFill>
          <a:ln>
            <a:solidFill>
              <a:srgbClr val="FF0000"/>
            </a:solidFill>
          </a:ln>
        </p:spPr>
        <p:txBody>
          <a:bodyPr>
            <a:normAutofit/>
          </a:bodyPr>
          <a:lstStyle/>
          <a:p>
            <a:pPr algn="ctr"/>
            <a:r>
              <a:rPr lang="en-US" sz="4800" dirty="0" smtClean="0">
                <a:latin typeface="Aharoni" panose="02010803020104030203" pitchFamily="2" charset="-79"/>
                <a:cs typeface="Aharoni" panose="02010803020104030203" pitchFamily="2" charset="-79"/>
              </a:rPr>
              <a:t>Treatment </a:t>
            </a:r>
            <a:endParaRPr lang="en-US" sz="4800" dirty="0">
              <a:latin typeface="Aharoni" panose="02010803020104030203" pitchFamily="2" charset="-79"/>
              <a:cs typeface="Aharoni" panose="02010803020104030203" pitchFamily="2" charset="-79"/>
            </a:endParaRPr>
          </a:p>
        </p:txBody>
      </p:sp>
      <p:sp>
        <p:nvSpPr>
          <p:cNvPr id="7" name="Text Placeholder 6"/>
          <p:cNvSpPr>
            <a:spLocks noGrp="1"/>
          </p:cNvSpPr>
          <p:nvPr>
            <p:ph type="body" idx="1"/>
          </p:nvPr>
        </p:nvSpPr>
        <p:spPr>
          <a:xfrm>
            <a:off x="839788" y="1681163"/>
            <a:ext cx="5157787" cy="823912"/>
          </a:xfrm>
          <a:solidFill>
            <a:schemeClr val="accent2">
              <a:lumMod val="40000"/>
              <a:lumOff val="60000"/>
            </a:schemeClr>
          </a:solidFill>
          <a:ln>
            <a:solidFill>
              <a:srgbClr val="FF0000"/>
            </a:solidFill>
          </a:ln>
        </p:spPr>
        <p:txBody>
          <a:bodyPr>
            <a:normAutofit/>
          </a:bodyPr>
          <a:lstStyle/>
          <a:p>
            <a:pPr algn="ctr"/>
            <a:r>
              <a:rPr lang="en-US" sz="3200" dirty="0" smtClean="0"/>
              <a:t>Prophylaxis </a:t>
            </a:r>
            <a:endParaRPr lang="en-US" sz="3200" dirty="0"/>
          </a:p>
        </p:txBody>
      </p:sp>
      <p:sp>
        <p:nvSpPr>
          <p:cNvPr id="8" name="Content Placeholder 7"/>
          <p:cNvSpPr>
            <a:spLocks noGrp="1"/>
          </p:cNvSpPr>
          <p:nvPr>
            <p:ph sz="half" idx="2"/>
          </p:nvPr>
        </p:nvSpPr>
        <p:spPr>
          <a:xfrm>
            <a:off x="839788" y="3009417"/>
            <a:ext cx="5157787" cy="3449256"/>
          </a:xfrm>
          <a:ln>
            <a:solidFill>
              <a:srgbClr val="FF0000"/>
            </a:solidFill>
          </a:ln>
        </p:spPr>
        <p:txBody>
          <a:bodyPr/>
          <a:lstStyle/>
          <a:p>
            <a:r>
              <a:rPr lang="en-US" b="1" dirty="0">
                <a:latin typeface="Andalus" panose="02020603050405020304" pitchFamily="18" charset="-78"/>
                <a:cs typeface="Andalus" panose="02020603050405020304" pitchFamily="18" charset="-78"/>
              </a:rPr>
              <a:t>influenza </a:t>
            </a:r>
            <a:r>
              <a:rPr lang="en-US" b="1" dirty="0" smtClean="0">
                <a:latin typeface="Andalus" panose="02020603050405020304" pitchFamily="18" charset="-78"/>
                <a:cs typeface="Andalus" panose="02020603050405020304" pitchFamily="18" charset="-78"/>
              </a:rPr>
              <a:t>vaccine…</a:t>
            </a:r>
            <a:endParaRPr lang="en-US" b="1" dirty="0">
              <a:latin typeface="Andalus" panose="02020603050405020304" pitchFamily="18" charset="-78"/>
              <a:cs typeface="Andalus" panose="02020603050405020304" pitchFamily="18" charset="-78"/>
            </a:endParaRPr>
          </a:p>
        </p:txBody>
      </p:sp>
      <p:sp>
        <p:nvSpPr>
          <p:cNvPr id="9" name="Text Placeholder 8"/>
          <p:cNvSpPr>
            <a:spLocks noGrp="1"/>
          </p:cNvSpPr>
          <p:nvPr>
            <p:ph type="body" sz="quarter" idx="3"/>
          </p:nvPr>
        </p:nvSpPr>
        <p:spPr>
          <a:solidFill>
            <a:schemeClr val="accent2">
              <a:lumMod val="40000"/>
              <a:lumOff val="60000"/>
            </a:schemeClr>
          </a:solidFill>
          <a:ln>
            <a:solidFill>
              <a:srgbClr val="FF0000"/>
            </a:solidFill>
          </a:ln>
        </p:spPr>
        <p:txBody>
          <a:bodyPr>
            <a:normAutofit fontScale="85000" lnSpcReduction="20000"/>
          </a:bodyPr>
          <a:lstStyle/>
          <a:p>
            <a:pPr algn="ctr"/>
            <a:r>
              <a:rPr lang="en-US" sz="3200" dirty="0" smtClean="0"/>
              <a:t>Prevention</a:t>
            </a:r>
            <a:endParaRPr lang="en-US" sz="3200" dirty="0"/>
          </a:p>
          <a:p>
            <a:pPr algn="ctr"/>
            <a:r>
              <a:rPr lang="en-US" sz="3200" dirty="0" smtClean="0"/>
              <a:t>and Treatment </a:t>
            </a:r>
            <a:endParaRPr lang="en-US" sz="3200" dirty="0"/>
          </a:p>
        </p:txBody>
      </p:sp>
      <p:sp>
        <p:nvSpPr>
          <p:cNvPr id="10" name="Content Placeholder 9"/>
          <p:cNvSpPr>
            <a:spLocks noGrp="1"/>
          </p:cNvSpPr>
          <p:nvPr>
            <p:ph sz="quarter" idx="4"/>
          </p:nvPr>
        </p:nvSpPr>
        <p:spPr>
          <a:xfrm>
            <a:off x="6172200" y="3009417"/>
            <a:ext cx="5183188" cy="3449256"/>
          </a:xfrm>
          <a:ln>
            <a:solidFill>
              <a:srgbClr val="FF0000"/>
            </a:solidFill>
          </a:ln>
        </p:spPr>
        <p:txBody>
          <a:bodyPr>
            <a:normAutofit/>
          </a:bodyPr>
          <a:lstStyle/>
          <a:p>
            <a:r>
              <a:rPr lang="en-US" b="1" dirty="0">
                <a:latin typeface="Andalus" panose="02020603050405020304" pitchFamily="18" charset="-78"/>
                <a:cs typeface="Andalus" panose="02020603050405020304" pitchFamily="18" charset="-78"/>
              </a:rPr>
              <a:t>neuraminidase inhibitors (NAIs) </a:t>
            </a:r>
          </a:p>
          <a:p>
            <a:r>
              <a:rPr lang="en-US" b="1" dirty="0">
                <a:latin typeface="Andalus" panose="02020603050405020304" pitchFamily="18" charset="-78"/>
                <a:cs typeface="Andalus" panose="02020603050405020304" pitchFamily="18" charset="-78"/>
              </a:rPr>
              <a:t>include agents such as </a:t>
            </a:r>
            <a:r>
              <a:rPr lang="en-US" b="1" dirty="0" err="1">
                <a:latin typeface="Andalus" panose="02020603050405020304" pitchFamily="18" charset="-78"/>
                <a:cs typeface="Andalus" panose="02020603050405020304" pitchFamily="18" charset="-78"/>
              </a:rPr>
              <a:t>zanamivir</a:t>
            </a:r>
            <a:r>
              <a:rPr lang="en-US" b="1" dirty="0">
                <a:latin typeface="Andalus" panose="02020603050405020304" pitchFamily="18" charset="-78"/>
                <a:cs typeface="Andalus" panose="02020603050405020304" pitchFamily="18" charset="-78"/>
              </a:rPr>
              <a:t> and </a:t>
            </a:r>
            <a:r>
              <a:rPr lang="en-US" b="1" dirty="0" err="1" smtClean="0">
                <a:latin typeface="Andalus" panose="02020603050405020304" pitchFamily="18" charset="-78"/>
                <a:cs typeface="Andalus" panose="02020603050405020304" pitchFamily="18" charset="-78"/>
              </a:rPr>
              <a:t>oseltamivir</a:t>
            </a:r>
            <a:r>
              <a:rPr lang="en-US" b="1" dirty="0" smtClean="0">
                <a:latin typeface="Andalus" panose="02020603050405020304" pitchFamily="18" charset="-78"/>
                <a:cs typeface="Andalus" panose="02020603050405020304" pitchFamily="18" charset="-78"/>
              </a:rPr>
              <a:t>.</a:t>
            </a:r>
          </a:p>
          <a:p>
            <a:r>
              <a:rPr lang="en-US" b="1" dirty="0">
                <a:latin typeface="Andalus" panose="02020603050405020304" pitchFamily="18" charset="-78"/>
                <a:cs typeface="Andalus" panose="02020603050405020304" pitchFamily="18" charset="-78"/>
              </a:rPr>
              <a:t>The anti-</a:t>
            </a:r>
            <a:r>
              <a:rPr lang="en-US" b="1" dirty="0" err="1">
                <a:latin typeface="Andalus" panose="02020603050405020304" pitchFamily="18" charset="-78"/>
                <a:cs typeface="Andalus" panose="02020603050405020304" pitchFamily="18" charset="-78"/>
              </a:rPr>
              <a:t>Parkinsonian</a:t>
            </a:r>
            <a:r>
              <a:rPr lang="en-US" b="1" dirty="0">
                <a:latin typeface="Andalus" panose="02020603050405020304" pitchFamily="18" charset="-78"/>
                <a:cs typeface="Andalus" panose="02020603050405020304" pitchFamily="18" charset="-78"/>
              </a:rPr>
              <a:t> drug amantadine, which has </a:t>
            </a:r>
            <a:r>
              <a:rPr lang="en-US" b="1" dirty="0" smtClean="0">
                <a:latin typeface="Andalus" panose="02020603050405020304" pitchFamily="18" charset="-78"/>
                <a:cs typeface="Andalus" panose="02020603050405020304" pitchFamily="18" charset="-78"/>
              </a:rPr>
              <a:t>activity against </a:t>
            </a:r>
            <a:r>
              <a:rPr lang="en-US" b="1" dirty="0">
                <a:latin typeface="Andalus" panose="02020603050405020304" pitchFamily="18" charset="-78"/>
                <a:cs typeface="Andalus" panose="02020603050405020304" pitchFamily="18" charset="-78"/>
              </a:rPr>
              <a:t>influenza A virus, is not </a:t>
            </a:r>
            <a:r>
              <a:rPr lang="en-US" b="1" dirty="0" smtClean="0">
                <a:latin typeface="Andalus" panose="02020603050405020304" pitchFamily="18" charset="-78"/>
                <a:cs typeface="Andalus" panose="02020603050405020304" pitchFamily="18" charset="-78"/>
              </a:rPr>
              <a:t>recommended.</a:t>
            </a:r>
            <a:endParaRPr lang="en-US"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385487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6701"/>
            <a:ext cx="10515600" cy="1104860"/>
          </a:xfrm>
          <a:solidFill>
            <a:schemeClr val="accent1">
              <a:lumMod val="40000"/>
              <a:lumOff val="60000"/>
            </a:schemeClr>
          </a:solidFill>
          <a:ln>
            <a:solidFill>
              <a:srgbClr val="FF0000"/>
            </a:solidFill>
          </a:ln>
        </p:spPr>
        <p:txBody>
          <a:bodyPr/>
          <a:lstStyle/>
          <a:p>
            <a:pPr algn="ctr"/>
            <a:r>
              <a:rPr lang="en-US" b="1" dirty="0"/>
              <a:t>Coryzal symptoms</a:t>
            </a:r>
          </a:p>
        </p:txBody>
      </p:sp>
      <p:sp>
        <p:nvSpPr>
          <p:cNvPr id="3" name="Content Placeholder 2"/>
          <p:cNvSpPr>
            <a:spLocks noGrp="1"/>
          </p:cNvSpPr>
          <p:nvPr>
            <p:ph idx="1"/>
          </p:nvPr>
        </p:nvSpPr>
        <p:spPr>
          <a:ln>
            <a:solidFill>
              <a:srgbClr val="FF0000"/>
            </a:solidFill>
          </a:ln>
        </p:spPr>
        <p:txBody>
          <a:bodyPr>
            <a:normAutofit lnSpcReduction="10000"/>
          </a:bodyPr>
          <a:lstStyle/>
          <a:p>
            <a:r>
              <a:rPr lang="en-US" b="1" dirty="0" smtClean="0"/>
              <a:t>Sore </a:t>
            </a:r>
            <a:r>
              <a:rPr lang="en-US" b="1" dirty="0"/>
              <a:t>throat</a:t>
            </a:r>
            <a:r>
              <a:rPr lang="en-US" dirty="0"/>
              <a:t> or </a:t>
            </a:r>
            <a:r>
              <a:rPr lang="en-US" b="1" dirty="0"/>
              <a:t>throat irritation</a:t>
            </a:r>
            <a:r>
              <a:rPr lang="en-US" dirty="0"/>
              <a:t>.</a:t>
            </a:r>
          </a:p>
          <a:p>
            <a:r>
              <a:rPr lang="en-US" b="1" dirty="0"/>
              <a:t>Runny nose</a:t>
            </a:r>
            <a:r>
              <a:rPr lang="en-US" dirty="0"/>
              <a:t> (increased mucus production) or </a:t>
            </a:r>
            <a:r>
              <a:rPr lang="en-US" b="1" dirty="0"/>
              <a:t>postnasal drip</a:t>
            </a:r>
            <a:r>
              <a:rPr lang="en-US" dirty="0"/>
              <a:t>.</a:t>
            </a:r>
          </a:p>
          <a:p>
            <a:r>
              <a:rPr lang="en-US" b="1" dirty="0"/>
              <a:t>Sneezing</a:t>
            </a:r>
            <a:r>
              <a:rPr lang="en-US" dirty="0"/>
              <a:t>.</a:t>
            </a:r>
          </a:p>
          <a:p>
            <a:r>
              <a:rPr lang="en-US" b="1" dirty="0"/>
              <a:t>Nasal</a:t>
            </a:r>
            <a:r>
              <a:rPr lang="en-US" dirty="0"/>
              <a:t> and </a:t>
            </a:r>
            <a:r>
              <a:rPr lang="en-US" b="1" dirty="0"/>
              <a:t>sinus blockage</a:t>
            </a:r>
            <a:r>
              <a:rPr lang="en-US" dirty="0"/>
              <a:t> (thick mucus and debris) or </a:t>
            </a:r>
            <a:r>
              <a:rPr lang="en-US" b="1" dirty="0"/>
              <a:t>congestion</a:t>
            </a:r>
            <a:r>
              <a:rPr lang="en-US" dirty="0"/>
              <a:t> with or without </a:t>
            </a:r>
            <a:r>
              <a:rPr lang="en-US" b="1" dirty="0"/>
              <a:t>sinus pressure</a:t>
            </a:r>
            <a:r>
              <a:rPr lang="en-US" dirty="0"/>
              <a:t>.</a:t>
            </a:r>
          </a:p>
          <a:p>
            <a:r>
              <a:rPr lang="en-US" b="1" dirty="0"/>
              <a:t>Headache</a:t>
            </a:r>
            <a:r>
              <a:rPr lang="en-US" dirty="0"/>
              <a:t>.</a:t>
            </a:r>
          </a:p>
          <a:p>
            <a:r>
              <a:rPr lang="en-US" b="1" dirty="0"/>
              <a:t>Cough</a:t>
            </a:r>
            <a:r>
              <a:rPr lang="en-US" dirty="0"/>
              <a:t>.</a:t>
            </a:r>
          </a:p>
          <a:p>
            <a:r>
              <a:rPr lang="en-US" b="1" dirty="0"/>
              <a:t>Mild fever</a:t>
            </a:r>
            <a:r>
              <a:rPr lang="en-US" dirty="0"/>
              <a:t>.</a:t>
            </a:r>
          </a:p>
          <a:p>
            <a:r>
              <a:rPr lang="en-US" b="1" dirty="0"/>
              <a:t>Watery eyes</a:t>
            </a:r>
            <a:r>
              <a:rPr lang="en-US" dirty="0"/>
              <a:t> or </a:t>
            </a:r>
            <a:r>
              <a:rPr lang="en-US" b="1" dirty="0"/>
              <a:t>redness</a:t>
            </a:r>
            <a:r>
              <a:rPr lang="en-US" dirty="0"/>
              <a:t> and/or </a:t>
            </a:r>
            <a:r>
              <a:rPr lang="en-US" b="1" dirty="0"/>
              <a:t>itchiness</a:t>
            </a:r>
            <a:r>
              <a:rPr lang="en-US" dirty="0"/>
              <a:t> of eyes.</a:t>
            </a:r>
          </a:p>
          <a:p>
            <a:endParaRPr lang="en-US" dirty="0"/>
          </a:p>
        </p:txBody>
      </p:sp>
    </p:spTree>
    <p:extLst>
      <p:ext uri="{BB962C8B-B14F-4D97-AF65-F5344CB8AC3E}">
        <p14:creationId xmlns:p14="http://schemas.microsoft.com/office/powerpoint/2010/main" val="360281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TotalTime>
  <Words>2128</Words>
  <Application>Microsoft Office PowerPoint</Application>
  <PresentationFormat>Widescreen</PresentationFormat>
  <Paragraphs>266</Paragraphs>
  <Slides>50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50</vt:i4>
      </vt:variant>
    </vt:vector>
  </HeadingPairs>
  <TitlesOfParts>
    <vt:vector size="59" baseType="lpstr">
      <vt:lpstr>Aharoni</vt:lpstr>
      <vt:lpstr>Algerian</vt:lpstr>
      <vt:lpstr>Andalus</vt:lpstr>
      <vt:lpstr>Aparajita</vt:lpstr>
      <vt:lpstr>Arial</vt:lpstr>
      <vt:lpstr>Calibri</vt:lpstr>
      <vt:lpstr>Calibri Light</vt:lpstr>
      <vt:lpstr>Wingdings</vt:lpstr>
      <vt:lpstr>Office Theme</vt:lpstr>
      <vt:lpstr>Respiratory infections</vt:lpstr>
      <vt:lpstr>Respiratory tract infections</vt:lpstr>
      <vt:lpstr>Upper respiratory tract infections</vt:lpstr>
      <vt:lpstr>Lower respiratory infections</vt:lpstr>
      <vt:lpstr>For each case you need to know the followings:</vt:lpstr>
      <vt:lpstr>Upper respiratory tract infections</vt:lpstr>
      <vt:lpstr>Influenza</vt:lpstr>
      <vt:lpstr>Treatment </vt:lpstr>
      <vt:lpstr>Coryzal symptoms</vt:lpstr>
      <vt:lpstr>Sore throat (pharyngitis)</vt:lpstr>
      <vt:lpstr>Clinical features</vt:lpstr>
      <vt:lpstr>Diagnosis</vt:lpstr>
      <vt:lpstr>PowerPoint Presentation</vt:lpstr>
      <vt:lpstr>Streptococcal Sore Throat</vt:lpstr>
      <vt:lpstr>Antibiotics effective against S. pyogenes include</vt:lpstr>
      <vt:lpstr>Acute epiglottitis</vt:lpstr>
      <vt:lpstr>PowerPoint Presentation</vt:lpstr>
      <vt:lpstr>Treatment </vt:lpstr>
      <vt:lpstr>Otitis Media</vt:lpstr>
      <vt:lpstr>PowerPoint Presentation</vt:lpstr>
      <vt:lpstr>Clinical features</vt:lpstr>
      <vt:lpstr>PowerPoint Presentation</vt:lpstr>
      <vt:lpstr>Diagnosis</vt:lpstr>
      <vt:lpstr>Treatment</vt:lpstr>
      <vt:lpstr>Acute Sinusitis</vt:lpstr>
      <vt:lpstr>Clinical features &amp; Diagnosis</vt:lpstr>
      <vt:lpstr>Treatment</vt:lpstr>
      <vt:lpstr>Lower respiratory infections</vt:lpstr>
      <vt:lpstr>Acute bronchitis</vt:lpstr>
      <vt:lpstr>PowerPoint Presentation</vt:lpstr>
      <vt:lpstr>Treatment</vt:lpstr>
      <vt:lpstr>Bronchiolitis</vt:lpstr>
      <vt:lpstr>PowerPoint Presentation</vt:lpstr>
      <vt:lpstr>Pneumonia</vt:lpstr>
      <vt:lpstr>Community-acquired pneumonia (CAP)</vt:lpstr>
      <vt:lpstr>Atypical Pneumonias</vt:lpstr>
      <vt:lpstr>Clinical features</vt:lpstr>
      <vt:lpstr>Clinical features</vt:lpstr>
      <vt:lpstr>Diagnosis</vt:lpstr>
      <vt:lpstr>PowerPoint Presentation</vt:lpstr>
      <vt:lpstr>PowerPoint Presentation</vt:lpstr>
      <vt:lpstr>Hospital-acquired pneumonia (HAP)</vt:lpstr>
      <vt:lpstr>PowerPoint Presentation</vt:lpstr>
      <vt:lpstr>PowerPoint Presentation</vt:lpstr>
      <vt:lpstr>Aspiration pneumonia</vt:lpstr>
      <vt:lpstr>Severe acute respiratory syndrome (SARS) </vt:lpstr>
      <vt:lpstr>Cystic fibrosis (CF)</vt:lpstr>
      <vt:lpstr>PowerPoint Presentation</vt:lpstr>
      <vt:lpstr>Treatment</vt:lpstr>
      <vt:lpstr>Notes…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infections</dc:title>
  <dc:creator>HP HADEEL</dc:creator>
  <cp:lastModifiedBy>HP HADEEL</cp:lastModifiedBy>
  <cp:revision>38</cp:revision>
  <dcterms:created xsi:type="dcterms:W3CDTF">2019-03-19T12:29:03Z</dcterms:created>
  <dcterms:modified xsi:type="dcterms:W3CDTF">2019-03-19T20:31:53Z</dcterms:modified>
</cp:coreProperties>
</file>