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6" r:id="rId21"/>
    <p:sldId id="279" r:id="rId22"/>
    <p:sldId id="278" r:id="rId2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60C154-0098-4AA6-B423-2D723647407B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FE22AF5-C79D-4C92-BCCE-01D7FDCDE73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897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E22AF5-C79D-4C92-BCCE-01D7FDCDE73A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9566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D07A050-DC3F-480D-B0A3-A5F7BA70D358}" type="datetimeFigureOut">
              <a:rPr lang="ar-IQ" smtClean="0"/>
              <a:t>26/05/1438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C09369A-4544-4E77-A1CA-46E7C20E811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5" y="260648"/>
            <a:ext cx="7219136" cy="252028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Pharmaceutical chemistry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Antibacterial Antibiotics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Tetracyclines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3212976"/>
            <a:ext cx="7126227" cy="2412757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Assist . Prof . Karima F. Ali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AL-Mustansiriyah university</a:t>
            </a:r>
          </a:p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College of pharmacy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664062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88632"/>
          </a:xfrm>
        </p:spPr>
        <p:txBody>
          <a:bodyPr>
            <a:normAutofit fontScale="85000" lnSpcReduction="10000"/>
          </a:bodyPr>
          <a:lstStyle/>
          <a:p>
            <a:pPr marL="68580" indent="0" algn="l" rtl="0">
              <a:buNone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Mechanism of Action and Resistance</a:t>
            </a:r>
          </a:p>
          <a:p>
            <a:pPr marL="68580" indent="0" algn="l" rtl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Tetracyclines are specific inhibitors of bacterial protein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synthesis. They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bind to the 30S ribosomal subunit and,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thereby, prevent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the binding of aminoacyl tRNA to the mRNA–ribosome complex.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biochemically distinct mechanisms of resistance to tetracyclines have been described in bacteria: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a) efflux mediated by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trans membrane-spanning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active-transport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proteins that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reduces the intracellular tetracycline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concentration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(b) ribosomal protection, in which the bacterial protein</a:t>
            </a:r>
          </a:p>
          <a:p>
            <a:pPr marL="68580" indent="0" algn="l" rtl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synthesis apparatus is rendered resistant to the action of</a:t>
            </a:r>
          </a:p>
          <a:p>
            <a:pPr marL="68580" indent="0" algn="l" rtl="0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tetracyclines by an inducible cytoplasmic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protein </a:t>
            </a:r>
          </a:p>
          <a:p>
            <a:pPr marL="68580" indent="0" algn="l" rtl="0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(c)enzymatic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oxidation.</a:t>
            </a:r>
          </a:p>
          <a:p>
            <a:pPr marL="68580" indent="0" algn="l" rtl="0">
              <a:buNone/>
            </a:pPr>
            <a:endParaRPr lang="ar-IQ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5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8064896" cy="5760640"/>
          </a:xfrm>
        </p:spPr>
        <p:txBody>
          <a:bodyPr/>
          <a:lstStyle/>
          <a:p>
            <a:pPr marL="68580" indent="0" algn="l" rtl="0">
              <a:buNone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Spectrum of Activity</a:t>
            </a:r>
          </a:p>
          <a:p>
            <a:pPr marL="68580" indent="0"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tetracyclines have the broadest spectrum of activity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any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known antibacterial agents. They are active against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wide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range of Gram-positive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Gram-negative bacteria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spirochetes, mycoplasma,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rickettsiae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chlamydiae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Resistance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tetracyclines among both Gram-positive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Gram-negative bacteria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relatively common.</a:t>
            </a:r>
          </a:p>
          <a:p>
            <a:pPr marL="68580" indent="0" algn="l" rtl="0">
              <a:buNone/>
            </a:pP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428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04056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>
                <a:latin typeface="Times New Roman" pitchFamily="18" charset="0"/>
                <a:cs typeface="Times New Roman" pitchFamily="18" charset="0"/>
              </a:rPr>
              <a:t>Structure–Activity Relationships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5184576"/>
          </a:xfrm>
        </p:spPr>
        <p:txBody>
          <a:bodyPr/>
          <a:lstStyle/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All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derivatives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containing fewer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than four rings are inactive or nearly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inactive.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simplest tetracycline derivative that retains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characteristic broad-spectrum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activity associated with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antibiotic class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6-demethyl-6-deoxytetracycline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enolized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tricarbonylmethane system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 C-1 to C-3 must be intact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good activity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Replacement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amide at C-2 with other functions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(e.g., aldehyde or nitrile) reduces or abolishes activity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Mono alkylation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amide nitrogen reduces activity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proportionately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size of the alkyl group.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87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7992888" cy="5688632"/>
          </a:xfrm>
        </p:spPr>
        <p:txBody>
          <a:bodyPr/>
          <a:lstStyle/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The dimethyl amino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group at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4-position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must have the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orientation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4-epitetracyclines 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very much less active than the natural isomers.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Removal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4-dimethylamino group reduces activity even further.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Activity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largely retained in the primary and N-methyl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secondary amines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but rapidly diminishes in the higher alkylamines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cis-A/B-ring fusion with a -hydroxyl group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C-12a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apparently also essential.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Esters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C-12a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hydroxyl group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inactive, with the exception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formyl ester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readily hydrolyzes in aqueous solutions.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11. Alkylation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at C-11a also leads to inactive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compounds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247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88632"/>
          </a:xfrm>
        </p:spPr>
        <p:txBody>
          <a:bodyPr/>
          <a:lstStyle/>
          <a:p>
            <a:pPr marL="68580" indent="0" algn="just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Dehydrogenation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form a double bond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between C-5a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C-11a markedly decreases activity,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does aromatization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ring C to form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anhydrotetracyclines.</a:t>
            </a: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13. substituents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at positions 5, 5a, 6, 7, 8,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9, representing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largely hydrophobic “northern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western” faces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molecule, can be modified with varying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degrees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success, resulting in retention and, sometimes,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improvement of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antibiotic activity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14. 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5-hydroxyl group, 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oxytetracycline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doxycycline, may influence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pharmacokinetic properties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but does not change antimicrobial activity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02069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064896" cy="5688632"/>
          </a:xfrm>
        </p:spPr>
        <p:txBody>
          <a:bodyPr>
            <a:noAutofit/>
          </a:bodyPr>
          <a:lstStyle/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15. Acid-stable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6-deoxytetracyclines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6- demethyl-6-deoxytetracyclines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have been used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prepare various mono substituted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 substituted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derivatives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electrophilic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substitution reactions at C-7 and C-9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ring.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16.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more useful results have been achieved with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introduction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substituents at C-7.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17. Oddly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strongly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electron withdrawing groups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(e.g., chloro [lortetracycline]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nitro) and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strongly electron-donating groups (e.g.,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dimethyl amino [minocycline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]) enhance activity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017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7992888" cy="5688632"/>
          </a:xfrm>
        </p:spPr>
        <p:txBody>
          <a:bodyPr>
            <a:normAutofit/>
          </a:bodyPr>
          <a:lstStyle/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18.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most fruitful site for semisynthetic modification of the tetracyclines has been the 6-position. Neither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6α-methyl nor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-hydroxyl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group is essential for antibacterial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19. Polar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substituents (i.e., hydroxyl groups) at C-5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C-6 decrease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lipid versus water solubility of the tetracyclines.</a:t>
            </a:r>
          </a:p>
          <a:p>
            <a:pPr marL="68580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6-position is, however, considerably more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sensitive than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5-position to this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effect. Nonpolar substituents have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opposite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effect.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7711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067925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32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Products</a:t>
            </a:r>
          </a:p>
          <a:p>
            <a:pPr marL="68580" indent="0" algn="l" rtl="0">
              <a:buNone/>
            </a:pPr>
            <a:r>
              <a:rPr lang="en-US" sz="3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Tetracycline</a:t>
            </a:r>
          </a:p>
          <a:p>
            <a:pPr marL="68580" indent="0" algn="l" rtl="0">
              <a:buNone/>
            </a:pP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Tetracycline has become the most popular antibiotic of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its group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largely because its plasma concentration appears to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higher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more enduring than that of either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oxytetracycline or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chlortetracycline.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IQ" sz="32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17032"/>
            <a:ext cx="4824536" cy="2232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9602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88632"/>
          </a:xfrm>
        </p:spPr>
        <p:txBody>
          <a:bodyPr/>
          <a:lstStyle/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Rolitetracycline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Chlortetracycline Hydrochloride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560" y="1124745"/>
            <a:ext cx="3888432" cy="206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268760"/>
            <a:ext cx="3528392" cy="1916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19" r="7602"/>
          <a:stretch/>
        </p:blipFill>
        <p:spPr bwMode="auto">
          <a:xfrm>
            <a:off x="449435" y="3975136"/>
            <a:ext cx="320457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319453"/>
            <a:ext cx="3528392" cy="1557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59632" y="5877270"/>
            <a:ext cx="216023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oxytetracycline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6077325"/>
            <a:ext cx="2376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methacycline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91880" y="2348880"/>
            <a:ext cx="720080" cy="100811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Oval 11"/>
          <p:cNvSpPr/>
          <p:nvPr/>
        </p:nvSpPr>
        <p:spPr>
          <a:xfrm>
            <a:off x="4968044" y="1124745"/>
            <a:ext cx="468052" cy="57606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Oval 12"/>
          <p:cNvSpPr/>
          <p:nvPr/>
        </p:nvSpPr>
        <p:spPr>
          <a:xfrm rot="20237601">
            <a:off x="1748242" y="3982571"/>
            <a:ext cx="464988" cy="5065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Oval 13"/>
          <p:cNvSpPr/>
          <p:nvPr/>
        </p:nvSpPr>
        <p:spPr>
          <a:xfrm>
            <a:off x="5562110" y="4319452"/>
            <a:ext cx="450050" cy="59178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2125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692696"/>
            <a:ext cx="7992888" cy="5616624"/>
          </a:xfrm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v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greater stability of methacycline, both in vivo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vitro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results from modification at C-6. Removal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6- hydroxy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group markedly increases the stability of ring 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both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acids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bases, preventing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formation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iso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tetracyclines by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rtl="0">
              <a:buFont typeface="Wingdings" pitchFamily="2" charset="2"/>
              <a:buChar char="v"/>
            </a:pP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08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067925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Chemistry</a:t>
            </a: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Among the most important broad-spectrum antibiotics are</a:t>
            </a: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members of the tetracycline family. Nine such compounds—</a:t>
            </a: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tetracycline, rolitetracycline,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oxytetracycline, chlortetracycline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demeclocycline, meclocycline,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methacycline, doxycycline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minocycline—have been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introduced into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medical use. Several others possess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antibiotic activity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tetracyclines are obtained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fermentation procedures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from Streptomyces spp. or by chemical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transformations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natural products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823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7992888" cy="5688632"/>
          </a:xfrm>
        </p:spPr>
        <p:txBody>
          <a:bodyPr>
            <a:normAutofit fontScale="25000" lnSpcReduction="20000"/>
          </a:bodyPr>
          <a:lstStyle/>
          <a:p>
            <a:pPr marL="68580" indent="0" algn="l" rtl="0">
              <a:buNone/>
            </a:pPr>
            <a:r>
              <a:rPr lang="en-US" sz="1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Doxycycline</a:t>
            </a:r>
            <a:endParaRPr lang="en-US" sz="1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more recent addition to 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the 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tetracycline group of 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antibiotics available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for 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just" rtl="0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antibacterial therapy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is 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doxycycline, </a:t>
            </a:r>
            <a:r>
              <a:rPr lang="el-GR" sz="1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-6-deoxy-5-oxytetracycline (</a:t>
            </a:r>
            <a:r>
              <a:rPr lang="en-US" sz="11200" dirty="0" err="1" smtClean="0">
                <a:latin typeface="Times New Roman" pitchFamily="18" charset="0"/>
                <a:cs typeface="Times New Roman" pitchFamily="18" charset="0"/>
              </a:rPr>
              <a:t>Vibramycin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 rtl="0"/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The 6</a:t>
            </a:r>
            <a:r>
              <a:rPr lang="el-GR" sz="1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-methyl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epimer is more than 3 times as active as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its </a:t>
            </a:r>
            <a:r>
              <a:rPr lang="el-GR" sz="112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-epimer. </a:t>
            </a:r>
          </a:p>
          <a:p>
            <a:pPr marL="68580" indent="0" algn="just" rtl="0">
              <a:buNone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Apparently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, the difference in orientation of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the methyl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groups, which slightly affects the shapes of the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molecules, causes 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a substantial difference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in biological effect</a:t>
            </a:r>
            <a:r>
              <a:rPr lang="en-US" sz="11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ar-IQ" sz="1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3" r="8271"/>
          <a:stretch/>
        </p:blipFill>
        <p:spPr bwMode="auto">
          <a:xfrm>
            <a:off x="4932040" y="1052737"/>
            <a:ext cx="352839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5292080" y="1196752"/>
            <a:ext cx="360040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652120" y="1739587"/>
            <a:ext cx="3287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6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099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136904" cy="4995917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absence of the 6-hydroxyl  group produces a compound  that is very stable in  acids and bases and that has a long biological half-life. </a:t>
            </a:r>
          </a:p>
          <a:p>
            <a:pPr algn="l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addition, it is absorbed very well from the GI tract, thus allowing a smaller dose to be administered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262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648072"/>
          </a:xfrm>
        </p:spPr>
        <p:txBody>
          <a:bodyPr>
            <a:normAutofit fontScale="90000"/>
          </a:bodyPr>
          <a:lstStyle/>
          <a:p>
            <a:r>
              <a:rPr lang="en-US" dirty="0"/>
              <a:t>NEWER TETRACYCLINES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920880" cy="4824536"/>
          </a:xfrm>
        </p:spPr>
        <p:txBody>
          <a:bodyPr/>
          <a:lstStyle/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substituted in the aromatic (D) ring in an effort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discover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analogs that might be effective against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resistant strains. Glycylcyclines,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class of 9-dimethylglycylamino-(DMG)-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substituted tetracyclines were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discovered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first of these to be marketed was tigecycline.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645024"/>
            <a:ext cx="5544616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2195736" y="4581128"/>
            <a:ext cx="1224136" cy="187220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Oval 5"/>
          <p:cNvSpPr/>
          <p:nvPr/>
        </p:nvSpPr>
        <p:spPr>
          <a:xfrm>
            <a:off x="2960204" y="3501008"/>
            <a:ext cx="1224136" cy="792088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355976" y="3645024"/>
            <a:ext cx="0" cy="648072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3328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136904" cy="5688632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stereochemistry of the tetracyclines is very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complex.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Carbon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atoms 4, 4a, 5, 5a, 6, and 12a are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potentially chiral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depending on substitution. Oxytetracycline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doxycycline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each with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-hydroxyl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substituent, have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six asymmetric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centers; the others, lacking chirality at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C-5, have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only five.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01008"/>
            <a:ext cx="604867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860032" y="4221088"/>
            <a:ext cx="504056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Oval 5"/>
          <p:cNvSpPr/>
          <p:nvPr/>
        </p:nvSpPr>
        <p:spPr>
          <a:xfrm>
            <a:off x="4427984" y="4522930"/>
            <a:ext cx="544252" cy="4902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Oval 6"/>
          <p:cNvSpPr/>
          <p:nvPr/>
        </p:nvSpPr>
        <p:spPr>
          <a:xfrm>
            <a:off x="3491880" y="4522930"/>
            <a:ext cx="504056" cy="49024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Oval 7"/>
          <p:cNvSpPr/>
          <p:nvPr/>
        </p:nvSpPr>
        <p:spPr>
          <a:xfrm>
            <a:off x="4067944" y="4221089"/>
            <a:ext cx="360040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Oval 8"/>
          <p:cNvSpPr/>
          <p:nvPr/>
        </p:nvSpPr>
        <p:spPr>
          <a:xfrm>
            <a:off x="3059832" y="4221089"/>
            <a:ext cx="432048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Oval 9"/>
          <p:cNvSpPr/>
          <p:nvPr/>
        </p:nvSpPr>
        <p:spPr>
          <a:xfrm>
            <a:off x="4427984" y="5013176"/>
            <a:ext cx="544252" cy="50405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940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136904" cy="4851901"/>
          </a:xfrm>
        </p:spPr>
        <p:txBody>
          <a:bodyPr/>
          <a:lstStyle/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Structures of Tetracyclines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6"/>
            <a:ext cx="813690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8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16624"/>
          </a:xfrm>
        </p:spPr>
        <p:txBody>
          <a:bodyPr>
            <a:normAutofit/>
          </a:bodyPr>
          <a:lstStyle/>
          <a:p>
            <a:pPr marL="68580" indent="0" algn="l" rtl="0">
              <a:buNone/>
            </a:pPr>
            <a:r>
              <a:rPr lang="en-US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Structure of the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Tetracyclines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tetracyclines are amphoteric compounds,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forming salts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either acids or bases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neutral solutions,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substances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exist mainly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zwitterions.</a:t>
            </a:r>
          </a:p>
          <a:p>
            <a:pPr algn="l" rtl="0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unusual structural groupings in the tetracyclines produce</a:t>
            </a:r>
          </a:p>
          <a:p>
            <a:pPr marL="68580" indent="0" algn="l" rt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three acidity constants in aqueous solutions of the acid</a:t>
            </a:r>
          </a:p>
          <a:p>
            <a:pPr marL="68580" indent="0" algn="l" rt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Salts (pKa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pKa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pKa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149080"/>
            <a:ext cx="482453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716016" y="4293096"/>
            <a:ext cx="1440160" cy="56521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ectangle 4"/>
          <p:cNvSpPr/>
          <p:nvPr/>
        </p:nvSpPr>
        <p:spPr>
          <a:xfrm>
            <a:off x="5292080" y="4858308"/>
            <a:ext cx="1584176" cy="116298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Rectangle 5"/>
          <p:cNvSpPr/>
          <p:nvPr/>
        </p:nvSpPr>
        <p:spPr>
          <a:xfrm>
            <a:off x="3059832" y="5229200"/>
            <a:ext cx="1944216" cy="85324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41688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692696"/>
            <a:ext cx="8136904" cy="5832648"/>
          </a:xfrm>
        </p:spPr>
        <p:txBody>
          <a:bodyPr>
            <a:normAutofit/>
          </a:bodyPr>
          <a:lstStyle/>
          <a:p>
            <a:pPr algn="l" rtl="0"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Strong acids and strong bases attack tetracyclines with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hydroxyl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group on C-6, causing a loss in activity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through modification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C ring. </a:t>
            </a:r>
          </a:p>
          <a:p>
            <a:pPr algn="l" rtl="0">
              <a:buFont typeface="Wingdings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Strong acids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produce dehydration through a reaction involving the 6-hydroxyl group and the 5a-hydrogen.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double bond thus formed between positions 5a and 6 induces a shift in the position of the double bond between C-11a and C-12 to a position between C-11 and C-11a, forming the more energetically favored resonant system of the naphthalene group found in the inactive anhydrotetracyclines.</a:t>
            </a:r>
          </a:p>
        </p:txBody>
      </p:sp>
    </p:spTree>
    <p:extLst>
      <p:ext uri="{BB962C8B-B14F-4D97-AF65-F5344CB8AC3E}">
        <p14:creationId xmlns:p14="http://schemas.microsoft.com/office/powerpoint/2010/main" val="370883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136904" cy="5760640"/>
          </a:xfrm>
        </p:spPr>
        <p:txBody>
          <a:bodyPr>
            <a:normAutofit/>
          </a:bodyPr>
          <a:lstStyle/>
          <a:p>
            <a:pPr marL="68580" indent="0" algn="just" rtl="0">
              <a:buNone/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promote a reaction between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6- hydroxyl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group and the ketone group at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11-position, causing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bond between the 11 and 11a atoms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cleave, forming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lactone ring found in the inactive isotetracycline.</a:t>
            </a:r>
          </a:p>
          <a:p>
            <a:pPr marL="68580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two unfavorable reactions stimulated research</a:t>
            </a:r>
          </a:p>
          <a:p>
            <a:pPr marL="68580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led to the development of the more stable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longer acting compounds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6-deoxytetracycline,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methacycline, doxycycline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and minocycline.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2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7992887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3888" y="1988840"/>
            <a:ext cx="8640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3284984"/>
            <a:ext cx="7607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Acid</a:t>
            </a:r>
            <a:endParaRPr lang="ar-IQ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86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764704"/>
            <a:ext cx="8064896" cy="5688632"/>
          </a:xfrm>
        </p:spPr>
        <p:txBody>
          <a:bodyPr>
            <a:noAutofit/>
          </a:bodyPr>
          <a:lstStyle/>
          <a:p>
            <a:pPr marL="68580" indent="0" algn="l" rtl="0"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Stable chelate complexes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formed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tetracyclines with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metals, including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calcium, magnesium, and iron.</a:t>
            </a:r>
          </a:p>
          <a:p>
            <a:pPr marL="68580" indent="0" algn="l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Such chelates are usually very insoluble in water,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accounting 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impaired absorption of most (if not all)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tetracyclines 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presence of milk; calcium-, magnesium-,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aluminum-containing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antacids; and iron salts. Soluble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alkalinizers, such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 sodium bicarbonate, also decrease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GI absorption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tetracyclines.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8580" indent="0" algn="l" rtl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affinity of tetracyclines for calcium causes them to be incorporated into newly forming bones and teeth as tetracycline–calcium orthophosphate complexes</a:t>
            </a:r>
            <a:endParaRPr lang="ar-IQ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264</TotalTime>
  <Words>1325</Words>
  <Application>Microsoft Office PowerPoint</Application>
  <PresentationFormat>On-screen Show (4:3)</PresentationFormat>
  <Paragraphs>90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Austin</vt:lpstr>
      <vt:lpstr>Pharmaceutical chemistry  Antibacterial Antibiotics Tetracyclines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Structure–Activity Relationships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NEWER TETRACYCLINES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Pharmaceutical chemistry  Antibacterial Antibiotics Tetracyclines</dc:title>
  <dc:creator>kaeima</dc:creator>
  <cp:lastModifiedBy>kaeima</cp:lastModifiedBy>
  <cp:revision>24</cp:revision>
  <dcterms:created xsi:type="dcterms:W3CDTF">2017-02-22T16:30:49Z</dcterms:created>
  <dcterms:modified xsi:type="dcterms:W3CDTF">2017-02-22T20:55:48Z</dcterms:modified>
</cp:coreProperties>
</file>