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81" r:id="rId4"/>
    <p:sldId id="258" r:id="rId5"/>
    <p:sldId id="259" r:id="rId6"/>
    <p:sldId id="287" r:id="rId7"/>
    <p:sldId id="288" r:id="rId8"/>
    <p:sldId id="292" r:id="rId9"/>
    <p:sldId id="289" r:id="rId10"/>
    <p:sldId id="262" r:id="rId11"/>
    <p:sldId id="277" r:id="rId12"/>
    <p:sldId id="276" r:id="rId13"/>
    <p:sldId id="278" r:id="rId14"/>
    <p:sldId id="264" r:id="rId15"/>
    <p:sldId id="263" r:id="rId16"/>
    <p:sldId id="279" r:id="rId17"/>
    <p:sldId id="266" r:id="rId18"/>
    <p:sldId id="267" r:id="rId19"/>
    <p:sldId id="268" r:id="rId20"/>
    <p:sldId id="269" r:id="rId21"/>
    <p:sldId id="290" r:id="rId22"/>
    <p:sldId id="291" r:id="rId23"/>
    <p:sldId id="270" r:id="rId24"/>
    <p:sldId id="272" r:id="rId25"/>
    <p:sldId id="273" r:id="rId26"/>
    <p:sldId id="274" r:id="rId27"/>
    <p:sldId id="275" r:id="rId28"/>
    <p:sldId id="285" r:id="rId29"/>
    <p:sldId id="286" r:id="rId3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87AF841-E9C2-4FFC-B258-E9E45FECFAA6}" type="datetimeFigureOut">
              <a:rPr lang="ar-IQ" smtClean="0"/>
              <a:t>28/06/1440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CA0575B-D893-4E79-BC0B-750A435EE1DC}"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AF841-E9C2-4FFC-B258-E9E45FECFAA6}"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AF841-E9C2-4FFC-B258-E9E45FECFAA6}"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7AF841-E9C2-4FFC-B258-E9E45FECFAA6}"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7AF841-E9C2-4FFC-B258-E9E45FECFAA6}"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87AF841-E9C2-4FFC-B258-E9E45FECFAA6}" type="datetimeFigureOut">
              <a:rPr lang="ar-IQ" smtClean="0"/>
              <a:t>28/06/1440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CA0575B-D893-4E79-BC0B-750A435EE1DC}"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7AF841-E9C2-4FFC-B258-E9E45FECFAA6}" type="datetimeFigureOut">
              <a:rPr lang="ar-IQ" smtClean="0"/>
              <a:t>28/06/1440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7AF841-E9C2-4FFC-B258-E9E45FECFAA6}" type="datetimeFigureOut">
              <a:rPr lang="ar-IQ" smtClean="0"/>
              <a:t>28/06/1440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AF841-E9C2-4FFC-B258-E9E45FECFAA6}" type="datetimeFigureOut">
              <a:rPr lang="ar-IQ" smtClean="0"/>
              <a:t>28/06/1440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87AF841-E9C2-4FFC-B258-E9E45FECFAA6}" type="datetimeFigureOut">
              <a:rPr lang="ar-IQ" smtClean="0"/>
              <a:t>28/06/1440</a:t>
            </a:fld>
            <a:endParaRPr lang="ar-IQ"/>
          </a:p>
        </p:txBody>
      </p:sp>
      <p:sp>
        <p:nvSpPr>
          <p:cNvPr id="7" name="Slide Number Placeholder 6"/>
          <p:cNvSpPr>
            <a:spLocks noGrp="1"/>
          </p:cNvSpPr>
          <p:nvPr>
            <p:ph type="sldNum" sz="quarter" idx="12"/>
          </p:nvPr>
        </p:nvSpPr>
        <p:spPr/>
        <p:txBody>
          <a:bodyPr/>
          <a:lstStyle/>
          <a:p>
            <a:fld id="{BCA0575B-D893-4E79-BC0B-750A435EE1DC}"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AF841-E9C2-4FFC-B258-E9E45FECFAA6}" type="datetimeFigureOut">
              <a:rPr lang="ar-IQ" smtClean="0"/>
              <a:t>28/06/1440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BCA0575B-D893-4E79-BC0B-750A435EE1D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87AF841-E9C2-4FFC-B258-E9E45FECFAA6}" type="datetimeFigureOut">
              <a:rPr lang="ar-IQ" smtClean="0"/>
              <a:t>28/06/1440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CA0575B-D893-4E79-BC0B-750A435EE1D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7867209" cy="2880320"/>
          </a:xfrm>
        </p:spPr>
        <p:txBody>
          <a:bodyPr>
            <a:normAutofit fontScale="90000"/>
          </a:bodyPr>
          <a:lstStyle/>
          <a:p>
            <a:pPr algn="ctr" rtl="0"/>
            <a:r>
              <a:rPr lang="en-US" sz="4800" dirty="0">
                <a:solidFill>
                  <a:srgbClr val="FFFF00"/>
                </a:solidFill>
              </a:rPr>
              <a:t>Pharmaceutical chemistry </a:t>
            </a:r>
            <a:br>
              <a:rPr lang="en-US" sz="4800" dirty="0">
                <a:solidFill>
                  <a:srgbClr val="FFFF00"/>
                </a:solidFill>
              </a:rPr>
            </a:br>
            <a:r>
              <a:rPr lang="en-US" sz="4800" dirty="0">
                <a:solidFill>
                  <a:srgbClr val="FFFF00"/>
                </a:solidFill>
              </a:rPr>
              <a:t>Antibacterial Antibiotics</a:t>
            </a:r>
            <a:br>
              <a:rPr lang="en-US" sz="4800" dirty="0">
                <a:solidFill>
                  <a:srgbClr val="FFFF00"/>
                </a:solidFill>
              </a:rPr>
            </a:br>
            <a:r>
              <a:rPr lang="en-US" sz="4800" dirty="0">
                <a:solidFill>
                  <a:srgbClr val="FFFF00"/>
                </a:solidFill>
              </a:rPr>
              <a:t/>
            </a:r>
            <a:br>
              <a:rPr lang="en-US" sz="4800" dirty="0">
                <a:solidFill>
                  <a:srgbClr val="FFFF00"/>
                </a:solidFill>
              </a:rPr>
            </a:br>
            <a:r>
              <a:rPr lang="en-US" sz="4800" dirty="0" smtClean="0">
                <a:solidFill>
                  <a:srgbClr val="002060"/>
                </a:solidFill>
              </a:rPr>
              <a:t>Macrolides</a:t>
            </a:r>
            <a:endParaRPr lang="ar-IQ" sz="4800" dirty="0">
              <a:solidFill>
                <a:srgbClr val="002060"/>
              </a:solidFill>
            </a:endParaRPr>
          </a:p>
        </p:txBody>
      </p:sp>
      <p:sp>
        <p:nvSpPr>
          <p:cNvPr id="3" name="Subtitle 2"/>
          <p:cNvSpPr>
            <a:spLocks noGrp="1"/>
          </p:cNvSpPr>
          <p:nvPr>
            <p:ph type="subTitle" idx="1"/>
          </p:nvPr>
        </p:nvSpPr>
        <p:spPr>
          <a:xfrm>
            <a:off x="827585" y="4421080"/>
            <a:ext cx="7215584" cy="1260629"/>
          </a:xfrm>
        </p:spPr>
        <p:txBody>
          <a:bodyPr>
            <a:normAutofit fontScale="70000" lnSpcReduction="20000"/>
          </a:bodyPr>
          <a:lstStyle/>
          <a:p>
            <a:pPr algn="ctr"/>
            <a:r>
              <a:rPr lang="en-US" sz="4600" dirty="0">
                <a:solidFill>
                  <a:srgbClr val="C00000"/>
                </a:solidFill>
                <a:latin typeface="Times New Roman" pitchFamily="18" charset="0"/>
                <a:cs typeface="Times New Roman" pitchFamily="18" charset="0"/>
              </a:rPr>
              <a:t>Assist . Prof . Karima F. Ali</a:t>
            </a:r>
          </a:p>
          <a:p>
            <a:pPr algn="ctr"/>
            <a:r>
              <a:rPr lang="en-US" sz="3300" dirty="0">
                <a:latin typeface="Times New Roman" pitchFamily="18" charset="0"/>
                <a:cs typeface="Times New Roman" pitchFamily="18" charset="0"/>
              </a:rPr>
              <a:t>AL-Mustansiriyah university</a:t>
            </a:r>
          </a:p>
          <a:p>
            <a:pPr algn="ctr"/>
            <a:r>
              <a:rPr lang="en-US" sz="3300" dirty="0">
                <a:latin typeface="Times New Roman" pitchFamily="18" charset="0"/>
                <a:cs typeface="Times New Roman" pitchFamily="18" charset="0"/>
              </a:rPr>
              <a:t>College of pharmacy</a:t>
            </a:r>
          </a:p>
          <a:p>
            <a:endParaRPr lang="ar-IQ" dirty="0"/>
          </a:p>
        </p:txBody>
      </p:sp>
    </p:spTree>
    <p:extLst>
      <p:ext uri="{BB962C8B-B14F-4D97-AF65-F5344CB8AC3E}">
        <p14:creationId xmlns:p14="http://schemas.microsoft.com/office/powerpoint/2010/main" val="1471966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9552" y="908720"/>
            <a:ext cx="8136904" cy="4832092"/>
          </a:xfrm>
          <a:prstGeom prst="rect">
            <a:avLst/>
          </a:prstGeom>
        </p:spPr>
        <p:txBody>
          <a:bodyPr wrap="square">
            <a:spAutoFit/>
          </a:bodyPr>
          <a:lstStyle/>
          <a:p>
            <a:pPr algn="just" rtl="0"/>
            <a:r>
              <a:rPr lang="en-US" sz="2800" dirty="0" smtClean="0">
                <a:latin typeface="Times New Roman" pitchFamily="18" charset="0"/>
                <a:cs typeface="Times New Roman" pitchFamily="18" charset="0"/>
              </a:rPr>
              <a:t>Erythromycin has </a:t>
            </a:r>
            <a:r>
              <a:rPr lang="en-US" sz="2800" dirty="0">
                <a:latin typeface="Times New Roman" pitchFamily="18" charset="0"/>
                <a:cs typeface="Times New Roman" pitchFamily="18" charset="0"/>
              </a:rPr>
              <a:t>been chemically modified with primarily two </a:t>
            </a:r>
            <a:r>
              <a:rPr lang="en-US" sz="2800" dirty="0" smtClean="0">
                <a:latin typeface="Times New Roman" pitchFamily="18" charset="0"/>
                <a:cs typeface="Times New Roman" pitchFamily="18" charset="0"/>
              </a:rPr>
              <a:t>different goals </a:t>
            </a:r>
            <a:r>
              <a:rPr lang="en-US" sz="2800" dirty="0">
                <a:latin typeface="Times New Roman" pitchFamily="18" charset="0"/>
                <a:cs typeface="Times New Roman" pitchFamily="18" charset="0"/>
              </a:rPr>
              <a:t>in mind: </a:t>
            </a:r>
            <a:endParaRPr lang="en-US" sz="2800" dirty="0" smtClean="0">
              <a:latin typeface="Times New Roman" pitchFamily="18" charset="0"/>
              <a:cs typeface="Times New Roman" pitchFamily="18" charset="0"/>
            </a:endParaRPr>
          </a:p>
          <a:p>
            <a:pPr marL="514350" indent="-514350" algn="just" rtl="0">
              <a:buAutoNum type="alphaLcParenBoth"/>
            </a:pPr>
            <a:r>
              <a:rPr lang="en-US" sz="2800" dirty="0" smtClean="0">
                <a:latin typeface="Times New Roman" pitchFamily="18" charset="0"/>
                <a:cs typeface="Times New Roman" pitchFamily="18" charset="0"/>
              </a:rPr>
              <a:t>Increase either </a:t>
            </a:r>
            <a:r>
              <a:rPr lang="en-US" sz="2800" dirty="0">
                <a:latin typeface="Times New Roman" pitchFamily="18" charset="0"/>
                <a:cs typeface="Times New Roman" pitchFamily="18" charset="0"/>
              </a:rPr>
              <a:t>its water or its lipid </a:t>
            </a:r>
            <a:r>
              <a:rPr lang="en-US" sz="2800" dirty="0" smtClean="0">
                <a:latin typeface="Times New Roman" pitchFamily="18" charset="0"/>
                <a:cs typeface="Times New Roman" pitchFamily="18" charset="0"/>
              </a:rPr>
              <a:t>solubility for </a:t>
            </a:r>
            <a:r>
              <a:rPr lang="en-US" sz="2800" dirty="0">
                <a:latin typeface="Times New Roman" pitchFamily="18" charset="0"/>
                <a:cs typeface="Times New Roman" pitchFamily="18" charset="0"/>
              </a:rPr>
              <a:t>parenteral dosage forms and </a:t>
            </a:r>
            <a:endParaRPr lang="en-US" sz="2800" dirty="0" smtClean="0">
              <a:latin typeface="Times New Roman" pitchFamily="18" charset="0"/>
              <a:cs typeface="Times New Roman" pitchFamily="18" charset="0"/>
            </a:endParaRPr>
          </a:p>
          <a:p>
            <a:pPr marL="514350" indent="-514350" algn="just" rtl="0">
              <a:buAutoNum type="alphaLcParenBoth"/>
            </a:pPr>
            <a:r>
              <a:rPr lang="en-US" sz="2800" dirty="0" smtClean="0">
                <a:latin typeface="Times New Roman" pitchFamily="18" charset="0"/>
                <a:cs typeface="Times New Roman" pitchFamily="18" charset="0"/>
              </a:rPr>
              <a:t>Increase its acid </a:t>
            </a:r>
            <a:r>
              <a:rPr lang="en-US" sz="2800" dirty="0">
                <a:latin typeface="Times New Roman" pitchFamily="18" charset="0"/>
                <a:cs typeface="Times New Roman" pitchFamily="18" charset="0"/>
              </a:rPr>
              <a:t>stability (and possibly its lipid solubility) for </a:t>
            </a:r>
            <a:r>
              <a:rPr lang="en-US" sz="2800" dirty="0" smtClean="0">
                <a:latin typeface="Times New Roman" pitchFamily="18" charset="0"/>
                <a:cs typeface="Times New Roman" pitchFamily="18" charset="0"/>
              </a:rPr>
              <a:t>improved oral absorption</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rtl="0"/>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nucleophilic functionality of 6-hydroxyl group Initiate   Erythromycin degradation. </a:t>
            </a:r>
          </a:p>
          <a:p>
            <a:pPr algn="just" rtl="0"/>
            <a:r>
              <a:rPr lang="en-US" sz="2800" dirty="0">
                <a:latin typeface="Times New Roman" pitchFamily="18" charset="0"/>
                <a:cs typeface="Times New Roman" pitchFamily="18" charset="0"/>
              </a:rPr>
              <a:t>If the size of the group kept small so as not to affect the ribosomal binding.</a:t>
            </a:r>
          </a:p>
          <a:p>
            <a:pPr algn="just" rtl="0"/>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4252549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920880" cy="5616624"/>
          </a:xfrm>
        </p:spPr>
        <p:txBody>
          <a:bodyPr>
            <a:normAutofit lnSpcReduction="10000"/>
          </a:bodyPr>
          <a:lstStyle/>
          <a:p>
            <a:pPr marL="68580" indent="0" algn="just" rtl="0">
              <a:buNone/>
            </a:pPr>
            <a:r>
              <a:rPr lang="en-US" sz="2800" dirty="0">
                <a:latin typeface="Times New Roman" pitchFamily="18" charset="0"/>
                <a:cs typeface="Times New Roman" pitchFamily="18" charset="0"/>
              </a:rPr>
              <a:t>Modified derivatives of the antibiotic are of two </a:t>
            </a:r>
            <a:r>
              <a:rPr lang="en-US" sz="2800" dirty="0" smtClean="0">
                <a:latin typeface="Times New Roman" pitchFamily="18" charset="0"/>
                <a:cs typeface="Times New Roman" pitchFamily="18" charset="0"/>
              </a:rPr>
              <a:t>types:</a:t>
            </a:r>
          </a:p>
          <a:p>
            <a:pPr marL="68580" indent="0" algn="just" rtl="0">
              <a:buNone/>
            </a:pPr>
            <a:r>
              <a:rPr lang="en-US" sz="2800" dirty="0" smtClean="0">
                <a:latin typeface="Times New Roman" pitchFamily="18" charset="0"/>
                <a:cs typeface="Times New Roman" pitchFamily="18" charset="0"/>
              </a:rPr>
              <a:t>1.  </a:t>
            </a:r>
            <a:r>
              <a:rPr lang="en-US" sz="2800" dirty="0">
                <a:solidFill>
                  <a:schemeClr val="tx1"/>
                </a:solidFill>
                <a:latin typeface="Times New Roman" pitchFamily="18" charset="0"/>
                <a:cs typeface="Times New Roman" pitchFamily="18" charset="0"/>
              </a:rPr>
              <a:t>acid salts of the </a:t>
            </a:r>
            <a:r>
              <a:rPr lang="en-US" sz="2800" dirty="0">
                <a:solidFill>
                  <a:srgbClr val="FF0000"/>
                </a:solidFill>
                <a:latin typeface="Times New Roman" pitchFamily="18" charset="0"/>
                <a:cs typeface="Times New Roman" pitchFamily="18" charset="0"/>
              </a:rPr>
              <a:t>dimethyl amino group </a:t>
            </a:r>
            <a:r>
              <a:rPr lang="en-US" sz="2800" dirty="0">
                <a:solidFill>
                  <a:schemeClr val="tx1"/>
                </a:solidFill>
                <a:latin typeface="Times New Roman" pitchFamily="18" charset="0"/>
                <a:cs typeface="Times New Roman" pitchFamily="18" charset="0"/>
              </a:rPr>
              <a:t>of the </a:t>
            </a:r>
            <a:r>
              <a:rPr lang="en-US" sz="2800" dirty="0">
                <a:solidFill>
                  <a:srgbClr val="0070C0"/>
                </a:solidFill>
                <a:latin typeface="Times New Roman" pitchFamily="18" charset="0"/>
                <a:cs typeface="Times New Roman" pitchFamily="18" charset="0"/>
              </a:rPr>
              <a:t>desosamine</a:t>
            </a:r>
            <a:r>
              <a:rPr lang="en-US" sz="2800" dirty="0">
                <a:solidFill>
                  <a:schemeClr val="tx1"/>
                </a:solidFill>
                <a:latin typeface="Times New Roman" pitchFamily="18" charset="0"/>
                <a:cs typeface="Times New Roman" pitchFamily="18" charset="0"/>
              </a:rPr>
              <a:t> moiety </a:t>
            </a:r>
            <a:r>
              <a:rPr lang="en-US" sz="2800" dirty="0">
                <a:latin typeface="Times New Roman" pitchFamily="18" charset="0"/>
                <a:cs typeface="Times New Roman" pitchFamily="18" charset="0"/>
              </a:rPr>
              <a:t>(e.g., the glucoheptonate, the lactobionate, and the stearate) </a:t>
            </a:r>
            <a:endParaRPr lang="en-US" sz="2800" dirty="0" smtClean="0">
              <a:latin typeface="Times New Roman" pitchFamily="18" charset="0"/>
              <a:cs typeface="Times New Roman" pitchFamily="18" charset="0"/>
            </a:endParaRPr>
          </a:p>
          <a:p>
            <a:pPr marL="68580" indent="0" algn="just" rtl="0">
              <a:buNone/>
            </a:pPr>
            <a:r>
              <a:rPr lang="en-US" sz="2800" dirty="0" smtClean="0">
                <a:latin typeface="Times New Roman" pitchFamily="18" charset="0"/>
                <a:cs typeface="Times New Roman" pitchFamily="18" charset="0"/>
              </a:rPr>
              <a:t>2. esters </a:t>
            </a:r>
            <a:r>
              <a:rPr lang="en-US" sz="2800" dirty="0">
                <a:latin typeface="Times New Roman" pitchFamily="18" charset="0"/>
                <a:cs typeface="Times New Roman" pitchFamily="18" charset="0"/>
              </a:rPr>
              <a:t>of the </a:t>
            </a:r>
            <a:r>
              <a:rPr lang="en-US" sz="2800" dirty="0">
                <a:solidFill>
                  <a:srgbClr val="FF0000"/>
                </a:solidFill>
                <a:latin typeface="Times New Roman" pitchFamily="18" charset="0"/>
                <a:cs typeface="Times New Roman" pitchFamily="18" charset="0"/>
              </a:rPr>
              <a:t>2՝-hydroxyl group </a:t>
            </a:r>
            <a:r>
              <a:rPr lang="en-US" sz="2800" dirty="0">
                <a:latin typeface="Times New Roman" pitchFamily="18" charset="0"/>
                <a:cs typeface="Times New Roman" pitchFamily="18" charset="0"/>
              </a:rPr>
              <a:t>of the </a:t>
            </a:r>
            <a:r>
              <a:rPr lang="en-US" sz="2800" dirty="0">
                <a:solidFill>
                  <a:srgbClr val="0070C0"/>
                </a:solidFill>
                <a:latin typeface="Times New Roman" pitchFamily="18" charset="0"/>
                <a:cs typeface="Times New Roman" pitchFamily="18" charset="0"/>
              </a:rPr>
              <a:t>desosamine</a:t>
            </a:r>
            <a:r>
              <a:rPr lang="en-US" sz="2800" dirty="0">
                <a:latin typeface="Times New Roman" pitchFamily="18" charset="0"/>
                <a:cs typeface="Times New Roman" pitchFamily="18" charset="0"/>
              </a:rPr>
              <a:t> (e.g., the ethylsuccinate and the propionate, available as the lauryl sulfate salt and known as the estolate). The stearate salt and the ethylsuccinate and propionate esters are used in oral dose forms intended to improve absorption of the antibiotic. The stearate releases erythromycin base in the intestinal tract, which is then absorbed.</a:t>
            </a:r>
          </a:p>
          <a:p>
            <a:pPr marL="68580" indent="0" algn="l" rtl="0">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324128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92696"/>
            <a:ext cx="8064896"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4860032" y="1052736"/>
            <a:ext cx="1152128" cy="7200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6" name="Oval 5"/>
          <p:cNvSpPr/>
          <p:nvPr/>
        </p:nvSpPr>
        <p:spPr>
          <a:xfrm>
            <a:off x="6228184" y="692696"/>
            <a:ext cx="1224136" cy="72008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Rectangle 6"/>
          <p:cNvSpPr/>
          <p:nvPr/>
        </p:nvSpPr>
        <p:spPr>
          <a:xfrm>
            <a:off x="899592" y="1052736"/>
            <a:ext cx="4480483" cy="461665"/>
          </a:xfrm>
          <a:prstGeom prst="rect">
            <a:avLst/>
          </a:prstGeom>
        </p:spPr>
        <p:txBody>
          <a:bodyPr wrap="square">
            <a:spAutoFit/>
          </a:bodyPr>
          <a:lstStyle/>
          <a:p>
            <a:pPr algn="l"/>
            <a:r>
              <a:rPr lang="en-US" sz="2400" dirty="0">
                <a:latin typeface="Times New Roman" pitchFamily="18" charset="0"/>
                <a:cs typeface="Times New Roman" pitchFamily="18" charset="0"/>
              </a:rPr>
              <a:t>Erythromycin</a:t>
            </a:r>
            <a:endParaRPr lang="ar-IQ" sz="2400" dirty="0">
              <a:latin typeface="Times New Roman" pitchFamily="18" charset="0"/>
              <a:cs typeface="Times New Roman" pitchFamily="18" charset="0"/>
            </a:endParaRPr>
          </a:p>
        </p:txBody>
      </p:sp>
      <p:sp>
        <p:nvSpPr>
          <p:cNvPr id="8" name="Oval 7"/>
          <p:cNvSpPr/>
          <p:nvPr/>
        </p:nvSpPr>
        <p:spPr>
          <a:xfrm>
            <a:off x="4139952" y="2420888"/>
            <a:ext cx="781236" cy="57606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4128608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88632"/>
          </a:xfrm>
        </p:spPr>
        <p:txBody>
          <a:bodyPr/>
          <a:lstStyle/>
          <a:p>
            <a:pPr marL="68580" indent="0" algn="l" rtl="0">
              <a:buNone/>
            </a:pPr>
            <a:r>
              <a:rPr lang="en-US" sz="3200" dirty="0" smtClean="0">
                <a:solidFill>
                  <a:schemeClr val="bg2">
                    <a:lumMod val="50000"/>
                  </a:schemeClr>
                </a:solidFill>
                <a:latin typeface="Times New Roman" pitchFamily="18" charset="0"/>
                <a:cs typeface="Times New Roman" pitchFamily="18" charset="0"/>
              </a:rPr>
              <a:t>1. Acid </a:t>
            </a:r>
            <a:r>
              <a:rPr lang="en-US" sz="3200" dirty="0">
                <a:solidFill>
                  <a:schemeClr val="bg2">
                    <a:lumMod val="50000"/>
                  </a:schemeClr>
                </a:solidFill>
                <a:latin typeface="Times New Roman" pitchFamily="18" charset="0"/>
                <a:cs typeface="Times New Roman" pitchFamily="18" charset="0"/>
              </a:rPr>
              <a:t>salts of the dimethyl amino </a:t>
            </a:r>
            <a:r>
              <a:rPr lang="en-US" sz="3200" dirty="0" smtClean="0">
                <a:solidFill>
                  <a:schemeClr val="bg2">
                    <a:lumMod val="50000"/>
                  </a:schemeClr>
                </a:solidFill>
                <a:latin typeface="Times New Roman" pitchFamily="18" charset="0"/>
                <a:cs typeface="Times New Roman" pitchFamily="18" charset="0"/>
              </a:rPr>
              <a:t>group:</a:t>
            </a:r>
          </a:p>
          <a:p>
            <a:pPr marL="68580" indent="0" algn="l" rtl="0">
              <a:buNone/>
            </a:pPr>
            <a:r>
              <a:rPr lang="en-US" dirty="0" smtClean="0">
                <a:latin typeface="Times New Roman" pitchFamily="18" charset="0"/>
                <a:cs typeface="Times New Roman" pitchFamily="18" charset="0"/>
              </a:rPr>
              <a:t> </a:t>
            </a:r>
            <a:r>
              <a:rPr lang="en-US" sz="2800" dirty="0">
                <a:solidFill>
                  <a:schemeClr val="bg2">
                    <a:lumMod val="50000"/>
                  </a:schemeClr>
                </a:solidFill>
                <a:latin typeface="Times New Roman" pitchFamily="18" charset="0"/>
                <a:cs typeface="Times New Roman" pitchFamily="18" charset="0"/>
              </a:rPr>
              <a:t>Erythromycin Lactobionate</a:t>
            </a:r>
          </a:p>
          <a:p>
            <a:pPr marL="68580" indent="0" algn="l" rtl="0">
              <a:buNone/>
            </a:pPr>
            <a:r>
              <a:rPr lang="en-US" dirty="0">
                <a:latin typeface="Times New Roman" pitchFamily="18" charset="0"/>
                <a:cs typeface="Times New Roman" pitchFamily="18" charset="0"/>
              </a:rPr>
              <a:t>Erythromycin lactobionate is a water-soluble salt prepared</a:t>
            </a:r>
          </a:p>
          <a:p>
            <a:pPr marL="68580" indent="0" algn="l" rtl="0">
              <a:buNone/>
            </a:pPr>
            <a:r>
              <a:rPr lang="en-US" dirty="0">
                <a:latin typeface="Times New Roman" pitchFamily="18" charset="0"/>
                <a:cs typeface="Times New Roman" pitchFamily="18" charset="0"/>
              </a:rPr>
              <a:t>by reacting erythromycin base with </a:t>
            </a:r>
            <a:r>
              <a:rPr lang="en-US" dirty="0" smtClean="0">
                <a:latin typeface="Times New Roman" pitchFamily="18" charset="0"/>
                <a:cs typeface="Times New Roman" pitchFamily="18" charset="0"/>
              </a:rPr>
              <a:t>lactobiono-</a:t>
            </a:r>
            <a:r>
              <a:rPr lang="hy-AM" dirty="0" smtClean="0">
                <a:latin typeface="Times New Roman" pitchFamily="18" charset="0"/>
                <a:cs typeface="Times New Roman" pitchFamily="18" charset="0"/>
              </a:rPr>
              <a:t>ծ</a:t>
            </a:r>
            <a:r>
              <a:rPr lang="en-US" dirty="0" smtClean="0">
                <a:latin typeface="Times New Roman" pitchFamily="18" charset="0"/>
                <a:cs typeface="Times New Roman" pitchFamily="18" charset="0"/>
              </a:rPr>
              <a:t>-lactone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636912"/>
            <a:ext cx="7848872"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6091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920880" cy="5616624"/>
          </a:xfrm>
        </p:spPr>
        <p:txBody>
          <a:bodyPr>
            <a:normAutofit/>
          </a:bodyPr>
          <a:lstStyle/>
          <a:p>
            <a:pPr marL="68580" indent="0" algn="just" rtl="0">
              <a:buNone/>
            </a:pPr>
            <a:r>
              <a:rPr lang="en-US" sz="2800" dirty="0" smtClean="0">
                <a:solidFill>
                  <a:schemeClr val="bg2">
                    <a:lumMod val="50000"/>
                  </a:schemeClr>
                </a:solidFill>
                <a:latin typeface="Times New Roman" pitchFamily="18" charset="0"/>
                <a:cs typeface="Times New Roman" pitchFamily="18" charset="0"/>
              </a:rPr>
              <a:t>2. Esters </a:t>
            </a:r>
            <a:r>
              <a:rPr lang="en-US" sz="2800" dirty="0">
                <a:solidFill>
                  <a:schemeClr val="bg2">
                    <a:lumMod val="50000"/>
                  </a:schemeClr>
                </a:solidFill>
                <a:latin typeface="Times New Roman" pitchFamily="18" charset="0"/>
                <a:cs typeface="Times New Roman" pitchFamily="18" charset="0"/>
              </a:rPr>
              <a:t>of the 2՝-hydroxyl group </a:t>
            </a:r>
            <a:endParaRPr lang="en-US" sz="2800" dirty="0" smtClean="0">
              <a:solidFill>
                <a:schemeClr val="bg2">
                  <a:lumMod val="50000"/>
                </a:schemeClr>
              </a:solidFill>
              <a:latin typeface="Times New Roman" pitchFamily="18" charset="0"/>
              <a:cs typeface="Times New Roman" pitchFamily="18" charset="0"/>
            </a:endParaRPr>
          </a:p>
          <a:p>
            <a:pPr marL="68580" indent="0" algn="just" rtl="0">
              <a:buNone/>
            </a:pPr>
            <a:r>
              <a:rPr lang="en-US" sz="2800" dirty="0" smtClean="0">
                <a:solidFill>
                  <a:schemeClr val="bg2">
                    <a:lumMod val="50000"/>
                  </a:schemeClr>
                </a:solidFill>
                <a:latin typeface="Times New Roman" pitchFamily="18" charset="0"/>
                <a:cs typeface="Times New Roman" pitchFamily="18" charset="0"/>
              </a:rPr>
              <a:t>Erythromycin stearate </a:t>
            </a:r>
            <a:r>
              <a:rPr lang="en-US" sz="2800" dirty="0" smtClean="0">
                <a:latin typeface="Times New Roman" pitchFamily="18" charset="0"/>
                <a:cs typeface="Times New Roman" pitchFamily="18" charset="0"/>
              </a:rPr>
              <a:t>(Ethril, Wyamycin S, Erypar) is the stearic acid salt of erythromycin. It is film coated to protect it from acid degradation in the stomach. In the alkaline pH of the duodenum, the free base is liberated from the stearate and absorbed.</a:t>
            </a:r>
            <a:endParaRPr lang="ar-IQ" sz="2800" dirty="0">
              <a:latin typeface="Times New Roman" pitchFamily="18" charset="0"/>
              <a:cs typeface="Times New Roman" pitchFamily="18" charset="0"/>
            </a:endParaRPr>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3573016"/>
            <a:ext cx="4536504" cy="235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flipH="1">
            <a:off x="3059832" y="5901372"/>
            <a:ext cx="3456384" cy="1292662"/>
          </a:xfrm>
          <a:prstGeom prst="rect">
            <a:avLst/>
          </a:prstGeom>
        </p:spPr>
        <p:txBody>
          <a:bodyPr wrap="square">
            <a:spAutoFit/>
          </a:bodyPr>
          <a:lstStyle/>
          <a:p>
            <a:pPr algn="l"/>
            <a:r>
              <a:rPr lang="en-US" sz="2400" dirty="0" smtClean="0">
                <a:latin typeface="Times New Roman" pitchFamily="18" charset="0"/>
                <a:cs typeface="Times New Roman" pitchFamily="18" charset="0"/>
              </a:rPr>
              <a:t>Erythromycin Stearate</a:t>
            </a:r>
          </a:p>
          <a:p>
            <a:endParaRPr lang="en-US" dirty="0" smtClean="0"/>
          </a:p>
          <a:p>
            <a:endParaRPr lang="en-US" dirty="0"/>
          </a:p>
          <a:p>
            <a:endParaRPr lang="en-US" dirty="0"/>
          </a:p>
        </p:txBody>
      </p:sp>
      <p:cxnSp>
        <p:nvCxnSpPr>
          <p:cNvPr id="6" name="Straight Arrow Connector 5"/>
          <p:cNvCxnSpPr/>
          <p:nvPr/>
        </p:nvCxnSpPr>
        <p:spPr>
          <a:xfrm>
            <a:off x="5580112" y="3861048"/>
            <a:ext cx="324036" cy="288032"/>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684680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67744" y="6026516"/>
            <a:ext cx="4530148" cy="400110"/>
          </a:xfrm>
          <a:prstGeom prst="rect">
            <a:avLst/>
          </a:prstGeom>
        </p:spPr>
        <p:txBody>
          <a:bodyPr wrap="square">
            <a:spAutoFit/>
          </a:bodyPr>
          <a:lstStyle/>
          <a:p>
            <a:pPr algn="l" rtl="0"/>
            <a:r>
              <a:rPr lang="en-US"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Erythromycin </a:t>
            </a:r>
            <a:r>
              <a:rPr lang="en-US" sz="2000" dirty="0">
                <a:latin typeface="Times New Roman" pitchFamily="18" charset="0"/>
                <a:cs typeface="Times New Roman" pitchFamily="18" charset="0"/>
              </a:rPr>
              <a:t>Ethylsuccinate</a:t>
            </a:r>
            <a:endParaRPr lang="ar-IQ" sz="2000" dirty="0">
              <a:latin typeface="Times New Roman" pitchFamily="18" charset="0"/>
              <a:cs typeface="Times New Roman" pitchFamily="18" charset="0"/>
            </a:endParaRPr>
          </a:p>
        </p:txBody>
      </p:sp>
      <p:sp>
        <p:nvSpPr>
          <p:cNvPr id="8" name="Rectangle 7"/>
          <p:cNvSpPr/>
          <p:nvPr/>
        </p:nvSpPr>
        <p:spPr>
          <a:xfrm>
            <a:off x="611560" y="692696"/>
            <a:ext cx="8064896" cy="2246769"/>
          </a:xfrm>
          <a:prstGeom prst="rect">
            <a:avLst/>
          </a:prstGeom>
        </p:spPr>
        <p:txBody>
          <a:bodyPr wrap="square">
            <a:spAutoFit/>
          </a:bodyPr>
          <a:lstStyle/>
          <a:p>
            <a:pPr algn="just" rtl="0"/>
            <a:r>
              <a:rPr lang="en-US" sz="2800" dirty="0">
                <a:solidFill>
                  <a:schemeClr val="bg2">
                    <a:lumMod val="50000"/>
                  </a:schemeClr>
                </a:solidFill>
                <a:latin typeface="Times New Roman" pitchFamily="18" charset="0"/>
                <a:cs typeface="Times New Roman" pitchFamily="18" charset="0"/>
              </a:rPr>
              <a:t>Erythromycin </a:t>
            </a:r>
            <a:r>
              <a:rPr lang="en-US" sz="2800" dirty="0" smtClean="0">
                <a:solidFill>
                  <a:schemeClr val="bg2">
                    <a:lumMod val="50000"/>
                  </a:schemeClr>
                </a:solidFill>
                <a:latin typeface="Times New Roman" pitchFamily="18" charset="0"/>
                <a:cs typeface="Times New Roman" pitchFamily="18" charset="0"/>
              </a:rPr>
              <a:t>Ethylsuccinate </a:t>
            </a:r>
            <a:r>
              <a:rPr lang="en-US" sz="2800" dirty="0">
                <a:latin typeface="Times New Roman" pitchFamily="18" charset="0"/>
                <a:cs typeface="Times New Roman" pitchFamily="18" charset="0"/>
              </a:rPr>
              <a:t>(EES, </a:t>
            </a:r>
            <a:r>
              <a:rPr lang="en-US" sz="2800" dirty="0" smtClean="0">
                <a:latin typeface="Times New Roman" pitchFamily="18" charset="0"/>
                <a:cs typeface="Times New Roman" pitchFamily="18" charset="0"/>
              </a:rPr>
              <a:t>Pediamycin, EryPed</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is the Ethylsuccinate </a:t>
            </a:r>
            <a:r>
              <a:rPr lang="en-US" sz="2800" dirty="0">
                <a:latin typeface="Times New Roman" pitchFamily="18" charset="0"/>
                <a:cs typeface="Times New Roman" pitchFamily="18" charset="0"/>
              </a:rPr>
              <a:t>mixed ester of erythromycin in which </a:t>
            </a:r>
            <a:r>
              <a:rPr lang="en-US" sz="2800" dirty="0" smtClean="0">
                <a:latin typeface="Times New Roman" pitchFamily="18" charset="0"/>
                <a:cs typeface="Times New Roman" pitchFamily="18" charset="0"/>
              </a:rPr>
              <a:t>the 2</a:t>
            </a:r>
            <a:r>
              <a:rPr lang="hy-AM"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hydroxyl group of the desosamine is esterified. It </a:t>
            </a:r>
            <a:r>
              <a:rPr lang="en-US" sz="2800" dirty="0" smtClean="0">
                <a:latin typeface="Times New Roman" pitchFamily="18" charset="0"/>
                <a:cs typeface="Times New Roman" pitchFamily="18" charset="0"/>
              </a:rPr>
              <a:t>is absorbed </a:t>
            </a:r>
            <a:r>
              <a:rPr lang="en-US" sz="2800" dirty="0">
                <a:latin typeface="Times New Roman" pitchFamily="18" charset="0"/>
                <a:cs typeface="Times New Roman" pitchFamily="18" charset="0"/>
              </a:rPr>
              <a:t>as the ester and hydrolyzed slowly in the body </a:t>
            </a:r>
            <a:r>
              <a:rPr lang="en-US" sz="2800" dirty="0" smtClean="0">
                <a:latin typeface="Times New Roman" pitchFamily="18" charset="0"/>
                <a:cs typeface="Times New Roman" pitchFamily="18" charset="0"/>
              </a:rPr>
              <a:t>to form </a:t>
            </a:r>
            <a:r>
              <a:rPr lang="en-US" sz="2800" dirty="0">
                <a:latin typeface="Times New Roman" pitchFamily="18" charset="0"/>
                <a:cs typeface="Times New Roman" pitchFamily="18" charset="0"/>
              </a:rPr>
              <a:t>erythromycin</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pic>
        <p:nvPicPr>
          <p:cNvPr id="15" name="Picture 7"/>
          <p:cNvPicPr>
            <a:picLocks noChangeAspect="1" noChangeArrowheads="1"/>
          </p:cNvPicPr>
          <p:nvPr/>
        </p:nvPicPr>
        <p:blipFill rotWithShape="1">
          <a:blip r:embed="rId2">
            <a:extLst>
              <a:ext uri="{28A0092B-C50C-407E-A947-70E740481C1C}">
                <a14:useLocalDpi xmlns:a14="http://schemas.microsoft.com/office/drawing/2010/main" val="0"/>
              </a:ext>
            </a:extLst>
          </a:blip>
          <a:srcRect l="11678" r="10509"/>
          <a:stretch/>
        </p:blipFill>
        <p:spPr bwMode="auto">
          <a:xfrm>
            <a:off x="2411760" y="2939465"/>
            <a:ext cx="4328863" cy="308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rot="1305923">
            <a:off x="4506619" y="4632810"/>
            <a:ext cx="2164432" cy="87783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060210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136904" cy="5688632"/>
          </a:xfrm>
        </p:spPr>
        <p:txBody>
          <a:bodyPr>
            <a:normAutofit fontScale="92500" lnSpcReduction="10000"/>
          </a:bodyPr>
          <a:lstStyle/>
          <a:p>
            <a:pPr marL="68580" indent="0" algn="l" rtl="0">
              <a:buNone/>
            </a:pPr>
            <a:r>
              <a:rPr lang="en-US" dirty="0" smtClean="0">
                <a:latin typeface="Times New Roman" pitchFamily="18" charset="0"/>
                <a:cs typeface="Times New Roman" pitchFamily="18" charset="0"/>
              </a:rPr>
              <a:t>3. </a:t>
            </a:r>
            <a:r>
              <a:rPr lang="en-US" sz="2800" dirty="0" smtClean="0">
                <a:solidFill>
                  <a:schemeClr val="bg2">
                    <a:lumMod val="50000"/>
                  </a:schemeClr>
                </a:solidFill>
                <a:latin typeface="Times New Roman" pitchFamily="18" charset="0"/>
                <a:cs typeface="Times New Roman" pitchFamily="18" charset="0"/>
              </a:rPr>
              <a:t>Methylation of the 6-hydroxyl group:</a:t>
            </a:r>
          </a:p>
          <a:p>
            <a:pPr marL="68580" indent="0" algn="l" rtl="0">
              <a:buNone/>
            </a:pPr>
            <a:r>
              <a:rPr lang="en-US" sz="2800" dirty="0" smtClean="0">
                <a:solidFill>
                  <a:schemeClr val="bg2">
                    <a:lumMod val="50000"/>
                  </a:schemeClr>
                </a:solidFill>
                <a:latin typeface="Times New Roman" pitchFamily="18" charset="0"/>
                <a:cs typeface="Times New Roman" pitchFamily="18" charset="0"/>
              </a:rPr>
              <a:t>Clarithromycin</a:t>
            </a:r>
          </a:p>
          <a:p>
            <a:pPr marL="68580" indent="0" algn="just" rtl="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simple methylation of the 6-hydroxyl group </a:t>
            </a:r>
            <a:r>
              <a:rPr lang="en-US" sz="2800" dirty="0" smtClean="0">
                <a:latin typeface="Times New Roman" pitchFamily="18" charset="0"/>
                <a:cs typeface="Times New Roman" pitchFamily="18" charset="0"/>
              </a:rPr>
              <a:t>of erythromycin </a:t>
            </a:r>
            <a:r>
              <a:rPr lang="en-US" sz="2800" dirty="0">
                <a:latin typeface="Times New Roman" pitchFamily="18" charset="0"/>
                <a:cs typeface="Times New Roman" pitchFamily="18" charset="0"/>
              </a:rPr>
              <a:t>creates a semisynthetic derivative that </a:t>
            </a:r>
            <a:r>
              <a:rPr lang="en-US" sz="2800" dirty="0" smtClean="0">
                <a:latin typeface="Times New Roman" pitchFamily="18" charset="0"/>
                <a:cs typeface="Times New Roman" pitchFamily="18" charset="0"/>
              </a:rPr>
              <a:t>fully retains </a:t>
            </a:r>
            <a:r>
              <a:rPr lang="en-US" sz="2800" dirty="0">
                <a:latin typeface="Times New Roman" pitchFamily="18" charset="0"/>
                <a:cs typeface="Times New Roman" pitchFamily="18" charset="0"/>
              </a:rPr>
              <a:t>the antibacterial properties of the parent </a:t>
            </a:r>
            <a:r>
              <a:rPr lang="en-US" sz="2800" dirty="0" smtClean="0">
                <a:latin typeface="Times New Roman" pitchFamily="18" charset="0"/>
                <a:cs typeface="Times New Roman" pitchFamily="18" charset="0"/>
              </a:rPr>
              <a:t>antibiotic, with </a:t>
            </a:r>
            <a:r>
              <a:rPr lang="en-US" sz="2800" dirty="0">
                <a:latin typeface="Times New Roman" pitchFamily="18" charset="0"/>
                <a:cs typeface="Times New Roman" pitchFamily="18" charset="0"/>
              </a:rPr>
              <a:t>markedly increased acid stability and oral bioavailability and reduced GI side effects associated with erythromycin. </a:t>
            </a:r>
            <a:endParaRPr lang="en-US" sz="2800" dirty="0" smtClean="0">
              <a:latin typeface="Times New Roman" pitchFamily="18" charset="0"/>
              <a:cs typeface="Times New Roman" pitchFamily="18" charset="0"/>
            </a:endParaRPr>
          </a:p>
          <a:p>
            <a:pPr marL="68580" indent="0" algn="just" rtl="0">
              <a:buNone/>
            </a:pPr>
            <a:endParaRPr lang="en-US" sz="2800" dirty="0">
              <a:solidFill>
                <a:schemeClr val="bg2">
                  <a:lumMod val="50000"/>
                </a:schemeClr>
              </a:solidFill>
              <a:latin typeface="Times New Roman" pitchFamily="18" charset="0"/>
              <a:cs typeface="Times New Roman" pitchFamily="18" charset="0"/>
            </a:endParaRPr>
          </a:p>
          <a:p>
            <a:pPr marL="68580" indent="0" algn="just" rtl="0">
              <a:buNone/>
            </a:pPr>
            <a:endParaRPr lang="en-US" sz="2800" dirty="0" smtClean="0">
              <a:solidFill>
                <a:schemeClr val="tx1"/>
              </a:solidFill>
              <a:latin typeface="Times New Roman" pitchFamily="18" charset="0"/>
              <a:cs typeface="Times New Roman" pitchFamily="18" charset="0"/>
            </a:endParaRPr>
          </a:p>
          <a:p>
            <a:pPr marL="68580" indent="0" algn="just" rtl="0">
              <a:buNone/>
            </a:pPr>
            <a:endParaRPr lang="en-US" sz="2800" dirty="0">
              <a:solidFill>
                <a:schemeClr val="tx1"/>
              </a:solidFill>
              <a:latin typeface="Times New Roman" pitchFamily="18" charset="0"/>
              <a:cs typeface="Times New Roman" pitchFamily="18" charset="0"/>
            </a:endParaRPr>
          </a:p>
          <a:p>
            <a:pPr marL="68580" indent="0" algn="just" rtl="0">
              <a:buNone/>
            </a:pPr>
            <a:endParaRPr lang="en-US" sz="2800" dirty="0" smtClean="0">
              <a:solidFill>
                <a:schemeClr val="tx1"/>
              </a:solidFill>
              <a:latin typeface="Times New Roman" pitchFamily="18" charset="0"/>
              <a:cs typeface="Times New Roman" pitchFamily="18" charset="0"/>
            </a:endParaRPr>
          </a:p>
          <a:p>
            <a:pPr marL="68580" indent="0" algn="just" rtl="0">
              <a:buNone/>
            </a:pPr>
            <a:r>
              <a:rPr lang="en-US" sz="2600" dirty="0" smtClean="0">
                <a:solidFill>
                  <a:schemeClr val="tx1"/>
                </a:solidFill>
                <a:latin typeface="Times New Roman" pitchFamily="18" charset="0"/>
                <a:cs typeface="Times New Roman" pitchFamily="18" charset="0"/>
              </a:rPr>
              <a:t>     Clarithromycin</a:t>
            </a:r>
            <a:endParaRPr lang="ar-IQ" sz="2600" dirty="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061" r="11836"/>
          <a:stretch/>
        </p:blipFill>
        <p:spPr bwMode="auto">
          <a:xfrm>
            <a:off x="3419872" y="3717032"/>
            <a:ext cx="410445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5220071" y="4365104"/>
            <a:ext cx="711065" cy="4572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402401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836712"/>
            <a:ext cx="7920880" cy="5616624"/>
          </a:xfrm>
        </p:spPr>
        <p:txBody>
          <a:bodyPr>
            <a:normAutofit/>
          </a:bodyPr>
          <a:lstStyle/>
          <a:p>
            <a:pPr marL="68580" indent="0" algn="l" rtl="0">
              <a:buNone/>
            </a:pPr>
            <a:r>
              <a:rPr lang="en-US" sz="2800" dirty="0">
                <a:solidFill>
                  <a:schemeClr val="accent1"/>
                </a:solidFill>
                <a:latin typeface="Times New Roman" pitchFamily="18" charset="0"/>
                <a:cs typeface="Times New Roman" pitchFamily="18" charset="0"/>
              </a:rPr>
              <a:t>Azithromycin</a:t>
            </a:r>
          </a:p>
          <a:p>
            <a:pPr marL="68580" indent="0" algn="just" rtl="0">
              <a:buNone/>
            </a:pPr>
            <a:r>
              <a:rPr lang="en-US" sz="2800" dirty="0">
                <a:latin typeface="Times New Roman" pitchFamily="18" charset="0"/>
                <a:cs typeface="Times New Roman" pitchFamily="18" charset="0"/>
              </a:rPr>
              <a:t>Azithromycin (Zithromax) is a semisynthetic derivative </a:t>
            </a:r>
            <a:r>
              <a:rPr lang="en-US" sz="2800" dirty="0" smtClean="0">
                <a:latin typeface="Times New Roman" pitchFamily="18" charset="0"/>
                <a:cs typeface="Times New Roman" pitchFamily="18" charset="0"/>
              </a:rPr>
              <a:t>of erythromycin</a:t>
            </a:r>
            <a:r>
              <a:rPr lang="en-US" sz="2800" dirty="0">
                <a:latin typeface="Times New Roman" pitchFamily="18" charset="0"/>
                <a:cs typeface="Times New Roman" pitchFamily="18" charset="0"/>
              </a:rPr>
              <a:t>, prepared by Beckman rearrangement of </a:t>
            </a:r>
            <a:r>
              <a:rPr lang="en-US" sz="2800" dirty="0" smtClean="0">
                <a:latin typeface="Times New Roman" pitchFamily="18" charset="0"/>
                <a:cs typeface="Times New Roman" pitchFamily="18" charset="0"/>
              </a:rPr>
              <a:t>the corresponding oxime</a:t>
            </a:r>
            <a:r>
              <a:rPr lang="en-US" sz="2800" dirty="0">
                <a:latin typeface="Times New Roman" pitchFamily="18" charset="0"/>
                <a:cs typeface="Times New Roman" pitchFamily="18" charset="0"/>
              </a:rPr>
              <a:t>, followed by </a:t>
            </a:r>
            <a:r>
              <a:rPr lang="en-US" sz="2800" dirty="0" smtClean="0">
                <a:latin typeface="Times New Roman" pitchFamily="18" charset="0"/>
                <a:cs typeface="Times New Roman" pitchFamily="18" charset="0"/>
              </a:rPr>
              <a:t>N methylation </a:t>
            </a:r>
            <a:r>
              <a:rPr lang="en-US" sz="2800" dirty="0">
                <a:latin typeface="Times New Roman" pitchFamily="18" charset="0"/>
                <a:cs typeface="Times New Roman" pitchFamily="18" charset="0"/>
              </a:rPr>
              <a:t>and </a:t>
            </a:r>
            <a:r>
              <a:rPr lang="en-US" sz="2800" dirty="0" smtClean="0">
                <a:latin typeface="Times New Roman" pitchFamily="18" charset="0"/>
                <a:cs typeface="Times New Roman" pitchFamily="18" charset="0"/>
              </a:rPr>
              <a:t>reduction of </a:t>
            </a:r>
            <a:r>
              <a:rPr lang="en-US" sz="2800" dirty="0">
                <a:latin typeface="Times New Roman" pitchFamily="18" charset="0"/>
                <a:cs typeface="Times New Roman" pitchFamily="18" charset="0"/>
              </a:rPr>
              <a:t>the resulting ring-expanded lactam. It is a </a:t>
            </a:r>
            <a:r>
              <a:rPr lang="en-US" sz="2800" dirty="0" smtClean="0">
                <a:latin typeface="Times New Roman" pitchFamily="18" charset="0"/>
                <a:cs typeface="Times New Roman" pitchFamily="18" charset="0"/>
              </a:rPr>
              <a:t>prototype of </a:t>
            </a:r>
            <a:r>
              <a:rPr lang="en-US" sz="2800" dirty="0">
                <a:latin typeface="Times New Roman" pitchFamily="18" charset="0"/>
                <a:cs typeface="Times New Roman" pitchFamily="18" charset="0"/>
              </a:rPr>
              <a:t>a series of nitrogen-containing, 15-membered </a:t>
            </a:r>
            <a:r>
              <a:rPr lang="en-US" sz="2800" dirty="0" smtClean="0">
                <a:latin typeface="Times New Roman" pitchFamily="18" charset="0"/>
                <a:cs typeface="Times New Roman" pitchFamily="18" charset="0"/>
              </a:rPr>
              <a:t>ring macrolides </a:t>
            </a:r>
            <a:r>
              <a:rPr lang="en-US" sz="2800" dirty="0">
                <a:latin typeface="Times New Roman" pitchFamily="18" charset="0"/>
                <a:cs typeface="Times New Roman" pitchFamily="18" charset="0"/>
              </a:rPr>
              <a:t>known as azalides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Removal of the </a:t>
            </a:r>
            <a:r>
              <a:rPr lang="en-US" sz="2800" dirty="0" smtClean="0">
                <a:latin typeface="Times New Roman" pitchFamily="18" charset="0"/>
                <a:cs typeface="Times New Roman" pitchFamily="18" charset="0"/>
              </a:rPr>
              <a:t>9-keto group </a:t>
            </a:r>
            <a:r>
              <a:rPr lang="en-US" sz="2800" dirty="0">
                <a:latin typeface="Times New Roman" pitchFamily="18" charset="0"/>
                <a:cs typeface="Times New Roman" pitchFamily="18" charset="0"/>
              </a:rPr>
              <a:t>coupled with incorporation of a weakly basic </a:t>
            </a:r>
            <a:r>
              <a:rPr lang="en-US" sz="2800" dirty="0" smtClean="0">
                <a:latin typeface="Times New Roman" pitchFamily="18" charset="0"/>
                <a:cs typeface="Times New Roman" pitchFamily="18" charset="0"/>
              </a:rPr>
              <a:t>tertiary amine </a:t>
            </a:r>
            <a:r>
              <a:rPr lang="en-US" sz="2800" dirty="0">
                <a:latin typeface="Times New Roman" pitchFamily="18" charset="0"/>
                <a:cs typeface="Times New Roman" pitchFamily="18" charset="0"/>
              </a:rPr>
              <a:t>nitrogen function into the macrolide ring </a:t>
            </a:r>
            <a:r>
              <a:rPr lang="en-US" sz="2800" dirty="0" smtClean="0">
                <a:latin typeface="Times New Roman" pitchFamily="18" charset="0"/>
                <a:cs typeface="Times New Roman" pitchFamily="18" charset="0"/>
              </a:rPr>
              <a:t>increases the </a:t>
            </a:r>
            <a:r>
              <a:rPr lang="en-US" sz="2800" dirty="0">
                <a:latin typeface="Times New Roman" pitchFamily="18" charset="0"/>
                <a:cs typeface="Times New Roman" pitchFamily="18" charset="0"/>
              </a:rPr>
              <a:t>stability of azithromycin to acid-catalyzed degradation</a:t>
            </a:r>
          </a:p>
          <a:p>
            <a:pPr marL="68580" indent="0" algn="just" rtl="0">
              <a:buNone/>
            </a:pP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40672840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3789040"/>
            <a:ext cx="7992888" cy="2664295"/>
          </a:xfrm>
        </p:spPr>
        <p:txBody>
          <a:bodyPr>
            <a:normAutofit/>
          </a:bodyPr>
          <a:lstStyle/>
          <a:p>
            <a:pPr marL="68580" indent="0" algn="l" rtl="0">
              <a:buNone/>
            </a:pPr>
            <a:endParaRPr lang="en-US" sz="2800" dirty="0" smtClean="0">
              <a:latin typeface="Times New Roman" pitchFamily="18" charset="0"/>
              <a:cs typeface="Times New Roman" pitchFamily="18" charset="0"/>
            </a:endParaRPr>
          </a:p>
          <a:p>
            <a:pPr marL="68580" indent="0" algn="l" rtl="0">
              <a:buNone/>
            </a:pPr>
            <a:endParaRPr lang="en-US" sz="2800" dirty="0" smtClean="0">
              <a:latin typeface="Times New Roman" pitchFamily="18" charset="0"/>
              <a:cs typeface="Times New Roman" pitchFamily="18" charset="0"/>
            </a:endParaRPr>
          </a:p>
          <a:p>
            <a:pPr marL="68580" indent="0" algn="l" rtl="0">
              <a:buNone/>
            </a:pPr>
            <a:r>
              <a:rPr lang="en-US" sz="2800" dirty="0" smtClean="0">
                <a:latin typeface="Times New Roman" pitchFamily="18" charset="0"/>
                <a:cs typeface="Times New Roman" pitchFamily="18" charset="0"/>
              </a:rPr>
              <a:t>These </a:t>
            </a:r>
            <a:r>
              <a:rPr lang="en-US" sz="2800" dirty="0">
                <a:latin typeface="Times New Roman" pitchFamily="18" charset="0"/>
                <a:cs typeface="Times New Roman" pitchFamily="18" charset="0"/>
              </a:rPr>
              <a:t>changes also increase the lipid solubility of the </a:t>
            </a:r>
            <a:r>
              <a:rPr lang="en-US" sz="2800" dirty="0" smtClean="0">
                <a:latin typeface="Times New Roman" pitchFamily="18" charset="0"/>
                <a:cs typeface="Times New Roman" pitchFamily="18" charset="0"/>
              </a:rPr>
              <a:t>molecule, thereby </a:t>
            </a:r>
            <a:r>
              <a:rPr lang="en-US" sz="2800" dirty="0">
                <a:latin typeface="Times New Roman" pitchFamily="18" charset="0"/>
                <a:cs typeface="Times New Roman" pitchFamily="18" charset="0"/>
              </a:rPr>
              <a:t>conferring unique pharmacokinetic and </a:t>
            </a:r>
            <a:r>
              <a:rPr lang="en-US" sz="2800" dirty="0" smtClean="0">
                <a:latin typeface="Times New Roman" pitchFamily="18" charset="0"/>
                <a:cs typeface="Times New Roman" pitchFamily="18" charset="0"/>
              </a:rPr>
              <a:t>microbiological properties</a:t>
            </a:r>
            <a:endParaRPr lang="ar-IQ" sz="2800"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75" y="836712"/>
            <a:ext cx="7791450" cy="3960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002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136904" cy="5616623"/>
          </a:xfrm>
        </p:spPr>
        <p:txBody>
          <a:bodyPr>
            <a:normAutofit/>
          </a:bodyPr>
          <a:lstStyle/>
          <a:p>
            <a:pPr marL="68580" indent="0" algn="l" rtl="0">
              <a:buNone/>
            </a:pPr>
            <a:r>
              <a:rPr lang="en-US" sz="3200" dirty="0">
                <a:solidFill>
                  <a:schemeClr val="bg2">
                    <a:lumMod val="50000"/>
                  </a:schemeClr>
                </a:solidFill>
                <a:latin typeface="Times New Roman" pitchFamily="18" charset="0"/>
                <a:cs typeface="Times New Roman" pitchFamily="18" charset="0"/>
              </a:rPr>
              <a:t>Oleandomycin</a:t>
            </a:r>
            <a:r>
              <a:rPr lang="en-US" dirty="0">
                <a:latin typeface="Times New Roman" pitchFamily="18" charset="0"/>
                <a:cs typeface="Times New Roman" pitchFamily="18" charset="0"/>
              </a:rPr>
              <a:t>, as its triacetyl </a:t>
            </a:r>
            <a:r>
              <a:rPr lang="en-US" dirty="0" smtClean="0">
                <a:latin typeface="Times New Roman" pitchFamily="18" charset="0"/>
                <a:cs typeface="Times New Roman" pitchFamily="18" charset="0"/>
              </a:rPr>
              <a:t>derivative. Its structure consists of </a:t>
            </a:r>
            <a:r>
              <a:rPr lang="en-US" dirty="0">
                <a:latin typeface="Times New Roman" pitchFamily="18" charset="0"/>
                <a:cs typeface="Times New Roman" pitchFamily="18" charset="0"/>
              </a:rPr>
              <a:t>two sugars and a 14-member lactone </a:t>
            </a:r>
            <a:r>
              <a:rPr lang="en-US" dirty="0" smtClean="0">
                <a:latin typeface="Times New Roman" pitchFamily="18" charset="0"/>
                <a:cs typeface="Times New Roman" pitchFamily="18" charset="0"/>
              </a:rPr>
              <a:t>ring designated an oleandolide.. </a:t>
            </a:r>
            <a:r>
              <a:rPr lang="en-US" dirty="0">
                <a:latin typeface="Times New Roman" pitchFamily="18" charset="0"/>
                <a:cs typeface="Times New Roman" pitchFamily="18" charset="0"/>
              </a:rPr>
              <a:t>The sugars </a:t>
            </a:r>
            <a:r>
              <a:rPr lang="en-US" dirty="0" smtClean="0">
                <a:latin typeface="Times New Roman" pitchFamily="18" charset="0"/>
                <a:cs typeface="Times New Roman" pitchFamily="18" charset="0"/>
              </a:rPr>
              <a:t>are linked </a:t>
            </a:r>
            <a:r>
              <a:rPr lang="en-US" dirty="0">
                <a:latin typeface="Times New Roman" pitchFamily="18" charset="0"/>
                <a:cs typeface="Times New Roman" pitchFamily="18" charset="0"/>
              </a:rPr>
              <a:t>glycosidically to the positions 3 and 5, </a:t>
            </a:r>
            <a:r>
              <a:rPr lang="en-US" dirty="0" smtClean="0">
                <a:latin typeface="Times New Roman" pitchFamily="18" charset="0"/>
                <a:cs typeface="Times New Roman" pitchFamily="18" charset="0"/>
              </a:rPr>
              <a:t>respectively, of </a:t>
            </a:r>
            <a:r>
              <a:rPr lang="en-US" dirty="0">
                <a:latin typeface="Times New Roman" pitchFamily="18" charset="0"/>
                <a:cs typeface="Times New Roman" pitchFamily="18" charset="0"/>
              </a:rPr>
              <a:t>oleandolide. Oleandomycin contains three hydroxyl groups that </a:t>
            </a:r>
            <a:r>
              <a:rPr lang="en-US" dirty="0" smtClean="0">
                <a:latin typeface="Times New Roman" pitchFamily="18" charset="0"/>
                <a:cs typeface="Times New Roman" pitchFamily="18" charset="0"/>
              </a:rPr>
              <a:t>are subject </a:t>
            </a:r>
            <a:r>
              <a:rPr lang="en-US" dirty="0">
                <a:latin typeface="Times New Roman" pitchFamily="18" charset="0"/>
                <a:cs typeface="Times New Roman" pitchFamily="18" charset="0"/>
              </a:rPr>
              <a:t>to acylation, one in each of the sugars and one in </a:t>
            </a:r>
            <a:r>
              <a:rPr lang="en-US" dirty="0" smtClean="0">
                <a:latin typeface="Times New Roman" pitchFamily="18" charset="0"/>
                <a:cs typeface="Times New Roman" pitchFamily="18" charset="0"/>
              </a:rPr>
              <a:t>the oleandolide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1834" b="9957"/>
          <a:stretch/>
        </p:blipFill>
        <p:spPr bwMode="auto">
          <a:xfrm>
            <a:off x="1763688" y="3140968"/>
            <a:ext cx="5725683" cy="3346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1382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2696"/>
            <a:ext cx="7024744" cy="504056"/>
          </a:xfrm>
        </p:spPr>
        <p:txBody>
          <a:bodyPr>
            <a:normAutofit fontScale="90000"/>
          </a:bodyPr>
          <a:lstStyle/>
          <a:p>
            <a:r>
              <a:rPr lang="en-US" dirty="0" smtClean="0">
                <a:solidFill>
                  <a:schemeClr val="accent1">
                    <a:lumMod val="50000"/>
                  </a:schemeClr>
                </a:solidFill>
                <a:latin typeface="Times New Roman" pitchFamily="18" charset="0"/>
                <a:cs typeface="Times New Roman" pitchFamily="18" charset="0"/>
              </a:rPr>
              <a:t>Macrolides</a:t>
            </a:r>
            <a:endParaRPr lang="ar-IQ"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539552" y="1268760"/>
            <a:ext cx="8136904" cy="5184576"/>
          </a:xfrm>
        </p:spPr>
        <p:txBody>
          <a:bodyPr>
            <a:normAutofit/>
          </a:bodyPr>
          <a:lstStyle/>
          <a:p>
            <a:pPr marL="0" indent="0" algn="l" rtl="0">
              <a:buNone/>
            </a:pPr>
            <a:r>
              <a:rPr lang="en-US" sz="2800" dirty="0" smtClean="0">
                <a:latin typeface="Times New Roman" pitchFamily="18" charset="0"/>
                <a:cs typeface="Times New Roman" pitchFamily="18" charset="0"/>
              </a:rPr>
              <a:t>The macrolide antibiotics have three common chemical characteristics: </a:t>
            </a:r>
          </a:p>
          <a:p>
            <a:pPr marL="0" indent="0" algn="l" rtl="0">
              <a:buNone/>
            </a:pPr>
            <a:r>
              <a:rPr lang="en-US" sz="2800" dirty="0" smtClean="0">
                <a:latin typeface="Times New Roman" pitchFamily="18" charset="0"/>
                <a:cs typeface="Times New Roman" pitchFamily="18" charset="0"/>
              </a:rPr>
              <a:t>(a) a large lactone ring (which prompted the name macrolide),</a:t>
            </a:r>
          </a:p>
          <a:p>
            <a:pPr marL="0" indent="0" algn="l" rtl="0">
              <a:buNone/>
            </a:pPr>
            <a:r>
              <a:rPr lang="en-US" sz="2800" dirty="0" smtClean="0">
                <a:latin typeface="Times New Roman" pitchFamily="18" charset="0"/>
                <a:cs typeface="Times New Roman" pitchFamily="18" charset="0"/>
              </a:rPr>
              <a:t> (b) a ketone group</a:t>
            </a:r>
          </a:p>
          <a:p>
            <a:pPr marL="0" indent="0" algn="l" rtl="0">
              <a:buNone/>
            </a:pPr>
            <a:r>
              <a:rPr lang="en-US" sz="2800" dirty="0" smtClean="0">
                <a:latin typeface="Times New Roman" pitchFamily="18" charset="0"/>
                <a:cs typeface="Times New Roman" pitchFamily="18" charset="0"/>
              </a:rPr>
              <a:t> (c) a glycosidically linked amino sugar. </a:t>
            </a:r>
          </a:p>
          <a:p>
            <a:pPr marL="0" indent="0" algn="l" rtl="0">
              <a:buNone/>
            </a:pPr>
            <a:r>
              <a:rPr lang="en-US" sz="2800" dirty="0" smtClean="0">
                <a:latin typeface="Times New Roman" pitchFamily="18" charset="0"/>
                <a:cs typeface="Times New Roman" pitchFamily="18" charset="0"/>
              </a:rPr>
              <a:t>Usually, the lactone ring has 12, 14, or 16 atoms in it, and it is often unsaturated, with an olefinic group conjugated with the ketone function. </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486887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88632"/>
          </a:xfrm>
        </p:spPr>
        <p:txBody>
          <a:bodyPr>
            <a:normAutofit/>
          </a:bodyPr>
          <a:lstStyle/>
          <a:p>
            <a:pPr marL="68580" indent="0" algn="l" rtl="0">
              <a:buNone/>
            </a:pPr>
            <a:r>
              <a:rPr lang="en-US" sz="3600" dirty="0" smtClean="0">
                <a:solidFill>
                  <a:schemeClr val="accent1">
                    <a:lumMod val="75000"/>
                  </a:schemeClr>
                </a:solidFill>
                <a:latin typeface="Times New Roman" pitchFamily="18" charset="0"/>
                <a:cs typeface="Times New Roman" pitchFamily="18" charset="0"/>
              </a:rPr>
              <a:t>Lincomycins</a:t>
            </a:r>
          </a:p>
          <a:p>
            <a:pPr marL="68580" indent="0" algn="just" rtl="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lincomycins are sulfur-containing antibiotics </a:t>
            </a:r>
            <a:r>
              <a:rPr lang="en-US" sz="2800" dirty="0" smtClean="0">
                <a:latin typeface="Times New Roman" pitchFamily="18" charset="0"/>
                <a:cs typeface="Times New Roman" pitchFamily="18" charset="0"/>
              </a:rPr>
              <a:t>isolated from </a:t>
            </a:r>
            <a:r>
              <a:rPr lang="en-US" sz="2800" dirty="0">
                <a:latin typeface="Times New Roman" pitchFamily="18" charset="0"/>
                <a:cs typeface="Times New Roman" pitchFamily="18" charset="0"/>
              </a:rPr>
              <a:t>Streptomyces lincolnensis. </a:t>
            </a:r>
            <a:endParaRPr lang="en-US" sz="2800" dirty="0" smtClean="0">
              <a:latin typeface="Times New Roman" pitchFamily="18" charset="0"/>
              <a:cs typeface="Times New Roman" pitchFamily="18" charset="0"/>
            </a:endParaRPr>
          </a:p>
          <a:p>
            <a:pPr marL="68580" indent="0" algn="just" rtl="0">
              <a:buNone/>
            </a:pPr>
            <a:r>
              <a:rPr lang="en-US" sz="2800" dirty="0" smtClean="0">
                <a:latin typeface="Times New Roman" pitchFamily="18" charset="0"/>
                <a:cs typeface="Times New Roman" pitchFamily="18" charset="0"/>
              </a:rPr>
              <a:t>Extensive </a:t>
            </a:r>
            <a:r>
              <a:rPr lang="en-US" sz="2800" dirty="0">
                <a:latin typeface="Times New Roman" pitchFamily="18" charset="0"/>
                <a:cs typeface="Times New Roman" pitchFamily="18" charset="0"/>
              </a:rPr>
              <a:t>efforts to modify the </a:t>
            </a:r>
            <a:r>
              <a:rPr lang="en-US" sz="2800" dirty="0" smtClean="0">
                <a:latin typeface="Times New Roman" pitchFamily="18" charset="0"/>
                <a:cs typeface="Times New Roman" pitchFamily="18" charset="0"/>
              </a:rPr>
              <a:t>lincomycin structure </a:t>
            </a:r>
            <a:r>
              <a:rPr lang="en-US" sz="2800" dirty="0">
                <a:latin typeface="Times New Roman" pitchFamily="18" charset="0"/>
                <a:cs typeface="Times New Roman" pitchFamily="18" charset="0"/>
              </a:rPr>
              <a:t>to improve its antibacterial and </a:t>
            </a:r>
            <a:r>
              <a:rPr lang="en-US" sz="2800" dirty="0" smtClean="0">
                <a:latin typeface="Times New Roman" pitchFamily="18" charset="0"/>
                <a:cs typeface="Times New Roman" pitchFamily="18" charset="0"/>
              </a:rPr>
              <a:t>pharmacological properties </a:t>
            </a:r>
            <a:r>
              <a:rPr lang="en-US" sz="2800" dirty="0">
                <a:latin typeface="Times New Roman" pitchFamily="18" charset="0"/>
                <a:cs typeface="Times New Roman" pitchFamily="18" charset="0"/>
              </a:rPr>
              <a:t>resulted in the preparation of the </a:t>
            </a:r>
            <a:r>
              <a:rPr lang="en-US" sz="2800" dirty="0" smtClean="0">
                <a:latin typeface="Times New Roman" pitchFamily="18" charset="0"/>
                <a:cs typeface="Times New Roman" pitchFamily="18" charset="0"/>
              </a:rPr>
              <a:t>7-chloro-7-deoxy derivative </a:t>
            </a:r>
            <a:r>
              <a:rPr lang="en-US" sz="2800" dirty="0" smtClean="0">
                <a:solidFill>
                  <a:schemeClr val="bg2">
                    <a:lumMod val="50000"/>
                  </a:schemeClr>
                </a:solidFill>
                <a:latin typeface="Times New Roman" pitchFamily="18" charset="0"/>
                <a:cs typeface="Times New Roman" pitchFamily="18" charset="0"/>
              </a:rPr>
              <a:t>Clindamycin.</a:t>
            </a:r>
            <a:r>
              <a:rPr lang="en-US" sz="2800" dirty="0" smtClean="0">
                <a:latin typeface="Times New Roman" pitchFamily="18" charset="0"/>
                <a:cs typeface="Times New Roman" pitchFamily="18" charset="0"/>
              </a:rPr>
              <a:t> </a:t>
            </a:r>
          </a:p>
          <a:p>
            <a:pPr marL="68580" indent="0" algn="just" rtl="0">
              <a:buNone/>
            </a:pPr>
            <a:r>
              <a:rPr lang="en-US" sz="2800" dirty="0" smtClean="0">
                <a:solidFill>
                  <a:schemeClr val="bg2">
                    <a:lumMod val="50000"/>
                  </a:schemeClr>
                </a:solidFill>
                <a:latin typeface="Times New Roman" pitchFamily="18" charset="0"/>
                <a:cs typeface="Times New Roman" pitchFamily="18" charset="0"/>
              </a:rPr>
              <a:t>Clindamycin</a:t>
            </a:r>
            <a:r>
              <a:rPr lang="en-US" sz="2800" dirty="0" smtClean="0">
                <a:latin typeface="Times New Roman" pitchFamily="18" charset="0"/>
                <a:cs typeface="Times New Roman" pitchFamily="18" charset="0"/>
              </a:rPr>
              <a:t> appears </a:t>
            </a:r>
            <a:r>
              <a:rPr lang="en-US" sz="2800" dirty="0">
                <a:latin typeface="Times New Roman" pitchFamily="18" charset="0"/>
                <a:cs typeface="Times New Roman" pitchFamily="18" charset="0"/>
              </a:rPr>
              <a:t>to have the greater antibacterial potency </a:t>
            </a:r>
            <a:r>
              <a:rPr lang="en-US" sz="2800" dirty="0" smtClean="0">
                <a:latin typeface="Times New Roman" pitchFamily="18" charset="0"/>
                <a:cs typeface="Times New Roman" pitchFamily="18" charset="0"/>
              </a:rPr>
              <a:t>and better pharmacokinetic </a:t>
            </a:r>
            <a:r>
              <a:rPr lang="en-US" sz="2800" dirty="0">
                <a:latin typeface="Times New Roman" pitchFamily="18" charset="0"/>
                <a:cs typeface="Times New Roman" pitchFamily="18" charset="0"/>
              </a:rPr>
              <a:t>properties. </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82433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7992888" cy="5616624"/>
          </a:xfrm>
        </p:spPr>
        <p:txBody>
          <a:bodyPr>
            <a:normAutofit/>
          </a:bodyPr>
          <a:lstStyle/>
          <a:p>
            <a:pPr marL="68580" indent="0" algn="l" rtl="0">
              <a:buNone/>
            </a:pPr>
            <a:r>
              <a:rPr lang="en-US" sz="2800" dirty="0">
                <a:latin typeface="Times New Roman" pitchFamily="18" charset="0"/>
                <a:cs typeface="Times New Roman" pitchFamily="18" charset="0"/>
              </a:rPr>
              <a:t>Lincomycin-related antibiotics differ in structure at one or more of three positions of the lincomycin structure:</a:t>
            </a:r>
          </a:p>
          <a:p>
            <a:pPr marL="68580" indent="0" algn="l" rtl="0">
              <a:buNone/>
            </a:pPr>
            <a:r>
              <a:rPr lang="en-US" sz="2800" dirty="0">
                <a:latin typeface="Times New Roman" pitchFamily="18" charset="0"/>
                <a:cs typeface="Times New Roman" pitchFamily="18" charset="0"/>
              </a:rPr>
              <a:t> (a) the N-methyl of the hygric acid moiety is substituted by a hydrogen</a:t>
            </a:r>
          </a:p>
          <a:p>
            <a:pPr marL="68580" indent="0" algn="l" rtl="0">
              <a:buNone/>
            </a:pPr>
            <a:r>
              <a:rPr lang="en-US" sz="2800" dirty="0">
                <a:latin typeface="Times New Roman" pitchFamily="18" charset="0"/>
                <a:cs typeface="Times New Roman" pitchFamily="18" charset="0"/>
              </a:rPr>
              <a:t> (b) the n-propyl group of the hygric acid moiety is substituted by an ethyl group</a:t>
            </a:r>
          </a:p>
          <a:p>
            <a:pPr marL="68580" indent="0" algn="l" rtl="0">
              <a:buNone/>
            </a:pPr>
            <a:r>
              <a:rPr lang="en-US" sz="2800" dirty="0">
                <a:latin typeface="Times New Roman" pitchFamily="18" charset="0"/>
                <a:cs typeface="Times New Roman" pitchFamily="18" charset="0"/>
              </a:rPr>
              <a:t> (c) the thiomethyl ether of </a:t>
            </a:r>
            <a:r>
              <a:rPr lang="en-US" sz="2800" dirty="0" smtClean="0">
                <a:latin typeface="Times New Roman" pitchFamily="18" charset="0"/>
                <a:cs typeface="Times New Roman" pitchFamily="18" charset="0"/>
              </a:rPr>
              <a:t>the</a:t>
            </a:r>
            <a:r>
              <a:rPr lang="el-GR" sz="2800" dirty="0" smtClean="0">
                <a:latin typeface="Times New Roman" pitchFamily="18" charset="0"/>
                <a:cs typeface="Times New Roman" pitchFamily="18" charset="0"/>
              </a:rPr>
              <a:t>α</a:t>
            </a:r>
            <a:r>
              <a:rPr lang="en-US" sz="2800" dirty="0" smtClean="0">
                <a:latin typeface="Times New Roman" pitchFamily="18" charset="0"/>
                <a:cs typeface="Times New Roman" pitchFamily="18" charset="0"/>
              </a:rPr>
              <a:t>-thiolincosamide </a:t>
            </a:r>
            <a:r>
              <a:rPr lang="en-US" sz="2800" dirty="0">
                <a:latin typeface="Times New Roman" pitchFamily="18" charset="0"/>
                <a:cs typeface="Times New Roman" pitchFamily="18" charset="0"/>
              </a:rPr>
              <a:t>moiety is substituted by a thioethyl ether.</a:t>
            </a:r>
          </a:p>
          <a:p>
            <a:pPr marL="68580" indent="0" algn="l" rtl="0">
              <a:buNone/>
            </a:pPr>
            <a:endParaRPr lang="en-US" dirty="0">
              <a:latin typeface="Times New Roman" pitchFamily="18" charset="0"/>
              <a:cs typeface="Times New Roman" pitchFamily="18" charset="0"/>
            </a:endParaRPr>
          </a:p>
          <a:p>
            <a:pPr marL="68580" indent="0" algn="l" rtl="0">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2846920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80920" cy="5544616"/>
          </a:xfrm>
        </p:spPr>
        <p:txBody>
          <a:bodyPr>
            <a:normAutofit/>
          </a:bodyPr>
          <a:lstStyle/>
          <a:p>
            <a:pPr marL="68580" indent="0" algn="l" rtl="0">
              <a:buNone/>
            </a:pPr>
            <a:r>
              <a:rPr lang="en-US" sz="2800" dirty="0">
                <a:solidFill>
                  <a:schemeClr val="bg2">
                    <a:lumMod val="50000"/>
                  </a:schemeClr>
                </a:solidFill>
                <a:latin typeface="Times New Roman" pitchFamily="18" charset="0"/>
                <a:cs typeface="Times New Roman" pitchFamily="18" charset="0"/>
              </a:rPr>
              <a:t>Lincomycin Hydrochloride</a:t>
            </a:r>
          </a:p>
          <a:p>
            <a:pPr marL="68580" indent="0" algn="l" rtl="0">
              <a:buNone/>
            </a:pPr>
            <a:r>
              <a:rPr lang="en-US" sz="2800" dirty="0">
                <a:latin typeface="Times New Roman" pitchFamily="18" charset="0"/>
                <a:cs typeface="Times New Roman" pitchFamily="18" charset="0"/>
              </a:rPr>
              <a:t>The structure contains </a:t>
            </a:r>
            <a:r>
              <a:rPr lang="en-US" sz="2800" dirty="0" smtClean="0">
                <a:latin typeface="Times New Roman" pitchFamily="18" charset="0"/>
                <a:cs typeface="Times New Roman" pitchFamily="18" charset="0"/>
              </a:rPr>
              <a:t> a </a:t>
            </a:r>
            <a:r>
              <a:rPr lang="en-US" sz="2800" dirty="0">
                <a:latin typeface="Times New Roman" pitchFamily="18" charset="0"/>
                <a:cs typeface="Times New Roman" pitchFamily="18" charset="0"/>
              </a:rPr>
              <a:t>basic function, </a:t>
            </a:r>
            <a:r>
              <a:rPr lang="en-US" sz="2800" dirty="0" smtClean="0">
                <a:latin typeface="Times New Roman" pitchFamily="18" charset="0"/>
                <a:cs typeface="Times New Roman" pitchFamily="18" charset="0"/>
              </a:rPr>
              <a:t>the pyrrolidine </a:t>
            </a:r>
            <a:r>
              <a:rPr lang="en-US" sz="2800" dirty="0">
                <a:latin typeface="Times New Roman" pitchFamily="18" charset="0"/>
                <a:cs typeface="Times New Roman" pitchFamily="18" charset="0"/>
              </a:rPr>
              <a:t>nitrogen, </a:t>
            </a:r>
            <a:r>
              <a:rPr lang="en-US" sz="2800" dirty="0" smtClean="0">
                <a:latin typeface="Times New Roman" pitchFamily="18" charset="0"/>
                <a:cs typeface="Times New Roman" pitchFamily="18" charset="0"/>
              </a:rPr>
              <a:t> by </a:t>
            </a:r>
            <a:r>
              <a:rPr lang="en-US" sz="2800" dirty="0">
                <a:latin typeface="Times New Roman" pitchFamily="18" charset="0"/>
                <a:cs typeface="Times New Roman" pitchFamily="18" charset="0"/>
              </a:rPr>
              <a:t>which </a:t>
            </a:r>
            <a:r>
              <a:rPr lang="en-US" sz="2800" dirty="0" smtClean="0">
                <a:latin typeface="Times New Roman" pitchFamily="18" charset="0"/>
                <a:cs typeface="Times New Roman" pitchFamily="18" charset="0"/>
              </a:rPr>
              <a:t>water-soluble  salts </a:t>
            </a:r>
            <a:r>
              <a:rPr lang="en-US" sz="2800" dirty="0">
                <a:latin typeface="Times New Roman" pitchFamily="18" charset="0"/>
                <a:cs typeface="Times New Roman" pitchFamily="18" charset="0"/>
              </a:rPr>
              <a:t>with an apparent </a:t>
            </a:r>
            <a:r>
              <a:rPr lang="en-US" sz="2800" dirty="0" smtClean="0">
                <a:latin typeface="Times New Roman" pitchFamily="18" charset="0"/>
                <a:cs typeface="Times New Roman" pitchFamily="18" charset="0"/>
              </a:rPr>
              <a:t> pKa </a:t>
            </a:r>
            <a:r>
              <a:rPr lang="en-US" sz="2800" dirty="0">
                <a:latin typeface="Times New Roman" pitchFamily="18" charset="0"/>
                <a:cs typeface="Times New Roman" pitchFamily="18" charset="0"/>
              </a:rPr>
              <a:t>of 7.6 may be formed.</a:t>
            </a:r>
          </a:p>
          <a:p>
            <a:pPr marL="68580" indent="0" algn="l" rtl="0">
              <a:buNone/>
            </a:pPr>
            <a:endParaRPr lang="ar-IQ"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719388"/>
            <a:ext cx="6264696" cy="380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2610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920880" cy="5688632"/>
          </a:xfrm>
        </p:spPr>
        <p:txBody>
          <a:bodyPr>
            <a:normAutofit/>
          </a:bodyPr>
          <a:lstStyle/>
          <a:p>
            <a:pPr marL="68580" indent="0" algn="just" rtl="0">
              <a:buNone/>
            </a:pPr>
            <a:r>
              <a:rPr lang="en-US" sz="2800" dirty="0" smtClean="0">
                <a:latin typeface="Times New Roman" pitchFamily="18" charset="0"/>
                <a:cs typeface="Times New Roman" pitchFamily="18" charset="0"/>
              </a:rPr>
              <a:t>Lincomycin </a:t>
            </a:r>
            <a:r>
              <a:rPr lang="en-US" sz="2800" dirty="0">
                <a:latin typeface="Times New Roman" pitchFamily="18" charset="0"/>
                <a:cs typeface="Times New Roman" pitchFamily="18" charset="0"/>
              </a:rPr>
              <a:t>binds to the </a:t>
            </a:r>
            <a:r>
              <a:rPr lang="en-US" sz="2800" dirty="0">
                <a:solidFill>
                  <a:srgbClr val="FF0000"/>
                </a:solidFill>
                <a:latin typeface="Times New Roman" pitchFamily="18" charset="0"/>
                <a:cs typeface="Times New Roman" pitchFamily="18" charset="0"/>
              </a:rPr>
              <a:t>50S ribosomal subunit </a:t>
            </a:r>
            <a:r>
              <a:rPr lang="en-US" sz="2800" dirty="0">
                <a:latin typeface="Times New Roman" pitchFamily="18" charset="0"/>
                <a:cs typeface="Times New Roman" pitchFamily="18" charset="0"/>
              </a:rPr>
              <a:t>to inhibit protein synthesis. Its action may be bacteriostatic or bactericidal depending on various factors, including the concentration of the </a:t>
            </a:r>
            <a:r>
              <a:rPr lang="en-US" sz="2800" dirty="0" smtClean="0">
                <a:latin typeface="Times New Roman" pitchFamily="18" charset="0"/>
                <a:cs typeface="Times New Roman" pitchFamily="18" charset="0"/>
              </a:rPr>
              <a:t>antibiotic.</a:t>
            </a:r>
          </a:p>
          <a:p>
            <a:pPr marL="68580" indent="0" algn="just" rtl="0">
              <a:buNone/>
            </a:pPr>
            <a:r>
              <a:rPr lang="en-US" sz="2800" dirty="0" smtClean="0">
                <a:latin typeface="Times New Roman" pitchFamily="18" charset="0"/>
                <a:cs typeface="Times New Roman" pitchFamily="18" charset="0"/>
              </a:rPr>
              <a:t>When </a:t>
            </a:r>
            <a:r>
              <a:rPr lang="en-US" sz="2800" dirty="0">
                <a:latin typeface="Times New Roman" pitchFamily="18" charset="0"/>
                <a:cs typeface="Times New Roman" pitchFamily="18" charset="0"/>
              </a:rPr>
              <a:t>subjected to </a:t>
            </a:r>
            <a:r>
              <a:rPr lang="en-US" sz="2800" dirty="0">
                <a:solidFill>
                  <a:srgbClr val="0070C0"/>
                </a:solidFill>
                <a:latin typeface="Times New Roman" pitchFamily="18" charset="0"/>
                <a:cs typeface="Times New Roman" pitchFamily="18" charset="0"/>
              </a:rPr>
              <a:t>hydrazinolysis</a:t>
            </a:r>
            <a:r>
              <a:rPr lang="en-US" sz="2800" dirty="0">
                <a:latin typeface="Times New Roman" pitchFamily="18" charset="0"/>
                <a:cs typeface="Times New Roman" pitchFamily="18" charset="0"/>
              </a:rPr>
              <a:t>, lincomycin is</a:t>
            </a:r>
          </a:p>
          <a:p>
            <a:pPr marL="68580" indent="0" algn="just" rtl="0">
              <a:buNone/>
            </a:pPr>
            <a:r>
              <a:rPr lang="en-US" sz="2800" dirty="0">
                <a:latin typeface="Times New Roman" pitchFamily="18" charset="0"/>
                <a:cs typeface="Times New Roman" pitchFamily="18" charset="0"/>
              </a:rPr>
              <a:t>cleaved at its amide bond into trans-L-4-n-propylhygric acid (the pyrrolidine moiety) and methyl </a:t>
            </a:r>
            <a:r>
              <a:rPr lang="el-GR" sz="2800" dirty="0" smtClean="0">
                <a:latin typeface="Times New Roman" pitchFamily="18" charset="0"/>
                <a:cs typeface="Times New Roman" pitchFamily="18" charset="0"/>
              </a:rPr>
              <a:t>α</a:t>
            </a:r>
            <a:r>
              <a:rPr lang="en-US" sz="2800" dirty="0" smtClean="0">
                <a:latin typeface="Times New Roman" pitchFamily="18" charset="0"/>
                <a:cs typeface="Times New Roman" pitchFamily="18" charset="0"/>
              </a:rPr>
              <a:t>-thiolincosamide </a:t>
            </a:r>
            <a:r>
              <a:rPr lang="en-US" sz="2800" dirty="0">
                <a:latin typeface="Times New Roman" pitchFamily="18" charset="0"/>
                <a:cs typeface="Times New Roman" pitchFamily="18" charset="0"/>
              </a:rPr>
              <a:t>(</a:t>
            </a:r>
            <a:r>
              <a:rPr lang="en-US" sz="2800" dirty="0" smtClean="0">
                <a:latin typeface="Times New Roman" pitchFamily="18" charset="0"/>
                <a:cs typeface="Times New Roman" pitchFamily="18" charset="0"/>
              </a:rPr>
              <a:t>the sugar </a:t>
            </a:r>
            <a:r>
              <a:rPr lang="en-US" sz="2800" dirty="0">
                <a:latin typeface="Times New Roman" pitchFamily="18" charset="0"/>
                <a:cs typeface="Times New Roman" pitchFamily="18" charset="0"/>
              </a:rPr>
              <a:t>moiety).</a:t>
            </a:r>
          </a:p>
          <a:p>
            <a:pPr marL="68580" indent="0" algn="just" rtl="0">
              <a:buNone/>
            </a:pPr>
            <a:endParaRPr lang="en-US" sz="2800" dirty="0" smtClean="0">
              <a:latin typeface="Times New Roman" pitchFamily="18" charset="0"/>
              <a:cs typeface="Times New Roman" pitchFamily="18" charset="0"/>
            </a:endParaRPr>
          </a:p>
          <a:p>
            <a:pPr marL="68580" indent="0" algn="just" rtl="0">
              <a:buNone/>
            </a:pPr>
            <a:endParaRPr lang="en-US" sz="2800" dirty="0" smtClean="0">
              <a:latin typeface="Times New Roman" pitchFamily="18" charset="0"/>
              <a:cs typeface="Times New Roman" pitchFamily="18" charset="0"/>
            </a:endParaRPr>
          </a:p>
          <a:p>
            <a:pPr marL="68580" indent="0" algn="just" rtl="0">
              <a:buNone/>
            </a:pPr>
            <a:r>
              <a:rPr lang="en-US" sz="2800" dirty="0" smtClean="0">
                <a:latin typeface="Times New Roman" pitchFamily="18" charset="0"/>
                <a:cs typeface="Times New Roman" pitchFamily="18" charset="0"/>
              </a:rPr>
              <a:t>.</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21921812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7992888" cy="5616624"/>
          </a:xfrm>
        </p:spPr>
        <p:txBody>
          <a:bodyPr>
            <a:normAutofit lnSpcReduction="10000"/>
          </a:bodyPr>
          <a:lstStyle/>
          <a:p>
            <a:pPr marL="68580" indent="0" algn="l" rtl="0">
              <a:buNone/>
            </a:pPr>
            <a:r>
              <a:rPr lang="en-US" sz="2800" dirty="0" smtClean="0">
                <a:solidFill>
                  <a:schemeClr val="accent1">
                    <a:lumMod val="50000"/>
                  </a:schemeClr>
                </a:solidFill>
                <a:latin typeface="Times New Roman" pitchFamily="18" charset="0"/>
                <a:cs typeface="Times New Roman" pitchFamily="18" charset="0"/>
              </a:rPr>
              <a:t>Clindamycin Hydrochloride</a:t>
            </a:r>
          </a:p>
          <a:p>
            <a:pPr marL="68580" indent="0" algn="l" rtl="0">
              <a:buNone/>
            </a:pPr>
            <a:endParaRPr lang="en-US" dirty="0" smtClean="0">
              <a:latin typeface="Times New Roman" pitchFamily="18" charset="0"/>
              <a:cs typeface="Times New Roman" pitchFamily="18" charset="0"/>
            </a:endParaRPr>
          </a:p>
          <a:p>
            <a:pPr marL="68580" indent="0" algn="l" rtl="0">
              <a:buNone/>
            </a:pPr>
            <a:endParaRPr lang="en-US" dirty="0">
              <a:latin typeface="Times New Roman" pitchFamily="18" charset="0"/>
              <a:cs typeface="Times New Roman" pitchFamily="18" charset="0"/>
            </a:endParaRPr>
          </a:p>
          <a:p>
            <a:pPr marL="68580" indent="0" algn="l" rtl="0">
              <a:buNone/>
            </a:pPr>
            <a:endParaRPr lang="en-US" dirty="0" smtClean="0">
              <a:latin typeface="Times New Roman" pitchFamily="18" charset="0"/>
              <a:cs typeface="Times New Roman" pitchFamily="18" charset="0"/>
            </a:endParaRPr>
          </a:p>
          <a:p>
            <a:pPr marL="68580" indent="0" algn="l" rtl="0">
              <a:buNone/>
            </a:pPr>
            <a:endParaRPr lang="en-US" dirty="0">
              <a:latin typeface="Times New Roman" pitchFamily="18" charset="0"/>
              <a:cs typeface="Times New Roman" pitchFamily="18" charset="0"/>
            </a:endParaRPr>
          </a:p>
          <a:p>
            <a:pPr marL="68580" indent="0" algn="just" rtl="0">
              <a:buNone/>
            </a:pPr>
            <a:r>
              <a:rPr lang="en-US" dirty="0" smtClean="0">
                <a:latin typeface="Times New Roman" pitchFamily="18" charset="0"/>
                <a:cs typeface="Times New Roman" pitchFamily="18" charset="0"/>
              </a:rPr>
              <a:t>Replacement </a:t>
            </a:r>
            <a:r>
              <a:rPr lang="en-US" dirty="0">
                <a:latin typeface="Times New Roman" pitchFamily="18" charset="0"/>
                <a:cs typeface="Times New Roman" pitchFamily="18" charset="0"/>
              </a:rPr>
              <a:t>of </a:t>
            </a:r>
            <a:r>
              <a:rPr lang="en-US" dirty="0" smtClean="0">
                <a:latin typeface="Times New Roman" pitchFamily="18" charset="0"/>
                <a:cs typeface="Times New Roman" pitchFamily="18" charset="0"/>
              </a:rPr>
              <a:t>the 7(R</a:t>
            </a:r>
            <a:r>
              <a:rPr lang="en-US" dirty="0">
                <a:latin typeface="Times New Roman" pitchFamily="18" charset="0"/>
                <a:cs typeface="Times New Roman" pitchFamily="18" charset="0"/>
              </a:rPr>
              <a:t>)-hydroxy group of lincomycin by chlorine with </a:t>
            </a:r>
            <a:r>
              <a:rPr lang="en-US" dirty="0" smtClean="0">
                <a:latin typeface="Times New Roman" pitchFamily="18" charset="0"/>
                <a:cs typeface="Times New Roman" pitchFamily="18" charset="0"/>
              </a:rPr>
              <a:t>inversion of </a:t>
            </a:r>
            <a:r>
              <a:rPr lang="en-US" dirty="0">
                <a:latin typeface="Times New Roman" pitchFamily="18" charset="0"/>
                <a:cs typeface="Times New Roman" pitchFamily="18" charset="0"/>
              </a:rPr>
              <a:t>configuration resulted in a compound with </a:t>
            </a:r>
            <a:r>
              <a:rPr lang="en-US" dirty="0" smtClean="0">
                <a:latin typeface="Times New Roman" pitchFamily="18" charset="0"/>
                <a:cs typeface="Times New Roman" pitchFamily="18" charset="0"/>
              </a:rPr>
              <a:t>enhanced antibacterial </a:t>
            </a:r>
            <a:r>
              <a:rPr lang="en-US" dirty="0">
                <a:latin typeface="Times New Roman" pitchFamily="18" charset="0"/>
                <a:cs typeface="Times New Roman" pitchFamily="18" charset="0"/>
              </a:rPr>
              <a:t>activity in vitro. Clinical experience </a:t>
            </a:r>
            <a:r>
              <a:rPr lang="en-US" dirty="0" smtClean="0">
                <a:latin typeface="Times New Roman" pitchFamily="18" charset="0"/>
                <a:cs typeface="Times New Roman" pitchFamily="18" charset="0"/>
              </a:rPr>
              <a:t>with this </a:t>
            </a:r>
            <a:r>
              <a:rPr lang="en-US" dirty="0">
                <a:latin typeface="Times New Roman" pitchFamily="18" charset="0"/>
                <a:cs typeface="Times New Roman" pitchFamily="18" charset="0"/>
              </a:rPr>
              <a:t>semisynthetic derivative, clindamycin, 7(S)-</a:t>
            </a:r>
            <a:r>
              <a:rPr lang="en-US" dirty="0" smtClean="0">
                <a:latin typeface="Times New Roman" pitchFamily="18" charset="0"/>
                <a:cs typeface="Times New Roman" pitchFamily="18" charset="0"/>
              </a:rPr>
              <a:t>chloro-7- deoxylincomycin </a:t>
            </a:r>
            <a:r>
              <a:rPr lang="en-US" dirty="0">
                <a:latin typeface="Times New Roman" pitchFamily="18" charset="0"/>
                <a:cs typeface="Times New Roman" pitchFamily="18" charset="0"/>
              </a:rPr>
              <a:t>(Cleocin), released in 1970, has </a:t>
            </a:r>
            <a:r>
              <a:rPr lang="en-US" dirty="0" smtClean="0">
                <a:latin typeface="Times New Roman" pitchFamily="18" charset="0"/>
                <a:cs typeface="Times New Roman" pitchFamily="18" charset="0"/>
              </a:rPr>
              <a:t>established that </a:t>
            </a:r>
            <a:r>
              <a:rPr lang="en-US" dirty="0">
                <a:latin typeface="Times New Roman" pitchFamily="18" charset="0"/>
                <a:cs typeface="Times New Roman" pitchFamily="18" charset="0"/>
              </a:rPr>
              <a:t>its superiority over lincomycin is even greater </a:t>
            </a: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vivo. </a:t>
            </a:r>
            <a:r>
              <a:rPr lang="en-US" dirty="0" smtClean="0">
                <a:latin typeface="Times New Roman" pitchFamily="18" charset="0"/>
                <a:cs typeface="Times New Roman" pitchFamily="18" charset="0"/>
              </a:rPr>
              <a:t>Changes in </a:t>
            </a:r>
            <a:r>
              <a:rPr lang="en-US" dirty="0">
                <a:latin typeface="Times New Roman" pitchFamily="18" charset="0"/>
                <a:cs typeface="Times New Roman" pitchFamily="18" charset="0"/>
              </a:rPr>
              <a:t>the -thiolincosamide portion of the molecule seem </a:t>
            </a:r>
            <a:r>
              <a:rPr lang="en-US" dirty="0" smtClean="0">
                <a:latin typeface="Times New Roman" pitchFamily="18" charset="0"/>
                <a:cs typeface="Times New Roman" pitchFamily="18" charset="0"/>
              </a:rPr>
              <a:t>to decrease </a:t>
            </a:r>
            <a:r>
              <a:rPr lang="en-US" dirty="0">
                <a:latin typeface="Times New Roman" pitchFamily="18" charset="0"/>
                <a:cs typeface="Times New Roman" pitchFamily="18" charset="0"/>
              </a:rPr>
              <a:t>activity </a:t>
            </a:r>
            <a:r>
              <a:rPr lang="en-US" dirty="0" smtClean="0">
                <a:latin typeface="Times New Roman" pitchFamily="18" charset="0"/>
                <a:cs typeface="Times New Roman" pitchFamily="18" charset="0"/>
              </a:rPr>
              <a:t>markedly.</a:t>
            </a:r>
            <a:endParaRPr lang="ar-IQ" dirty="0">
              <a:latin typeface="Times New Roman" pitchFamily="18" charset="0"/>
              <a:cs typeface="Times New Roman" pitchFamily="18" charset="0"/>
            </a:endParaRPr>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9433"/>
          <a:stretch/>
        </p:blipFill>
        <p:spPr bwMode="auto">
          <a:xfrm>
            <a:off x="4932040" y="612484"/>
            <a:ext cx="3672408" cy="22404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p:cNvSpPr/>
          <p:nvPr/>
        </p:nvSpPr>
        <p:spPr>
          <a:xfrm>
            <a:off x="6948264" y="612484"/>
            <a:ext cx="601216" cy="605318"/>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589008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7992888" cy="5832648"/>
          </a:xfrm>
        </p:spPr>
        <p:txBody>
          <a:bodyPr>
            <a:normAutofit/>
          </a:bodyPr>
          <a:lstStyle/>
          <a:p>
            <a:pPr marL="68580" indent="0" algn="l" rtl="0">
              <a:buNone/>
            </a:pPr>
            <a:r>
              <a:rPr lang="en-US" sz="2800" dirty="0" smtClean="0">
                <a:solidFill>
                  <a:schemeClr val="accent1">
                    <a:lumMod val="75000"/>
                  </a:schemeClr>
                </a:solidFill>
                <a:latin typeface="Times New Roman" pitchFamily="18" charset="0"/>
                <a:cs typeface="Times New Roman" pitchFamily="18" charset="0"/>
              </a:rPr>
              <a:t>Polypeptides</a:t>
            </a:r>
          </a:p>
          <a:p>
            <a:pPr marL="68580" indent="0" algn="just" rtl="0">
              <a:buNone/>
            </a:pPr>
            <a:r>
              <a:rPr lang="en-US" dirty="0" smtClean="0">
                <a:latin typeface="Times New Roman" pitchFamily="18" charset="0"/>
                <a:cs typeface="Times New Roman" pitchFamily="18" charset="0"/>
              </a:rPr>
              <a:t>Among </a:t>
            </a:r>
            <a:r>
              <a:rPr lang="en-US" dirty="0">
                <a:latin typeface="Times New Roman" pitchFamily="18" charset="0"/>
                <a:cs typeface="Times New Roman" pitchFamily="18" charset="0"/>
              </a:rPr>
              <a:t>the most powerful bactericidal antibiotics are those</a:t>
            </a:r>
          </a:p>
          <a:p>
            <a:pPr marL="68580" indent="0" algn="just" rtl="0">
              <a:buNone/>
            </a:pPr>
            <a:r>
              <a:rPr lang="en-US" dirty="0">
                <a:latin typeface="Times New Roman" pitchFamily="18" charset="0"/>
                <a:cs typeface="Times New Roman" pitchFamily="18" charset="0"/>
              </a:rPr>
              <a:t>that </a:t>
            </a:r>
            <a:r>
              <a:rPr lang="en-US" dirty="0" smtClean="0">
                <a:latin typeface="Times New Roman" pitchFamily="18" charset="0"/>
                <a:cs typeface="Times New Roman" pitchFamily="18" charset="0"/>
              </a:rPr>
              <a:t>possess </a:t>
            </a:r>
            <a:r>
              <a:rPr lang="en-US" dirty="0">
                <a:latin typeface="Times New Roman" pitchFamily="18" charset="0"/>
                <a:cs typeface="Times New Roman" pitchFamily="18" charset="0"/>
              </a:rPr>
              <a:t>a polypeptide structure. Antibiotics of the polypeptide class differ widely </a:t>
            </a:r>
            <a:r>
              <a:rPr lang="en-US" dirty="0" smtClean="0">
                <a:latin typeface="Times New Roman" pitchFamily="18" charset="0"/>
                <a:cs typeface="Times New Roman" pitchFamily="18" charset="0"/>
              </a:rPr>
              <a:t>in their </a:t>
            </a:r>
            <a:r>
              <a:rPr lang="en-US" dirty="0">
                <a:latin typeface="Times New Roman" pitchFamily="18" charset="0"/>
                <a:cs typeface="Times New Roman" pitchFamily="18" charset="0"/>
              </a:rPr>
              <a:t>mechanisms of action and antimicrobial properties.</a:t>
            </a:r>
          </a:p>
          <a:p>
            <a:pPr marL="68580" indent="0" algn="just" rtl="0">
              <a:buNone/>
            </a:pPr>
            <a:r>
              <a:rPr lang="en-US" dirty="0">
                <a:latin typeface="Times New Roman" pitchFamily="18" charset="0"/>
                <a:cs typeface="Times New Roman" pitchFamily="18" charset="0"/>
              </a:rPr>
              <a:t>Bacitracin and vancomycin interfere with bacterial cell wall</a:t>
            </a:r>
          </a:p>
          <a:p>
            <a:pPr marL="68580" indent="0" algn="just" rtl="0">
              <a:buNone/>
            </a:pPr>
            <a:r>
              <a:rPr lang="en-US" dirty="0">
                <a:latin typeface="Times New Roman" pitchFamily="18" charset="0"/>
                <a:cs typeface="Times New Roman" pitchFamily="18" charset="0"/>
              </a:rPr>
              <a:t>synthesis and are effective only against Gram-positive bacteria.</a:t>
            </a:r>
          </a:p>
          <a:p>
            <a:pPr marL="68580" indent="0" algn="just" rtl="0">
              <a:buNone/>
            </a:pPr>
            <a:r>
              <a:rPr lang="en-US" dirty="0">
                <a:latin typeface="Times New Roman" pitchFamily="18" charset="0"/>
                <a:cs typeface="Times New Roman" pitchFamily="18" charset="0"/>
              </a:rPr>
              <a:t>Neither antibiotic apparently can penetrate the outer</a:t>
            </a:r>
          </a:p>
          <a:p>
            <a:pPr marL="68580" indent="0" algn="just" rtl="0">
              <a:buNone/>
            </a:pPr>
            <a:r>
              <a:rPr lang="en-US" dirty="0">
                <a:latin typeface="Times New Roman" pitchFamily="18" charset="0"/>
                <a:cs typeface="Times New Roman" pitchFamily="18" charset="0"/>
              </a:rPr>
              <a:t>envelope of Gram-negative bacteria. Both the gramicidins</a:t>
            </a:r>
          </a:p>
          <a:p>
            <a:pPr marL="68580" indent="0" algn="just" rtl="0">
              <a:buNone/>
            </a:pPr>
            <a:r>
              <a:rPr lang="en-US" dirty="0">
                <a:latin typeface="Times New Roman" pitchFamily="18" charset="0"/>
                <a:cs typeface="Times New Roman" pitchFamily="18" charset="0"/>
              </a:rPr>
              <a:t>and the polymyxins interfere with cell membrane functions</a:t>
            </a:r>
          </a:p>
          <a:p>
            <a:pPr marL="68580" indent="0" algn="just" rtl="0">
              <a:buNone/>
            </a:pPr>
            <a:r>
              <a:rPr lang="en-US" dirty="0">
                <a:latin typeface="Times New Roman" pitchFamily="18" charset="0"/>
                <a:cs typeface="Times New Roman" pitchFamily="18" charset="0"/>
              </a:rPr>
              <a:t>in bacteria. However, the gramicidins are effective primarily</a:t>
            </a:r>
          </a:p>
          <a:p>
            <a:pPr marL="68580" indent="0" algn="just" rtl="0">
              <a:buNone/>
            </a:pPr>
            <a:r>
              <a:rPr lang="en-US" dirty="0">
                <a:latin typeface="Times New Roman" pitchFamily="18" charset="0"/>
                <a:cs typeface="Times New Roman" pitchFamily="18" charset="0"/>
              </a:rPr>
              <a:t>against Gram-positive bacteria, whereas the polymyxins are</a:t>
            </a:r>
          </a:p>
          <a:p>
            <a:pPr marL="68580" indent="0" algn="just" rtl="0">
              <a:buNone/>
            </a:pPr>
            <a:r>
              <a:rPr lang="en-US" dirty="0">
                <a:latin typeface="Times New Roman" pitchFamily="18" charset="0"/>
                <a:cs typeface="Times New Roman" pitchFamily="18" charset="0"/>
              </a:rPr>
              <a:t>effective only against Gram-negative species.</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1645716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836712"/>
            <a:ext cx="7128792" cy="4824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55776" y="5275659"/>
            <a:ext cx="4032448" cy="461665"/>
          </a:xfrm>
          <a:prstGeom prst="rect">
            <a:avLst/>
          </a:prstGeom>
        </p:spPr>
        <p:txBody>
          <a:bodyPr wrap="square">
            <a:spAutoFit/>
          </a:bodyPr>
          <a:lstStyle/>
          <a:p>
            <a:pPr algn="ctr"/>
            <a:r>
              <a:rPr lang="en-US" sz="2400" dirty="0">
                <a:latin typeface="Times New Roman" pitchFamily="18" charset="0"/>
                <a:cs typeface="Times New Roman" pitchFamily="18" charset="0"/>
              </a:rPr>
              <a:t>Vancomycin</a:t>
            </a:r>
            <a:endParaRPr lang="ar-IQ" sz="2400" dirty="0">
              <a:latin typeface="Times New Roman" pitchFamily="18" charset="0"/>
              <a:cs typeface="Times New Roman" pitchFamily="18" charset="0"/>
            </a:endParaRPr>
          </a:p>
        </p:txBody>
      </p:sp>
    </p:spTree>
    <p:extLst>
      <p:ext uri="{BB962C8B-B14F-4D97-AF65-F5344CB8AC3E}">
        <p14:creationId xmlns:p14="http://schemas.microsoft.com/office/powerpoint/2010/main" val="767641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92696"/>
            <a:ext cx="7992888" cy="5832648"/>
          </a:xfrm>
        </p:spPr>
        <p:txBody>
          <a:bodyPr>
            <a:normAutofit/>
          </a:bodyPr>
          <a:lstStyle/>
          <a:p>
            <a:pPr marL="68580" indent="0" algn="l" rtl="0">
              <a:buNone/>
            </a:pPr>
            <a:r>
              <a:rPr lang="en-US" sz="3200" dirty="0" smtClean="0">
                <a:solidFill>
                  <a:schemeClr val="accent1">
                    <a:lumMod val="75000"/>
                  </a:schemeClr>
                </a:solidFill>
                <a:latin typeface="Times New Roman" pitchFamily="18" charset="0"/>
                <a:cs typeface="Times New Roman" pitchFamily="18" charset="0"/>
              </a:rPr>
              <a:t>Unclassified antibiotics</a:t>
            </a:r>
          </a:p>
          <a:p>
            <a:pPr marL="68580" indent="0" algn="l" rtl="0">
              <a:buNone/>
            </a:pPr>
            <a:r>
              <a:rPr lang="en-US" sz="2800" dirty="0" smtClean="0">
                <a:solidFill>
                  <a:schemeClr val="bg2">
                    <a:lumMod val="50000"/>
                  </a:schemeClr>
                </a:solidFill>
                <a:latin typeface="Times New Roman" pitchFamily="18" charset="0"/>
                <a:cs typeface="Times New Roman" pitchFamily="18" charset="0"/>
              </a:rPr>
              <a:t>Chloramphenicol</a:t>
            </a:r>
          </a:p>
          <a:p>
            <a:pPr marL="68580" indent="0" algn="l" rtl="0">
              <a:buNone/>
            </a:pPr>
            <a:endParaRPr lang="en-US" sz="2800" dirty="0">
              <a:solidFill>
                <a:schemeClr val="tx1"/>
              </a:solidFill>
              <a:latin typeface="Times New Roman" pitchFamily="18" charset="0"/>
              <a:cs typeface="Times New Roman" pitchFamily="18" charset="0"/>
            </a:endParaRPr>
          </a:p>
          <a:p>
            <a:pPr marL="68580" indent="0" algn="l" rtl="0">
              <a:buNone/>
            </a:pPr>
            <a:endParaRPr lang="en-US" sz="2800" dirty="0">
              <a:solidFill>
                <a:schemeClr val="tx1"/>
              </a:solidFill>
              <a:latin typeface="Times New Roman" pitchFamily="18" charset="0"/>
              <a:cs typeface="Times New Roman" pitchFamily="18" charset="0"/>
            </a:endParaRPr>
          </a:p>
          <a:p>
            <a:pPr marL="68580" indent="0" algn="l" rtl="0">
              <a:buNone/>
            </a:pPr>
            <a:r>
              <a:rPr lang="en-US" sz="2800" dirty="0">
                <a:solidFill>
                  <a:schemeClr val="tx1"/>
                </a:solidFill>
                <a:latin typeface="Times New Roman" pitchFamily="18" charset="0"/>
                <a:cs typeface="Times New Roman" pitchFamily="18" charset="0"/>
              </a:rPr>
              <a:t>The first of the widely used broad-spectrum </a:t>
            </a:r>
            <a:r>
              <a:rPr lang="en-US" sz="2800" dirty="0" smtClean="0">
                <a:solidFill>
                  <a:schemeClr val="tx1"/>
                </a:solidFill>
                <a:latin typeface="Times New Roman" pitchFamily="18" charset="0"/>
                <a:cs typeface="Times New Roman" pitchFamily="18" charset="0"/>
              </a:rPr>
              <a:t>antibiotics. It </a:t>
            </a:r>
            <a:r>
              <a:rPr lang="en-US" sz="2800" dirty="0">
                <a:solidFill>
                  <a:schemeClr val="tx1"/>
                </a:solidFill>
                <a:latin typeface="Times New Roman" pitchFamily="18" charset="0"/>
                <a:cs typeface="Times New Roman" pitchFamily="18" charset="0"/>
              </a:rPr>
              <a:t>possesses two chiral carbon atoms </a:t>
            </a:r>
            <a:r>
              <a:rPr lang="en-US" sz="2800" dirty="0" smtClean="0">
                <a:solidFill>
                  <a:schemeClr val="tx1"/>
                </a:solidFill>
                <a:latin typeface="Times New Roman" pitchFamily="18" charset="0"/>
                <a:cs typeface="Times New Roman" pitchFamily="18" charset="0"/>
              </a:rPr>
              <a:t>in the </a:t>
            </a:r>
            <a:r>
              <a:rPr lang="en-US" sz="2800" dirty="0">
                <a:solidFill>
                  <a:schemeClr val="tx1"/>
                </a:solidFill>
                <a:latin typeface="Times New Roman" pitchFamily="18" charset="0"/>
                <a:cs typeface="Times New Roman" pitchFamily="18" charset="0"/>
              </a:rPr>
              <a:t>acylamidopropanediol chain. Biological activity </a:t>
            </a:r>
            <a:r>
              <a:rPr lang="en-US" sz="2800" dirty="0" smtClean="0">
                <a:solidFill>
                  <a:schemeClr val="tx1"/>
                </a:solidFill>
                <a:latin typeface="Times New Roman" pitchFamily="18" charset="0"/>
                <a:cs typeface="Times New Roman" pitchFamily="18" charset="0"/>
              </a:rPr>
              <a:t>resides almost </a:t>
            </a:r>
            <a:r>
              <a:rPr lang="en-US" sz="2800" dirty="0">
                <a:solidFill>
                  <a:schemeClr val="tx1"/>
                </a:solidFill>
                <a:latin typeface="Times New Roman" pitchFamily="18" charset="0"/>
                <a:cs typeface="Times New Roman" pitchFamily="18" charset="0"/>
              </a:rPr>
              <a:t>exclusively in the </a:t>
            </a:r>
            <a:r>
              <a:rPr lang="en-US" sz="2800" dirty="0">
                <a:solidFill>
                  <a:srgbClr val="FF0000"/>
                </a:solidFill>
                <a:latin typeface="Times New Roman" pitchFamily="18" charset="0"/>
                <a:cs typeface="Times New Roman" pitchFamily="18" charset="0"/>
              </a:rPr>
              <a:t>D-threo isomer</a:t>
            </a:r>
            <a:r>
              <a:rPr lang="en-US" sz="2800" dirty="0">
                <a:solidFill>
                  <a:schemeClr val="tx1"/>
                </a:solidFill>
                <a:latin typeface="Times New Roman" pitchFamily="18" charset="0"/>
                <a:cs typeface="Times New Roman" pitchFamily="18" charset="0"/>
              </a:rPr>
              <a:t>; the L-threo and </a:t>
            </a:r>
            <a:r>
              <a:rPr lang="en-US" sz="2800" dirty="0" smtClean="0">
                <a:solidFill>
                  <a:schemeClr val="tx1"/>
                </a:solidFill>
                <a:latin typeface="Times New Roman" pitchFamily="18" charset="0"/>
                <a:cs typeface="Times New Roman" pitchFamily="18" charset="0"/>
              </a:rPr>
              <a:t>the D- </a:t>
            </a:r>
            <a:r>
              <a:rPr lang="en-US" sz="2800" dirty="0">
                <a:solidFill>
                  <a:schemeClr val="tx1"/>
                </a:solidFill>
                <a:latin typeface="Times New Roman" pitchFamily="18" charset="0"/>
                <a:cs typeface="Times New Roman" pitchFamily="18" charset="0"/>
              </a:rPr>
              <a:t>and L-erythro isomers are virtually inactive. Numerous structural analogs of chloramphenicol </a:t>
            </a:r>
            <a:r>
              <a:rPr lang="en-US" sz="2800" dirty="0" smtClean="0">
                <a:solidFill>
                  <a:schemeClr val="tx1"/>
                </a:solidFill>
                <a:latin typeface="Times New Roman" pitchFamily="18" charset="0"/>
                <a:cs typeface="Times New Roman" pitchFamily="18" charset="0"/>
              </a:rPr>
              <a:t>have been </a:t>
            </a:r>
            <a:r>
              <a:rPr lang="en-US" sz="2800" dirty="0">
                <a:solidFill>
                  <a:schemeClr val="tx1"/>
                </a:solidFill>
                <a:latin typeface="Times New Roman" pitchFamily="18" charset="0"/>
                <a:cs typeface="Times New Roman" pitchFamily="18" charset="0"/>
              </a:rPr>
              <a:t>synthesized to provide a basis for correlation of </a:t>
            </a:r>
            <a:r>
              <a:rPr lang="en-US" sz="2800" dirty="0" smtClean="0">
                <a:solidFill>
                  <a:schemeClr val="tx1"/>
                </a:solidFill>
                <a:latin typeface="Times New Roman" pitchFamily="18" charset="0"/>
                <a:cs typeface="Times New Roman" pitchFamily="18" charset="0"/>
              </a:rPr>
              <a:t>structure to </a:t>
            </a:r>
            <a:r>
              <a:rPr lang="en-US" sz="2800" dirty="0">
                <a:solidFill>
                  <a:schemeClr val="tx1"/>
                </a:solidFill>
                <a:latin typeface="Times New Roman" pitchFamily="18" charset="0"/>
                <a:cs typeface="Times New Roman" pitchFamily="18" charset="0"/>
              </a:rPr>
              <a:t>antibiotic action. </a:t>
            </a:r>
            <a:endParaRPr lang="ar-IQ" sz="2800" dirty="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7" y="836713"/>
            <a:ext cx="4176465"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478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8064896" cy="5616624"/>
          </a:xfrm>
        </p:spPr>
        <p:txBody>
          <a:bodyPr>
            <a:normAutofit/>
          </a:bodyPr>
          <a:lstStyle/>
          <a:p>
            <a:pPr marL="68580" indent="0" algn="l" rtl="0">
              <a:buNone/>
            </a:pPr>
            <a:r>
              <a:rPr lang="en-US" dirty="0">
                <a:latin typeface="Times New Roman" pitchFamily="18" charset="0"/>
                <a:cs typeface="Times New Roman" pitchFamily="18" charset="0"/>
              </a:rPr>
              <a:t>It appears that the </a:t>
            </a:r>
            <a:r>
              <a:rPr lang="en-US" dirty="0" smtClean="0">
                <a:latin typeface="Times New Roman" pitchFamily="18" charset="0"/>
                <a:cs typeface="Times New Roman" pitchFamily="18" charset="0"/>
              </a:rPr>
              <a:t>p-</a:t>
            </a:r>
            <a:r>
              <a:rPr lang="en-US" dirty="0" err="1" smtClean="0">
                <a:latin typeface="Times New Roman" pitchFamily="18" charset="0"/>
                <a:cs typeface="Times New Roman" pitchFamily="18" charset="0"/>
              </a:rPr>
              <a:t>nitrophenyl</a:t>
            </a:r>
            <a:r>
              <a:rPr lang="en-US" dirty="0" smtClean="0">
                <a:latin typeface="Times New Roman" pitchFamily="18" charset="0"/>
                <a:cs typeface="Times New Roman" pitchFamily="18" charset="0"/>
              </a:rPr>
              <a:t> group </a:t>
            </a:r>
            <a:r>
              <a:rPr lang="en-US" dirty="0">
                <a:latin typeface="Times New Roman" pitchFamily="18" charset="0"/>
                <a:cs typeface="Times New Roman" pitchFamily="18" charset="0"/>
              </a:rPr>
              <a:t>may be replaced by other aryl structures without </a:t>
            </a:r>
            <a:r>
              <a:rPr lang="en-US" dirty="0" smtClean="0">
                <a:latin typeface="Times New Roman" pitchFamily="18" charset="0"/>
                <a:cs typeface="Times New Roman" pitchFamily="18" charset="0"/>
              </a:rPr>
              <a:t>appreciable loss </a:t>
            </a:r>
            <a:r>
              <a:rPr lang="en-US" dirty="0">
                <a:latin typeface="Times New Roman" pitchFamily="18" charset="0"/>
                <a:cs typeface="Times New Roman" pitchFamily="18" charset="0"/>
              </a:rPr>
              <a:t>in activity. Substitution on the phenyl </a:t>
            </a:r>
            <a:r>
              <a:rPr lang="en-US" dirty="0" smtClean="0">
                <a:latin typeface="Times New Roman" pitchFamily="18" charset="0"/>
                <a:cs typeface="Times New Roman" pitchFamily="18" charset="0"/>
              </a:rPr>
              <a:t>ring with </a:t>
            </a:r>
            <a:r>
              <a:rPr lang="en-US" dirty="0">
                <a:latin typeface="Times New Roman" pitchFamily="18" charset="0"/>
                <a:cs typeface="Times New Roman" pitchFamily="18" charset="0"/>
              </a:rPr>
              <a:t>several different types of groups for the nitro group, </a:t>
            </a:r>
            <a:r>
              <a:rPr lang="en-US" dirty="0" smtClean="0">
                <a:latin typeface="Times New Roman" pitchFamily="18" charset="0"/>
                <a:cs typeface="Times New Roman" pitchFamily="18" charset="0"/>
              </a:rPr>
              <a:t>a very </a:t>
            </a:r>
            <a:r>
              <a:rPr lang="en-US" dirty="0">
                <a:latin typeface="Times New Roman" pitchFamily="18" charset="0"/>
                <a:cs typeface="Times New Roman" pitchFamily="18" charset="0"/>
              </a:rPr>
              <a:t>unusual structure </a:t>
            </a:r>
            <a:r>
              <a:rPr lang="en-US" dirty="0" smtClean="0">
                <a:latin typeface="Times New Roman" pitchFamily="18" charset="0"/>
                <a:cs typeface="Times New Roman" pitchFamily="18" charset="0"/>
              </a:rPr>
              <a:t>in biological </a:t>
            </a:r>
            <a:r>
              <a:rPr lang="en-US" dirty="0">
                <a:latin typeface="Times New Roman" pitchFamily="18" charset="0"/>
                <a:cs typeface="Times New Roman" pitchFamily="18" charset="0"/>
              </a:rPr>
              <a:t>products, does </a:t>
            </a:r>
            <a:r>
              <a:rPr lang="en-US" dirty="0" smtClean="0">
                <a:latin typeface="Times New Roman" pitchFamily="18" charset="0"/>
                <a:cs typeface="Times New Roman" pitchFamily="18" charset="0"/>
              </a:rPr>
              <a:t>not greatly </a:t>
            </a:r>
            <a:r>
              <a:rPr lang="en-US" dirty="0">
                <a:latin typeface="Times New Roman" pitchFamily="18" charset="0"/>
                <a:cs typeface="Times New Roman" pitchFamily="18" charset="0"/>
              </a:rPr>
              <a:t>decrease activity. All such compounds yet tested </a:t>
            </a:r>
            <a:r>
              <a:rPr lang="en-US" dirty="0" smtClean="0">
                <a:latin typeface="Times New Roman" pitchFamily="18" charset="0"/>
                <a:cs typeface="Times New Roman" pitchFamily="18" charset="0"/>
              </a:rPr>
              <a:t>are less </a:t>
            </a:r>
            <a:r>
              <a:rPr lang="en-US" dirty="0">
                <a:latin typeface="Times New Roman" pitchFamily="18" charset="0"/>
                <a:cs typeface="Times New Roman" pitchFamily="18" charset="0"/>
              </a:rPr>
              <a:t>active than chloramphenicol. Modification of the side chain shows that it possesses high</a:t>
            </a:r>
          </a:p>
          <a:p>
            <a:pPr marL="68580" indent="0" algn="l" rtl="0">
              <a:buNone/>
            </a:pPr>
            <a:r>
              <a:rPr lang="en-US" dirty="0">
                <a:latin typeface="Times New Roman" pitchFamily="18" charset="0"/>
                <a:cs typeface="Times New Roman" pitchFamily="18" charset="0"/>
              </a:rPr>
              <a:t>specificity in structure for antibiotic action. </a:t>
            </a:r>
            <a:endParaRPr lang="en-US" dirty="0" smtClean="0">
              <a:latin typeface="Times New Roman" pitchFamily="18" charset="0"/>
              <a:cs typeface="Times New Roman" pitchFamily="18" charset="0"/>
            </a:endParaRPr>
          </a:p>
          <a:p>
            <a:pPr marL="68580" indent="0" algn="l" rtl="0">
              <a:buNone/>
            </a:pPr>
            <a:r>
              <a:rPr lang="en-US" dirty="0" smtClean="0">
                <a:latin typeface="Times New Roman" pitchFamily="18" charset="0"/>
                <a:cs typeface="Times New Roman" pitchFamily="18" charset="0"/>
              </a:rPr>
              <a:t>Conversion of the </a:t>
            </a:r>
            <a:r>
              <a:rPr lang="en-US" dirty="0">
                <a:latin typeface="Times New Roman" pitchFamily="18" charset="0"/>
                <a:cs typeface="Times New Roman" pitchFamily="18" charset="0"/>
              </a:rPr>
              <a:t>alcohol group on C-1 of the side chain to a </a:t>
            </a:r>
            <a:r>
              <a:rPr lang="en-US" dirty="0" err="1">
                <a:latin typeface="Times New Roman" pitchFamily="18" charset="0"/>
                <a:cs typeface="Times New Roman" pitchFamily="18" charset="0"/>
              </a:rPr>
              <a:t>keto</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group causes </a:t>
            </a:r>
            <a:r>
              <a:rPr lang="en-US" dirty="0">
                <a:latin typeface="Times New Roman" pitchFamily="18" charset="0"/>
                <a:cs typeface="Times New Roman" pitchFamily="18" charset="0"/>
              </a:rPr>
              <a:t>appreciable loss in activity.</a:t>
            </a:r>
          </a:p>
          <a:p>
            <a:pPr marL="68580" indent="0" algn="l" rtl="0">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927214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36712"/>
            <a:ext cx="7992888" cy="5616624"/>
          </a:xfrm>
        </p:spPr>
        <p:txBody>
          <a:bodyPr>
            <a:normAutofit/>
          </a:bodyPr>
          <a:lstStyle/>
          <a:p>
            <a:pPr marL="68580" indent="0" algn="l" rtl="0">
              <a:buNone/>
            </a:pPr>
            <a:r>
              <a:rPr lang="en-US" dirty="0">
                <a:latin typeface="Times New Roman" pitchFamily="18" charset="0"/>
                <a:cs typeface="Times New Roman" pitchFamily="18" charset="0"/>
              </a:rPr>
              <a:t>The metabolism of chloramphenicol has been investigated</a:t>
            </a:r>
          </a:p>
          <a:p>
            <a:pPr marL="68580" indent="0" algn="l" rtl="0">
              <a:buNone/>
            </a:pPr>
            <a:r>
              <a:rPr lang="en-US" dirty="0">
                <a:latin typeface="Times New Roman" pitchFamily="18" charset="0"/>
                <a:cs typeface="Times New Roman" pitchFamily="18" charset="0"/>
              </a:rPr>
              <a:t>thoroughly</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main path involves formation of</a:t>
            </a:r>
          </a:p>
          <a:p>
            <a:pPr marL="68580" indent="0" algn="l" rtl="0">
              <a:buNone/>
            </a:pPr>
            <a:r>
              <a:rPr lang="en-US" dirty="0">
                <a:latin typeface="Times New Roman" pitchFamily="18" charset="0"/>
                <a:cs typeface="Times New Roman" pitchFamily="18" charset="0"/>
              </a:rPr>
              <a:t>the 3-O-glucuronide. Minor reactions include reduction of</a:t>
            </a:r>
          </a:p>
          <a:p>
            <a:pPr marL="68580" indent="0" algn="l" rtl="0">
              <a:buNone/>
            </a:pPr>
            <a:r>
              <a:rPr lang="en-US" dirty="0">
                <a:latin typeface="Times New Roman" pitchFamily="18" charset="0"/>
                <a:cs typeface="Times New Roman" pitchFamily="18" charset="0"/>
              </a:rPr>
              <a:t>the p-nitro group to the aromatic amine, hydrolysis of the</a:t>
            </a:r>
          </a:p>
          <a:p>
            <a:pPr marL="68580" indent="0" algn="l" rtl="0">
              <a:buNone/>
            </a:pPr>
            <a:r>
              <a:rPr lang="en-US" dirty="0">
                <a:latin typeface="Times New Roman" pitchFamily="18" charset="0"/>
                <a:cs typeface="Times New Roman" pitchFamily="18" charset="0"/>
              </a:rPr>
              <a:t>amide, and hydrolysis of the -chloracetamido group, followed</a:t>
            </a:r>
          </a:p>
          <a:p>
            <a:pPr marL="68580" indent="0" algn="l" rtl="0">
              <a:buNone/>
            </a:pPr>
            <a:r>
              <a:rPr lang="en-US" dirty="0">
                <a:latin typeface="Times New Roman" pitchFamily="18" charset="0"/>
                <a:cs typeface="Times New Roman" pitchFamily="18" charset="0"/>
              </a:rPr>
              <a:t>by reduction to give the corresponding -hydroxyacetyl</a:t>
            </a:r>
          </a:p>
          <a:p>
            <a:pPr marL="68580" indent="0" algn="l" rtl="0">
              <a:buNone/>
            </a:pPr>
            <a:r>
              <a:rPr lang="en-US" dirty="0">
                <a:latin typeface="Times New Roman" pitchFamily="18" charset="0"/>
                <a:cs typeface="Times New Roman" pitchFamily="18" charset="0"/>
              </a:rPr>
              <a:t>derivative.</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81996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115616" y="692696"/>
            <a:ext cx="6768752"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1930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16624"/>
          </a:xfrm>
        </p:spPr>
        <p:txBody>
          <a:bodyPr>
            <a:normAutofit/>
          </a:bodyPr>
          <a:lstStyle/>
          <a:p>
            <a:pPr marL="68580" indent="0" algn="l" rtl="0">
              <a:buNone/>
            </a:pPr>
            <a:r>
              <a:rPr lang="en-US" sz="3200" dirty="0">
                <a:solidFill>
                  <a:schemeClr val="accent1"/>
                </a:solidFill>
                <a:latin typeface="Times New Roman" pitchFamily="18" charset="0"/>
                <a:cs typeface="Times New Roman" pitchFamily="18" charset="0"/>
              </a:rPr>
              <a:t>Mechanism of Action and Resistance</a:t>
            </a:r>
          </a:p>
          <a:p>
            <a:pPr marL="68580" indent="0" algn="just" rtl="0">
              <a:buNone/>
            </a:pPr>
            <a:r>
              <a:rPr lang="en-US" sz="2800" dirty="0">
                <a:latin typeface="Times New Roman" pitchFamily="18" charset="0"/>
                <a:cs typeface="Times New Roman" pitchFamily="18" charset="0"/>
              </a:rPr>
              <a:t>Some details of the mechanism of antibacterial action </a:t>
            </a:r>
            <a:r>
              <a:rPr lang="en-US" sz="2800" dirty="0" smtClean="0">
                <a:latin typeface="Times New Roman" pitchFamily="18" charset="0"/>
                <a:cs typeface="Times New Roman" pitchFamily="18" charset="0"/>
              </a:rPr>
              <a:t>of erythromycin </a:t>
            </a:r>
            <a:r>
              <a:rPr lang="en-US" sz="2800" dirty="0">
                <a:latin typeface="Times New Roman" pitchFamily="18" charset="0"/>
                <a:cs typeface="Times New Roman" pitchFamily="18" charset="0"/>
              </a:rPr>
              <a:t>are known. It binds selectively to a </a:t>
            </a:r>
            <a:r>
              <a:rPr lang="en-US" sz="2800" dirty="0" smtClean="0">
                <a:latin typeface="Times New Roman" pitchFamily="18" charset="0"/>
                <a:cs typeface="Times New Roman" pitchFamily="18" charset="0"/>
              </a:rPr>
              <a:t>specific site </a:t>
            </a:r>
            <a:r>
              <a:rPr lang="en-US" sz="2800" dirty="0">
                <a:latin typeface="Times New Roman" pitchFamily="18" charset="0"/>
                <a:cs typeface="Times New Roman" pitchFamily="18" charset="0"/>
              </a:rPr>
              <a:t>on the </a:t>
            </a:r>
            <a:r>
              <a:rPr lang="en-US" sz="2800" dirty="0">
                <a:solidFill>
                  <a:srgbClr val="FF0000"/>
                </a:solidFill>
                <a:latin typeface="Times New Roman" pitchFamily="18" charset="0"/>
                <a:cs typeface="Times New Roman" pitchFamily="18" charset="0"/>
              </a:rPr>
              <a:t>50S ribosomal subunit </a:t>
            </a:r>
            <a:r>
              <a:rPr lang="en-US" sz="2800" dirty="0">
                <a:latin typeface="Times New Roman" pitchFamily="18" charset="0"/>
                <a:cs typeface="Times New Roman" pitchFamily="18" charset="0"/>
              </a:rPr>
              <a:t>to prevent the </a:t>
            </a:r>
            <a:r>
              <a:rPr lang="en-US" sz="2800" dirty="0" smtClean="0">
                <a:latin typeface="Times New Roman" pitchFamily="18" charset="0"/>
                <a:cs typeface="Times New Roman" pitchFamily="18" charset="0"/>
              </a:rPr>
              <a:t>translocation step </a:t>
            </a:r>
            <a:r>
              <a:rPr lang="en-US" sz="2800" dirty="0">
                <a:latin typeface="Times New Roman" pitchFamily="18" charset="0"/>
                <a:cs typeface="Times New Roman" pitchFamily="18" charset="0"/>
              </a:rPr>
              <a:t>of bacterial protein synthesis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does not bind </a:t>
            </a:r>
            <a:r>
              <a:rPr lang="en-US" sz="2800" dirty="0" smtClean="0">
                <a:latin typeface="Times New Roman" pitchFamily="18" charset="0"/>
                <a:cs typeface="Times New Roman" pitchFamily="18" charset="0"/>
              </a:rPr>
              <a:t>to mammalian </a:t>
            </a:r>
            <a:r>
              <a:rPr lang="en-US" sz="2800" dirty="0">
                <a:latin typeface="Times New Roman" pitchFamily="18" charset="0"/>
                <a:cs typeface="Times New Roman" pitchFamily="18" charset="0"/>
              </a:rPr>
              <a:t>ribosomes. Broadly based, nonspecific </a:t>
            </a:r>
            <a:r>
              <a:rPr lang="en-US" sz="2800" dirty="0" smtClean="0">
                <a:latin typeface="Times New Roman" pitchFamily="18" charset="0"/>
                <a:cs typeface="Times New Roman" pitchFamily="18" charset="0"/>
              </a:rPr>
              <a:t>resistance to </a:t>
            </a:r>
            <a:r>
              <a:rPr lang="en-US" sz="2800" dirty="0">
                <a:latin typeface="Times New Roman" pitchFamily="18" charset="0"/>
                <a:cs typeface="Times New Roman" pitchFamily="18" charset="0"/>
              </a:rPr>
              <a:t>the antibacterial action of erythromycin </a:t>
            </a:r>
            <a:r>
              <a:rPr lang="en-US" sz="2800" dirty="0" smtClean="0">
                <a:latin typeface="Times New Roman" pitchFamily="18" charset="0"/>
                <a:cs typeface="Times New Roman" pitchFamily="18" charset="0"/>
              </a:rPr>
              <a:t>among many </a:t>
            </a:r>
            <a:r>
              <a:rPr lang="en-US" sz="2800" dirty="0">
                <a:latin typeface="Times New Roman" pitchFamily="18" charset="0"/>
                <a:cs typeface="Times New Roman" pitchFamily="18" charset="0"/>
              </a:rPr>
              <a:t>species of Gram-negative bacilli appears to be </a:t>
            </a:r>
            <a:r>
              <a:rPr lang="en-US" sz="2800" dirty="0" smtClean="0">
                <a:latin typeface="Times New Roman" pitchFamily="18" charset="0"/>
                <a:cs typeface="Times New Roman" pitchFamily="18" charset="0"/>
              </a:rPr>
              <a:t>largely related </a:t>
            </a:r>
            <a:r>
              <a:rPr lang="en-US" sz="2800" dirty="0">
                <a:latin typeface="Times New Roman" pitchFamily="18" charset="0"/>
                <a:cs typeface="Times New Roman" pitchFamily="18" charset="0"/>
              </a:rPr>
              <a:t>to the inability of the antibiotic to penetrate the </a:t>
            </a:r>
            <a:r>
              <a:rPr lang="en-US" sz="2800" dirty="0" smtClean="0">
                <a:latin typeface="Times New Roman" pitchFamily="18" charset="0"/>
                <a:cs typeface="Times New Roman" pitchFamily="18" charset="0"/>
              </a:rPr>
              <a:t>cell walls </a:t>
            </a:r>
            <a:r>
              <a:rPr lang="en-US" sz="2800" dirty="0">
                <a:latin typeface="Times New Roman" pitchFamily="18" charset="0"/>
                <a:cs typeface="Times New Roman" pitchFamily="18" charset="0"/>
              </a:rPr>
              <a:t>of these organisms</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352955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908720"/>
            <a:ext cx="7920880" cy="5544616"/>
          </a:xfrm>
        </p:spPr>
        <p:txBody>
          <a:bodyPr>
            <a:normAutofit/>
          </a:bodyPr>
          <a:lstStyle/>
          <a:p>
            <a:pPr marL="68580" indent="0" algn="l" rtl="0">
              <a:buNone/>
            </a:pPr>
            <a:r>
              <a:rPr lang="en-US" sz="3200" dirty="0">
                <a:solidFill>
                  <a:schemeClr val="accent1"/>
                </a:solidFill>
                <a:latin typeface="Times New Roman" pitchFamily="18" charset="0"/>
                <a:cs typeface="Times New Roman" pitchFamily="18" charset="0"/>
              </a:rPr>
              <a:t>Spectrum of Activity</a:t>
            </a:r>
          </a:p>
          <a:p>
            <a:pPr marL="68580" indent="0" algn="just" rtl="0">
              <a:buNone/>
            </a:pPr>
            <a:r>
              <a:rPr lang="en-US" sz="2800" dirty="0">
                <a:latin typeface="Times New Roman" pitchFamily="18" charset="0"/>
                <a:cs typeface="Times New Roman" pitchFamily="18" charset="0"/>
              </a:rPr>
              <a:t>The spectrum of antibacterial activity of the more </a:t>
            </a:r>
            <a:r>
              <a:rPr lang="en-US" sz="2800" dirty="0" smtClean="0">
                <a:latin typeface="Times New Roman" pitchFamily="18" charset="0"/>
                <a:cs typeface="Times New Roman" pitchFamily="18" charset="0"/>
              </a:rPr>
              <a:t>potent macrolides</a:t>
            </a:r>
            <a:r>
              <a:rPr lang="en-US" sz="2800" dirty="0">
                <a:latin typeface="Times New Roman" pitchFamily="18" charset="0"/>
                <a:cs typeface="Times New Roman" pitchFamily="18" charset="0"/>
              </a:rPr>
              <a:t>, such as erythromycin, resembles that of penicillin.</a:t>
            </a:r>
          </a:p>
          <a:p>
            <a:pPr marL="68580" indent="0" algn="just" rtl="0">
              <a:buNone/>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macrolides </a:t>
            </a:r>
            <a:r>
              <a:rPr lang="en-US" sz="2800" dirty="0" smtClean="0">
                <a:latin typeface="Times New Roman" pitchFamily="18" charset="0"/>
                <a:cs typeface="Times New Roman" pitchFamily="18" charset="0"/>
              </a:rPr>
              <a:t>are generally </a:t>
            </a:r>
            <a:r>
              <a:rPr lang="en-US" sz="2800" dirty="0">
                <a:latin typeface="Times New Roman" pitchFamily="18" charset="0"/>
                <a:cs typeface="Times New Roman" pitchFamily="18" charset="0"/>
              </a:rPr>
              <a:t>effective against most species of </a:t>
            </a:r>
            <a:r>
              <a:rPr lang="en-US" sz="2800" dirty="0" smtClean="0">
                <a:latin typeface="Times New Roman" pitchFamily="18" charset="0"/>
                <a:cs typeface="Times New Roman" pitchFamily="18" charset="0"/>
              </a:rPr>
              <a:t>Gram-positive bacteria</a:t>
            </a:r>
            <a:r>
              <a:rPr lang="en-US" sz="2800" dirty="0">
                <a:latin typeface="Times New Roman" pitchFamily="18" charset="0"/>
                <a:cs typeface="Times New Roman" pitchFamily="18" charset="0"/>
              </a:rPr>
              <a:t>, both cocci and bacilli, and exhibit useful </a:t>
            </a:r>
            <a:r>
              <a:rPr lang="en-US" sz="2800" dirty="0" smtClean="0">
                <a:latin typeface="Times New Roman" pitchFamily="18" charset="0"/>
                <a:cs typeface="Times New Roman" pitchFamily="18" charset="0"/>
              </a:rPr>
              <a:t>effectiveness against </a:t>
            </a:r>
            <a:r>
              <a:rPr lang="en-US" sz="2800" dirty="0">
                <a:latin typeface="Times New Roman" pitchFamily="18" charset="0"/>
                <a:cs typeface="Times New Roman" pitchFamily="18" charset="0"/>
              </a:rPr>
              <a:t>Gram-negative cocci, especially </a:t>
            </a:r>
            <a:r>
              <a:rPr lang="en-US" sz="2800" dirty="0" smtClean="0">
                <a:latin typeface="Times New Roman" pitchFamily="18" charset="0"/>
                <a:cs typeface="Times New Roman" pitchFamily="18" charset="0"/>
              </a:rPr>
              <a:t>Neisseria spp</a:t>
            </a:r>
            <a:r>
              <a:rPr lang="en-US" sz="2800" dirty="0">
                <a:latin typeface="Times New Roman" pitchFamily="18" charset="0"/>
                <a:cs typeface="Times New Roman" pitchFamily="18" charset="0"/>
              </a:rPr>
              <a:t>. Many of the macrolides are also effective </a:t>
            </a:r>
            <a:r>
              <a:rPr lang="en-US" sz="2800" dirty="0" smtClean="0">
                <a:latin typeface="Times New Roman" pitchFamily="18" charset="0"/>
                <a:cs typeface="Times New Roman" pitchFamily="18" charset="0"/>
              </a:rPr>
              <a:t>against Treponema </a:t>
            </a:r>
            <a:r>
              <a:rPr lang="en-US" sz="2800" dirty="0">
                <a:latin typeface="Times New Roman" pitchFamily="18" charset="0"/>
                <a:cs typeface="Times New Roman" pitchFamily="18" charset="0"/>
              </a:rPr>
              <a:t>pallidum.</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4040547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136904" cy="5688632"/>
          </a:xfrm>
        </p:spPr>
        <p:txBody>
          <a:bodyPr>
            <a:normAutofit lnSpcReduction="10000"/>
          </a:bodyPr>
          <a:lstStyle/>
          <a:p>
            <a:pPr marL="68580" indent="0" algn="l" rtl="0">
              <a:buNone/>
            </a:pPr>
            <a:r>
              <a:rPr lang="en-US" sz="3200" dirty="0">
                <a:solidFill>
                  <a:schemeClr val="bg2">
                    <a:lumMod val="50000"/>
                  </a:schemeClr>
                </a:solidFill>
                <a:latin typeface="Times New Roman" pitchFamily="18" charset="0"/>
                <a:cs typeface="Times New Roman" pitchFamily="18" charset="0"/>
              </a:rPr>
              <a:t>Products</a:t>
            </a:r>
          </a:p>
          <a:p>
            <a:pPr marL="68580" indent="0" algn="l" rtl="0">
              <a:buNone/>
            </a:pPr>
            <a:r>
              <a:rPr lang="en-US" sz="3200" dirty="0" smtClean="0">
                <a:solidFill>
                  <a:schemeClr val="bg2">
                    <a:lumMod val="50000"/>
                  </a:schemeClr>
                </a:solidFill>
                <a:latin typeface="Times New Roman" pitchFamily="18" charset="0"/>
                <a:cs typeface="Times New Roman" pitchFamily="18" charset="0"/>
              </a:rPr>
              <a:t>Erythromycin</a:t>
            </a:r>
          </a:p>
          <a:p>
            <a:pPr marL="68580" indent="0" algn="l" rtl="0">
              <a:buNone/>
            </a:pPr>
            <a:r>
              <a:rPr lang="en-US" dirty="0" smtClean="0">
                <a:solidFill>
                  <a:schemeClr val="tx1"/>
                </a:solidFill>
                <a:latin typeface="Times New Roman" pitchFamily="18" charset="0"/>
                <a:cs typeface="Times New Roman" pitchFamily="18" charset="0"/>
              </a:rPr>
              <a:t>The </a:t>
            </a:r>
            <a:r>
              <a:rPr lang="en-US" dirty="0">
                <a:solidFill>
                  <a:schemeClr val="tx1"/>
                </a:solidFill>
                <a:latin typeface="Times New Roman" pitchFamily="18" charset="0"/>
                <a:cs typeface="Times New Roman" pitchFamily="18" charset="0"/>
              </a:rPr>
              <a:t>commercial product is erythromycin A, </a:t>
            </a:r>
            <a:r>
              <a:rPr lang="en-US" dirty="0" smtClean="0">
                <a:solidFill>
                  <a:schemeClr val="tx1"/>
                </a:solidFill>
                <a:latin typeface="Times New Roman" pitchFamily="18" charset="0"/>
                <a:cs typeface="Times New Roman" pitchFamily="18" charset="0"/>
              </a:rPr>
              <a:t>which differs </a:t>
            </a:r>
            <a:r>
              <a:rPr lang="en-US" dirty="0">
                <a:solidFill>
                  <a:schemeClr val="tx1"/>
                </a:solidFill>
                <a:latin typeface="Times New Roman" pitchFamily="18" charset="0"/>
                <a:cs typeface="Times New Roman" pitchFamily="18" charset="0"/>
              </a:rPr>
              <a:t>from its biosynthetic precursor, erythromycin </a:t>
            </a:r>
            <a:r>
              <a:rPr lang="en-US" dirty="0" smtClean="0">
                <a:solidFill>
                  <a:schemeClr val="tx1"/>
                </a:solidFill>
                <a:latin typeface="Times New Roman" pitchFamily="18" charset="0"/>
                <a:cs typeface="Times New Roman" pitchFamily="18" charset="0"/>
              </a:rPr>
              <a:t>B, in </a:t>
            </a:r>
            <a:r>
              <a:rPr lang="en-US" dirty="0">
                <a:solidFill>
                  <a:schemeClr val="tx1"/>
                </a:solidFill>
                <a:latin typeface="Times New Roman" pitchFamily="18" charset="0"/>
                <a:cs typeface="Times New Roman" pitchFamily="18" charset="0"/>
              </a:rPr>
              <a:t>having </a:t>
            </a:r>
            <a:r>
              <a:rPr lang="en-US" dirty="0" smtClean="0">
                <a:solidFill>
                  <a:schemeClr val="tx1"/>
                </a:solidFill>
                <a:latin typeface="Times New Roman" pitchFamily="18" charset="0"/>
                <a:cs typeface="Times New Roman" pitchFamily="18" charset="0"/>
              </a:rPr>
              <a:t>a hydroxyl </a:t>
            </a:r>
            <a:r>
              <a:rPr lang="en-US" dirty="0">
                <a:solidFill>
                  <a:schemeClr val="tx1"/>
                </a:solidFill>
                <a:latin typeface="Times New Roman" pitchFamily="18" charset="0"/>
                <a:cs typeface="Times New Roman" pitchFamily="18" charset="0"/>
              </a:rPr>
              <a:t>group at the 12-position of </a:t>
            </a:r>
            <a:r>
              <a:rPr lang="en-US" dirty="0" smtClean="0">
                <a:solidFill>
                  <a:schemeClr val="tx1"/>
                </a:solidFill>
                <a:latin typeface="Times New Roman" pitchFamily="18" charset="0"/>
                <a:cs typeface="Times New Roman" pitchFamily="18" charset="0"/>
              </a:rPr>
              <a:t>the aglycone</a:t>
            </a:r>
            <a:r>
              <a:rPr lang="en-US" dirty="0">
                <a:solidFill>
                  <a:schemeClr val="tx1"/>
                </a:solidFill>
                <a:latin typeface="Times New Roman" pitchFamily="18" charset="0"/>
                <a:cs typeface="Times New Roman" pitchFamily="18" charset="0"/>
              </a:rPr>
              <a:t>. </a:t>
            </a:r>
            <a:endParaRPr lang="en-US" dirty="0" smtClean="0">
              <a:solidFill>
                <a:schemeClr val="tx1"/>
              </a:solidFill>
              <a:latin typeface="Times New Roman" pitchFamily="18" charset="0"/>
              <a:cs typeface="Times New Roman" pitchFamily="18" charset="0"/>
            </a:endParaRPr>
          </a:p>
          <a:p>
            <a:pPr marL="68580" indent="0" algn="l" rtl="0">
              <a:buNone/>
            </a:pPr>
            <a:r>
              <a:rPr lang="en-US" dirty="0" smtClean="0">
                <a:solidFill>
                  <a:schemeClr val="tx1"/>
                </a:solidFill>
                <a:latin typeface="Times New Roman" pitchFamily="18" charset="0"/>
                <a:cs typeface="Times New Roman" pitchFamily="18" charset="0"/>
              </a:rPr>
              <a:t>The </a:t>
            </a:r>
            <a:r>
              <a:rPr lang="en-US" dirty="0">
                <a:solidFill>
                  <a:schemeClr val="tx1"/>
                </a:solidFill>
                <a:latin typeface="Times New Roman" pitchFamily="18" charset="0"/>
                <a:cs typeface="Times New Roman" pitchFamily="18" charset="0"/>
              </a:rPr>
              <a:t>amino sugar attached through a glycosidic link to </a:t>
            </a:r>
            <a:r>
              <a:rPr lang="en-US" dirty="0" smtClean="0">
                <a:solidFill>
                  <a:schemeClr val="tx1"/>
                </a:solidFill>
                <a:latin typeface="Times New Roman" pitchFamily="18" charset="0"/>
                <a:cs typeface="Times New Roman" pitchFamily="18" charset="0"/>
              </a:rPr>
              <a:t>C- 5 </a:t>
            </a:r>
            <a:r>
              <a:rPr lang="en-US" dirty="0">
                <a:solidFill>
                  <a:schemeClr val="tx1"/>
                </a:solidFill>
                <a:latin typeface="Times New Roman" pitchFamily="18" charset="0"/>
                <a:cs typeface="Times New Roman" pitchFamily="18" charset="0"/>
              </a:rPr>
              <a:t>is desosamine, a structure found in several other macrolide </a:t>
            </a:r>
            <a:r>
              <a:rPr lang="en-US" dirty="0" smtClean="0">
                <a:solidFill>
                  <a:schemeClr val="tx1"/>
                </a:solidFill>
                <a:latin typeface="Times New Roman" pitchFamily="18" charset="0"/>
                <a:cs typeface="Times New Roman" pitchFamily="18" charset="0"/>
              </a:rPr>
              <a:t>antibiotics. </a:t>
            </a:r>
          </a:p>
          <a:p>
            <a:pPr marL="68580" indent="0" algn="l" rtl="0">
              <a:buNone/>
            </a:pPr>
            <a:r>
              <a:rPr lang="en-US" dirty="0" smtClean="0">
                <a:solidFill>
                  <a:schemeClr val="tx1"/>
                </a:solidFill>
                <a:latin typeface="Times New Roman" pitchFamily="18" charset="0"/>
                <a:cs typeface="Times New Roman" pitchFamily="18" charset="0"/>
              </a:rPr>
              <a:t>The </a:t>
            </a:r>
            <a:r>
              <a:rPr lang="en-US" dirty="0">
                <a:solidFill>
                  <a:schemeClr val="tx1"/>
                </a:solidFill>
                <a:latin typeface="Times New Roman" pitchFamily="18" charset="0"/>
                <a:cs typeface="Times New Roman" pitchFamily="18" charset="0"/>
              </a:rPr>
              <a:t>B analog is </a:t>
            </a:r>
            <a:r>
              <a:rPr lang="en-US" dirty="0" smtClean="0">
                <a:solidFill>
                  <a:schemeClr val="tx1"/>
                </a:solidFill>
                <a:latin typeface="Times New Roman" pitchFamily="18" charset="0"/>
                <a:cs typeface="Times New Roman" pitchFamily="18" charset="0"/>
              </a:rPr>
              <a:t>more acid </a:t>
            </a:r>
            <a:r>
              <a:rPr lang="en-US" dirty="0">
                <a:solidFill>
                  <a:schemeClr val="tx1"/>
                </a:solidFill>
                <a:latin typeface="Times New Roman" pitchFamily="18" charset="0"/>
                <a:cs typeface="Times New Roman" pitchFamily="18" charset="0"/>
              </a:rPr>
              <a:t>stable but has only about 80% of the activity of erythromycin.</a:t>
            </a:r>
          </a:p>
          <a:p>
            <a:pPr marL="68580" indent="0" algn="l" rtl="0">
              <a:buNone/>
            </a:pPr>
            <a:r>
              <a:rPr lang="en-US" dirty="0">
                <a:solidFill>
                  <a:schemeClr val="tx1"/>
                </a:solidFill>
                <a:latin typeface="Times New Roman" pitchFamily="18" charset="0"/>
                <a:cs typeface="Times New Roman" pitchFamily="18" charset="0"/>
              </a:rPr>
              <a:t>The C analog differs from erythromycin by </a:t>
            </a:r>
            <a:r>
              <a:rPr lang="en-US" dirty="0" smtClean="0">
                <a:solidFill>
                  <a:schemeClr val="tx1"/>
                </a:solidFill>
                <a:latin typeface="Times New Roman" pitchFamily="18" charset="0"/>
                <a:cs typeface="Times New Roman" pitchFamily="18" charset="0"/>
              </a:rPr>
              <a:t>the replacement </a:t>
            </a:r>
            <a:r>
              <a:rPr lang="en-US" dirty="0">
                <a:solidFill>
                  <a:schemeClr val="tx1"/>
                </a:solidFill>
                <a:latin typeface="Times New Roman" pitchFamily="18" charset="0"/>
                <a:cs typeface="Times New Roman" pitchFamily="18" charset="0"/>
              </a:rPr>
              <a:t>of the </a:t>
            </a:r>
            <a:r>
              <a:rPr lang="en-US" dirty="0">
                <a:solidFill>
                  <a:srgbClr val="0070C0"/>
                </a:solidFill>
                <a:latin typeface="Times New Roman" pitchFamily="18" charset="0"/>
                <a:cs typeface="Times New Roman" pitchFamily="18" charset="0"/>
              </a:rPr>
              <a:t>methoxyl group </a:t>
            </a:r>
            <a:r>
              <a:rPr lang="en-US" dirty="0">
                <a:solidFill>
                  <a:schemeClr val="tx1"/>
                </a:solidFill>
                <a:latin typeface="Times New Roman" pitchFamily="18" charset="0"/>
                <a:cs typeface="Times New Roman" pitchFamily="18" charset="0"/>
              </a:rPr>
              <a:t>on the cladinose </a:t>
            </a:r>
            <a:r>
              <a:rPr lang="en-US" dirty="0" smtClean="0">
                <a:solidFill>
                  <a:schemeClr val="tx1"/>
                </a:solidFill>
                <a:latin typeface="Times New Roman" pitchFamily="18" charset="0"/>
                <a:cs typeface="Times New Roman" pitchFamily="18" charset="0"/>
              </a:rPr>
              <a:t>moiety with </a:t>
            </a:r>
            <a:r>
              <a:rPr lang="en-US" dirty="0">
                <a:solidFill>
                  <a:schemeClr val="tx1"/>
                </a:solidFill>
                <a:latin typeface="Times New Roman" pitchFamily="18" charset="0"/>
                <a:cs typeface="Times New Roman" pitchFamily="18" charset="0"/>
              </a:rPr>
              <a:t>a hydrogen atom. It appears to be as active as </a:t>
            </a:r>
            <a:r>
              <a:rPr lang="en-US" dirty="0" smtClean="0">
                <a:solidFill>
                  <a:schemeClr val="tx1"/>
                </a:solidFill>
                <a:latin typeface="Times New Roman" pitchFamily="18" charset="0"/>
                <a:cs typeface="Times New Roman" pitchFamily="18" charset="0"/>
              </a:rPr>
              <a:t>erythromycin but </a:t>
            </a:r>
            <a:r>
              <a:rPr lang="en-US" dirty="0">
                <a:solidFill>
                  <a:schemeClr val="tx1"/>
                </a:solidFill>
                <a:latin typeface="Times New Roman" pitchFamily="18" charset="0"/>
                <a:cs typeface="Times New Roman" pitchFamily="18" charset="0"/>
              </a:rPr>
              <a:t>is present in very small amounts in </a:t>
            </a:r>
            <a:r>
              <a:rPr lang="en-US" dirty="0" smtClean="0">
                <a:solidFill>
                  <a:schemeClr val="tx1"/>
                </a:solidFill>
                <a:latin typeface="Times New Roman" pitchFamily="18" charset="0"/>
                <a:cs typeface="Times New Roman" pitchFamily="18" charset="0"/>
              </a:rPr>
              <a:t>fermentation liquors</a:t>
            </a:r>
            <a:r>
              <a:rPr lang="en-US" dirty="0">
                <a:solidFill>
                  <a:schemeClr val="tx1"/>
                </a:solidFill>
                <a:latin typeface="Times New Roman" pitchFamily="18" charset="0"/>
                <a:cs typeface="Times New Roman" pitchFamily="18" charset="0"/>
              </a:rPr>
              <a:t>.. </a:t>
            </a:r>
          </a:p>
          <a:p>
            <a:pPr marL="68580" indent="0" algn="l" rtl="0">
              <a:buNone/>
            </a:pP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98770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73" y="476673"/>
            <a:ext cx="3780419"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764704"/>
            <a:ext cx="3744416" cy="259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83568" y="3501008"/>
            <a:ext cx="2664296" cy="461665"/>
          </a:xfrm>
          <a:prstGeom prst="rect">
            <a:avLst/>
          </a:prstGeom>
        </p:spPr>
        <p:txBody>
          <a:bodyPr wrap="square">
            <a:spAutoFit/>
          </a:bodyPr>
          <a:lstStyle/>
          <a:p>
            <a:pPr algn="ctr"/>
            <a:r>
              <a:rPr lang="en-US" sz="2400" dirty="0" smtClean="0">
                <a:latin typeface="Times New Roman" pitchFamily="18" charset="0"/>
                <a:cs typeface="Times New Roman" pitchFamily="18" charset="0"/>
              </a:rPr>
              <a:t>Erythromycin A</a:t>
            </a:r>
            <a:endParaRPr lang="ar-IQ" sz="2400" dirty="0">
              <a:latin typeface="Times New Roman" pitchFamily="18" charset="0"/>
              <a:cs typeface="Times New Roman" pitchFamily="18" charset="0"/>
            </a:endParaRPr>
          </a:p>
        </p:txBody>
      </p:sp>
      <p:sp>
        <p:nvSpPr>
          <p:cNvPr id="7" name="Rectangle 6"/>
          <p:cNvSpPr/>
          <p:nvPr/>
        </p:nvSpPr>
        <p:spPr>
          <a:xfrm>
            <a:off x="4499992" y="3501008"/>
            <a:ext cx="2952328" cy="461665"/>
          </a:xfrm>
          <a:prstGeom prst="rect">
            <a:avLst/>
          </a:prstGeom>
        </p:spPr>
        <p:txBody>
          <a:bodyPr wrap="square">
            <a:spAutoFit/>
          </a:bodyPr>
          <a:lstStyle/>
          <a:p>
            <a:r>
              <a:rPr lang="en-US" sz="2400" dirty="0" smtClean="0">
                <a:latin typeface="Times New Roman" pitchFamily="18" charset="0"/>
                <a:cs typeface="Times New Roman" pitchFamily="18" charset="0"/>
              </a:rPr>
              <a:t>Erythromycin B</a:t>
            </a:r>
            <a:endParaRPr lang="en-US" sz="2400" dirty="0">
              <a:latin typeface="Times New Roman" pitchFamily="18" charset="0"/>
              <a:cs typeface="Times New Roman" pitchFamily="18" charset="0"/>
            </a:endParaRPr>
          </a:p>
        </p:txBody>
      </p:sp>
      <p:sp>
        <p:nvSpPr>
          <p:cNvPr id="9" name="Rectangle 8"/>
          <p:cNvSpPr/>
          <p:nvPr/>
        </p:nvSpPr>
        <p:spPr>
          <a:xfrm>
            <a:off x="467544" y="4221088"/>
            <a:ext cx="8352928" cy="2308324"/>
          </a:xfrm>
          <a:prstGeom prst="rect">
            <a:avLst/>
          </a:prstGeom>
        </p:spPr>
        <p:txBody>
          <a:bodyPr wrap="square">
            <a:spAutoFit/>
          </a:bodyPr>
          <a:lstStyle/>
          <a:p>
            <a:pPr algn="l" rtl="0"/>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amino sugar attached through a glycosidic link to </a:t>
            </a:r>
            <a:r>
              <a:rPr lang="en-US" sz="2400" dirty="0" smtClean="0">
                <a:latin typeface="Times New Roman" pitchFamily="18" charset="0"/>
                <a:cs typeface="Times New Roman" pitchFamily="18" charset="0"/>
              </a:rPr>
              <a:t>C-5 </a:t>
            </a:r>
            <a:r>
              <a:rPr lang="en-US" sz="2400" dirty="0">
                <a:latin typeface="Times New Roman" pitchFamily="18" charset="0"/>
                <a:cs typeface="Times New Roman" pitchFamily="18" charset="0"/>
              </a:rPr>
              <a:t>is </a:t>
            </a:r>
            <a:r>
              <a:rPr lang="en-US" sz="2400" dirty="0">
                <a:solidFill>
                  <a:srgbClr val="FF0000"/>
                </a:solidFill>
                <a:latin typeface="Times New Roman" pitchFamily="18" charset="0"/>
                <a:cs typeface="Times New Roman" pitchFamily="18" charset="0"/>
              </a:rPr>
              <a:t>desosamine</a:t>
            </a:r>
            <a:r>
              <a:rPr lang="en-US" sz="2400" dirty="0">
                <a:latin typeface="Times New Roman" pitchFamily="18" charset="0"/>
                <a:cs typeface="Times New Roman" pitchFamily="18" charset="0"/>
              </a:rPr>
              <a:t>, a structure found in several other </a:t>
            </a:r>
            <a:r>
              <a:rPr lang="en-US" sz="2400" dirty="0" smtClean="0">
                <a:latin typeface="Times New Roman" pitchFamily="18" charset="0"/>
                <a:cs typeface="Times New Roman" pitchFamily="18" charset="0"/>
              </a:rPr>
              <a:t>macrolide antibiotics. The </a:t>
            </a:r>
            <a:r>
              <a:rPr lang="en-US" sz="2400" dirty="0">
                <a:latin typeface="Times New Roman" pitchFamily="18" charset="0"/>
                <a:cs typeface="Times New Roman" pitchFamily="18" charset="0"/>
              </a:rPr>
              <a:t>tertiary amine of desosamine (3,4,6- </a:t>
            </a:r>
            <a:r>
              <a:rPr lang="en-US" sz="2400" dirty="0" smtClean="0">
                <a:latin typeface="Times New Roman" pitchFamily="18" charset="0"/>
                <a:cs typeface="Times New Roman" pitchFamily="18" charset="0"/>
              </a:rPr>
              <a:t>trideoxy-3 dimethyl amino-D-</a:t>
            </a:r>
            <a:r>
              <a:rPr lang="en-US" sz="2400" dirty="0" err="1" smtClean="0">
                <a:latin typeface="Times New Roman" pitchFamily="18" charset="0"/>
                <a:cs typeface="Times New Roman" pitchFamily="18" charset="0"/>
              </a:rPr>
              <a:t>xylo</a:t>
            </a:r>
            <a:r>
              <a:rPr lang="en-US" sz="2400" dirty="0" smtClean="0">
                <a:latin typeface="Times New Roman" pitchFamily="18" charset="0"/>
                <a:cs typeface="Times New Roman" pitchFamily="18" charset="0"/>
              </a:rPr>
              <a:t>-hexose</a:t>
            </a:r>
            <a:r>
              <a:rPr lang="en-US" sz="2400" dirty="0">
                <a:latin typeface="Times New Roman" pitchFamily="18" charset="0"/>
                <a:cs typeface="Times New Roman" pitchFamily="18" charset="0"/>
              </a:rPr>
              <a:t>) confers a basic character to erythromycin and provides the means by which acid salts may be prepared. </a:t>
            </a:r>
          </a:p>
        </p:txBody>
      </p:sp>
    </p:spTree>
    <p:extLst>
      <p:ext uri="{BB962C8B-B14F-4D97-AF65-F5344CB8AC3E}">
        <p14:creationId xmlns:p14="http://schemas.microsoft.com/office/powerpoint/2010/main" val="919391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764704"/>
            <a:ext cx="7920880" cy="568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893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7992888" cy="5067925"/>
          </a:xfrm>
        </p:spPr>
        <p:txBody>
          <a:bodyPr/>
          <a:lstStyle/>
          <a:p>
            <a:pPr marL="68580" indent="0" algn="just" rtl="0">
              <a:buNone/>
            </a:pPr>
            <a:r>
              <a:rPr lang="en-US" sz="2800" dirty="0">
                <a:latin typeface="Times New Roman" pitchFamily="18" charset="0"/>
                <a:cs typeface="Times New Roman" pitchFamily="18" charset="0"/>
              </a:rPr>
              <a:t>The other carbohydrate structure linked as a glycoside to C-3 is called </a:t>
            </a:r>
            <a:r>
              <a:rPr lang="en-US" sz="2800" dirty="0">
                <a:solidFill>
                  <a:srgbClr val="FF0000"/>
                </a:solidFill>
                <a:latin typeface="Times New Roman" pitchFamily="18" charset="0"/>
                <a:cs typeface="Times New Roman" pitchFamily="18" charset="0"/>
              </a:rPr>
              <a:t>cladinose</a:t>
            </a:r>
            <a:r>
              <a:rPr lang="en-US" sz="2800" dirty="0">
                <a:latin typeface="Times New Roman" pitchFamily="18" charset="0"/>
                <a:cs typeface="Times New Roman" pitchFamily="18" charset="0"/>
              </a:rPr>
              <a:t> (2,3,6- trideoxy-3-methoxy -3-C-methyl-L-ribo-hexose) and is unique to the erythromycin molecule. </a:t>
            </a:r>
            <a:r>
              <a:rPr lang="en-US" sz="2800" dirty="0" smtClean="0">
                <a:latin typeface="Times New Roman" pitchFamily="18" charset="0"/>
                <a:cs typeface="Times New Roman" pitchFamily="18" charset="0"/>
              </a:rPr>
              <a:t>  </a:t>
            </a:r>
          </a:p>
          <a:p>
            <a:pPr marL="68580" indent="0" algn="just" rtl="0">
              <a:buNone/>
            </a:pPr>
            <a:r>
              <a:rPr lang="en-US" sz="2800" dirty="0" smtClean="0">
                <a:latin typeface="Times New Roman" pitchFamily="18" charset="0"/>
                <a:cs typeface="Times New Roman" pitchFamily="18" charset="0"/>
              </a:rPr>
              <a:t>Erythromycin </a:t>
            </a:r>
            <a:r>
              <a:rPr lang="en-US" sz="2800" dirty="0">
                <a:latin typeface="Times New Roman" pitchFamily="18" charset="0"/>
                <a:cs typeface="Times New Roman" pitchFamily="18" charset="0"/>
              </a:rPr>
              <a:t>is unstable in acid media. The  C6 hydroxyl group reversibly attack the C-9 ketone giving rise to a hemiketal intermediate. Dehydration prevents regeneration of parent erythromycin and the C-12 hydroxyl group can subsequently add to produce a spiro-ketal species.</a:t>
            </a:r>
          </a:p>
          <a:p>
            <a:pPr marL="68580" indent="0" algn="just" rtl="0">
              <a:buNone/>
            </a:pPr>
            <a:endParaRPr lang="en-US" sz="2800" dirty="0">
              <a:latin typeface="Times New Roman" pitchFamily="18" charset="0"/>
              <a:cs typeface="Times New Roman" pitchFamily="18" charset="0"/>
            </a:endParaRPr>
          </a:p>
          <a:p>
            <a:pPr marL="68580" indent="0" algn="l" rtl="0">
              <a:buNone/>
            </a:pP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35678602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795</TotalTime>
  <Words>1597</Words>
  <Application>Microsoft Office PowerPoint</Application>
  <PresentationFormat>On-screen Show (4:3)</PresentationFormat>
  <Paragraphs>108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Austin</vt:lpstr>
      <vt:lpstr>Pharmaceutical chemistry  Antibacterial Antibiotics  Macrolides</vt:lpstr>
      <vt:lpstr>Macrolides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kaeima</dc:creator>
  <cp:lastModifiedBy>Windows User</cp:lastModifiedBy>
  <cp:revision>56</cp:revision>
  <dcterms:created xsi:type="dcterms:W3CDTF">2017-02-24T19:54:29Z</dcterms:created>
  <dcterms:modified xsi:type="dcterms:W3CDTF">2019-03-05T20:19:47Z</dcterms:modified>
</cp:coreProperties>
</file>