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2" r:id="rId9"/>
    <p:sldId id="264" r:id="rId10"/>
    <p:sldId id="265" r:id="rId11"/>
    <p:sldId id="266" r:id="rId12"/>
    <p:sldId id="267" r:id="rId13"/>
    <p:sldId id="268" r:id="rId14"/>
    <p:sldId id="279" r:id="rId15"/>
    <p:sldId id="269" r:id="rId16"/>
    <p:sldId id="270" r:id="rId17"/>
    <p:sldId id="271" r:id="rId18"/>
    <p:sldId id="278" r:id="rId19"/>
    <p:sldId id="272" r:id="rId20"/>
    <p:sldId id="273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1" d="100"/>
          <a:sy n="61" d="100"/>
        </p:scale>
        <p:origin x="-1542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3956B36-326B-49CC-B043-160DEB2566A3}" type="datetimeFigureOut">
              <a:rPr lang="ar-IQ" smtClean="0"/>
              <a:t>09/07/1440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2FE2222-0A90-4B6E-9840-3365343C8D03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6B36-326B-49CC-B043-160DEB2566A3}" type="datetimeFigureOut">
              <a:rPr lang="ar-IQ" smtClean="0"/>
              <a:t>09/07/1440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2222-0A90-4B6E-9840-3365343C8D0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6B36-326B-49CC-B043-160DEB2566A3}" type="datetimeFigureOut">
              <a:rPr lang="ar-IQ" smtClean="0"/>
              <a:t>09/07/1440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2222-0A90-4B6E-9840-3365343C8D0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6B36-326B-49CC-B043-160DEB2566A3}" type="datetimeFigureOut">
              <a:rPr lang="ar-IQ" smtClean="0"/>
              <a:t>09/07/1440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2222-0A90-4B6E-9840-3365343C8D0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6B36-326B-49CC-B043-160DEB2566A3}" type="datetimeFigureOut">
              <a:rPr lang="ar-IQ" smtClean="0"/>
              <a:t>09/07/1440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2222-0A90-4B6E-9840-3365343C8D0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6B36-326B-49CC-B043-160DEB2566A3}" type="datetimeFigureOut">
              <a:rPr lang="ar-IQ" smtClean="0"/>
              <a:t>09/07/1440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2222-0A90-4B6E-9840-3365343C8D03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6B36-326B-49CC-B043-160DEB2566A3}" type="datetimeFigureOut">
              <a:rPr lang="ar-IQ" smtClean="0"/>
              <a:t>09/07/1440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2222-0A90-4B6E-9840-3365343C8D0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6B36-326B-49CC-B043-160DEB2566A3}" type="datetimeFigureOut">
              <a:rPr lang="ar-IQ" smtClean="0"/>
              <a:t>09/07/1440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2222-0A90-4B6E-9840-3365343C8D0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6B36-326B-49CC-B043-160DEB2566A3}" type="datetimeFigureOut">
              <a:rPr lang="ar-IQ" smtClean="0"/>
              <a:t>09/07/1440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2222-0A90-4B6E-9840-3365343C8D0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6B36-326B-49CC-B043-160DEB2566A3}" type="datetimeFigureOut">
              <a:rPr lang="ar-IQ" smtClean="0"/>
              <a:t>09/07/1440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2222-0A90-4B6E-9840-3365343C8D03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6B36-326B-49CC-B043-160DEB2566A3}" type="datetimeFigureOut">
              <a:rPr lang="ar-IQ" smtClean="0"/>
              <a:t>09/07/1440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E2222-0A90-4B6E-9840-3365343C8D0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3956B36-326B-49CC-B043-160DEB2566A3}" type="datetimeFigureOut">
              <a:rPr lang="ar-IQ" smtClean="0"/>
              <a:t>09/07/1440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2FE2222-0A90-4B6E-9840-3365343C8D03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2708476"/>
            <a:ext cx="7147129" cy="576508"/>
          </a:xfrm>
        </p:spPr>
        <p:txBody>
          <a:bodyPr>
            <a:noAutofit/>
          </a:bodyPr>
          <a:lstStyle/>
          <a:p>
            <a:pPr algn="ctr" rtl="0"/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Aminoglycosides</a:t>
            </a:r>
            <a:endParaRPr lang="ar-IQ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717032"/>
            <a:ext cx="7992888" cy="1800199"/>
          </a:xfrm>
        </p:spPr>
        <p:txBody>
          <a:bodyPr>
            <a:noAutofit/>
          </a:bodyPr>
          <a:lstStyle/>
          <a:p>
            <a:pPr algn="ctr" rtl="0"/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Assist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Prof 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Karima F. Ali</a:t>
            </a:r>
          </a:p>
          <a:p>
            <a:pPr algn="ctr" rtl="0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AL-Mustansiriyah university</a:t>
            </a:r>
          </a:p>
          <a:p>
            <a:pPr algn="ctr" rtl="0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College of pharmacy</a:t>
            </a:r>
            <a:endParaRPr lang="ar-IQ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476673"/>
            <a:ext cx="81369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4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Pharmaceutical chemistry</a:t>
            </a:r>
            <a:br>
              <a:rPr lang="en-US" sz="4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Antibacterial Antibiotics</a:t>
            </a:r>
            <a:endParaRPr lang="ar-IQ" sz="4000" dirty="0">
              <a:solidFill>
                <a:schemeClr val="accent1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58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8064896" cy="5688632"/>
          </a:xfrm>
        </p:spPr>
        <p:txBody>
          <a:bodyPr>
            <a:normAutofit/>
          </a:bodyPr>
          <a:lstStyle/>
          <a:p>
            <a:pPr algn="just" rtl="0">
              <a:buFont typeface="Wingdings" pitchFamily="2" charset="2"/>
              <a:buChar char="v"/>
            </a:pP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Methylation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at either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hy-AM" sz="2800" dirty="0" smtClean="0">
                <a:latin typeface="Times New Roman" pitchFamily="18" charset="0"/>
                <a:cs typeface="Times New Roman" pitchFamily="18" charset="0"/>
              </a:rPr>
              <a:t>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-carbon or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hy-AM" sz="2800" dirty="0" smtClean="0">
                <a:latin typeface="Times New Roman" pitchFamily="18" charset="0"/>
                <a:cs typeface="Times New Roman" pitchFamily="18" charset="0"/>
              </a:rPr>
              <a:t>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amino positions does not lower appreciably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antibacterial activity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confers resistance to enzymatic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acetylation of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hy-AM" sz="2800" dirty="0" smtClean="0">
                <a:latin typeface="Times New Roman" pitchFamily="18" charset="0"/>
                <a:cs typeface="Times New Roman" pitchFamily="18" charset="0"/>
              </a:rPr>
              <a:t>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amino group.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Removal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hy-AM" sz="2800" dirty="0" smtClean="0">
                <a:latin typeface="Times New Roman" pitchFamily="18" charset="0"/>
                <a:cs typeface="Times New Roman" pitchFamily="18" charset="0"/>
              </a:rPr>
              <a:t>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hydroxyl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 the 4</a:t>
            </a:r>
            <a:r>
              <a:rPr lang="hy-AM" sz="2800" dirty="0" smtClean="0">
                <a:latin typeface="Times New Roman" pitchFamily="18" charset="0"/>
                <a:cs typeface="Times New Roman" pitchFamily="18" charset="0"/>
              </a:rPr>
              <a:t>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hydroxyl group or both in the kanamycins (e.g.,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hy-AM" sz="2800" dirty="0" smtClean="0">
                <a:latin typeface="Times New Roman" pitchFamily="18" charset="0"/>
                <a:cs typeface="Times New Roman" pitchFamily="18" charset="0"/>
              </a:rPr>
              <a:t>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,4</a:t>
            </a:r>
            <a:r>
              <a:rPr lang="hy-AM" sz="2800" dirty="0" smtClean="0">
                <a:latin typeface="Times New Roman" pitchFamily="18" charset="0"/>
                <a:cs typeface="Times New Roman" pitchFamily="18" charset="0"/>
              </a:rPr>
              <a:t>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dideoxykanamycin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 or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dibekacin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does not reduce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antibacterial potency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gentamicins also 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lack oxygen functions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at these positions, as do sisomicin and netilmicin, which also have a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4՝5՝-double bond. </a:t>
            </a:r>
          </a:p>
          <a:p>
            <a:pPr algn="just" rtl="0">
              <a:buFont typeface="Wingdings" pitchFamily="2" charset="2"/>
              <a:buChar char="v"/>
            </a:pPr>
            <a:endParaRPr lang="ar-IQ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20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8136904" cy="5688632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these derivatives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inactivated by phosphotransferase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enzymes that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phosphorylate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hydroxyl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group.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Evidently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hy-AM" dirty="0" smtClean="0">
                <a:latin typeface="Times New Roman" pitchFamily="18" charset="0"/>
                <a:cs typeface="Times New Roman" pitchFamily="18" charset="0"/>
              </a:rPr>
              <a:t>՝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-phosphorylated derivatives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have very low affinity for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aminoglycoside-binding sites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bacterial ribosomes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8580" indent="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Ring II 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Few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modifications of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ring II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(deoxystreptamine)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functional groups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possible without appreciable loss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activity 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most of the aminoglycosides.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1-amino group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kanamycin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can be acylated (e.g.,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Amikacin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however, with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activity largely retained. Netilmicin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1-N-ethylsisomicin) retains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antibacterial potency of sisomicin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resistant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several additional bacteria-inactivating enzymes.</a:t>
            </a:r>
          </a:p>
          <a:p>
            <a:pPr marL="68580" indent="0" algn="l" rtl="0">
              <a:buNone/>
            </a:pP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49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764704"/>
            <a:ext cx="7992888" cy="5760640"/>
          </a:xfrm>
        </p:spPr>
        <p:txBody>
          <a:bodyPr>
            <a:normAutofit/>
          </a:bodyPr>
          <a:lstStyle/>
          <a:p>
            <a:pPr marL="68580" indent="0" algn="l" rtl="0">
              <a:buNone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Ring III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functional groups appear to be somewhat less</a:t>
            </a:r>
          </a:p>
          <a:p>
            <a:pPr marL="68580" indent="0" algn="l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sensitive to structural changes than those of either ring I or</a:t>
            </a:r>
          </a:p>
          <a:p>
            <a:pPr marL="68580" indent="0" algn="l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ring II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8580" indent="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Although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hy-AM" dirty="0" smtClean="0">
                <a:latin typeface="Times New Roman" pitchFamily="18" charset="0"/>
                <a:cs typeface="Times New Roman" pitchFamily="18" charset="0"/>
              </a:rPr>
              <a:t>՝՝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deoxygentamicins are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significantly less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active than their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hy-AM" dirty="0" smtClean="0">
                <a:latin typeface="Times New Roman" pitchFamily="18" charset="0"/>
                <a:cs typeface="Times New Roman" pitchFamily="18" charset="0"/>
              </a:rPr>
              <a:t>՝՝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hydroxyl counterparts,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2</a:t>
            </a:r>
            <a:r>
              <a:rPr lang="hy-AM" dirty="0" smtClean="0">
                <a:latin typeface="Times New Roman" pitchFamily="18" charset="0"/>
                <a:cs typeface="Times New Roman" pitchFamily="18" charset="0"/>
              </a:rPr>
              <a:t>՝՝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amino derivatives (seldomycins) are highly active.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3</a:t>
            </a:r>
            <a:r>
              <a:rPr lang="hy-AM" dirty="0" smtClean="0">
                <a:latin typeface="Times New Roman" pitchFamily="18" charset="0"/>
                <a:cs typeface="Times New Roman" pitchFamily="18" charset="0"/>
              </a:rPr>
              <a:t>՝՝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amino group of gentamicins may be primary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 secondary with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high antibacterial potency. Furthermore,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hy-AM" dirty="0" smtClean="0">
                <a:latin typeface="Times New Roman" pitchFamily="18" charset="0"/>
                <a:cs typeface="Times New Roman" pitchFamily="18" charset="0"/>
              </a:rPr>
              <a:t>՝՝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hydroxyl group may be axial or equatorial with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little change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potency.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82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692696"/>
            <a:ext cx="8064896" cy="5688632"/>
          </a:xfrm>
        </p:spPr>
        <p:txBody>
          <a:bodyPr/>
          <a:lstStyle/>
          <a:p>
            <a:pPr marL="68580" indent="0" algn="l" rtl="0">
              <a:buNone/>
            </a:pPr>
            <a:r>
              <a:rPr lang="en-US" sz="32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Products</a:t>
            </a:r>
          </a:p>
          <a:p>
            <a:pPr marL="68580" indent="0" algn="l" rtl="0">
              <a:buNone/>
            </a:pPr>
            <a:r>
              <a:rPr lang="en-US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Streptomycin Sulfate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Streptomycin acts as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triacidic base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through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effect 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its two strongly basic guanidino groups and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more weakly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basic methylamino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group</a:t>
            </a:r>
          </a:p>
          <a:p>
            <a:pPr marL="68580" indent="0" algn="l" rtl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Acid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hydrolysis yields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streptidine 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streptobiosamine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68580" indent="0" algn="l" rtl="0">
              <a:buNone/>
            </a:pP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348880"/>
            <a:ext cx="5328592" cy="2520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4499992" y="2348880"/>
            <a:ext cx="1850504" cy="86409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Oval 4"/>
          <p:cNvSpPr/>
          <p:nvPr/>
        </p:nvSpPr>
        <p:spPr>
          <a:xfrm rot="14893574">
            <a:off x="5812809" y="3585950"/>
            <a:ext cx="1093860" cy="140726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Oval 5"/>
          <p:cNvSpPr/>
          <p:nvPr/>
        </p:nvSpPr>
        <p:spPr>
          <a:xfrm>
            <a:off x="4211960" y="4149080"/>
            <a:ext cx="648072" cy="565212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529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0431" y="2454275"/>
            <a:ext cx="196215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138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8064896" cy="6093296"/>
          </a:xfrm>
        </p:spPr>
        <p:txBody>
          <a:bodyPr>
            <a:normAutofit lnSpcReduction="10000"/>
          </a:bodyPr>
          <a:lstStyle/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Because streptomycin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not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absorbed</a:t>
            </a:r>
          </a:p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when given orally 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destroyed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significantly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the GI tract, at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</a:t>
            </a:r>
          </a:p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time it was used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rather widely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the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treatment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infections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intestinal</a:t>
            </a:r>
          </a:p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tract.</a:t>
            </a:r>
          </a:p>
          <a:p>
            <a:pPr marL="68580" indent="0" algn="just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For systemic action, streptomycin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usually</a:t>
            </a:r>
          </a:p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given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intramuscular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injection.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just" rtl="0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Hydroxystreptomycin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differs from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streptomycin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having a</a:t>
            </a:r>
          </a:p>
          <a:p>
            <a:pPr marL="68580" indent="0" algn="just" rtl="0">
              <a:buNone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hydroxyl group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place of one of the hydrogen atoms of the</a:t>
            </a:r>
          </a:p>
          <a:p>
            <a:pPr marL="68580" indent="0" algn="just" rtl="0">
              <a:buNone/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streptose methyl group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Mannisidostreptomycin has a mannose</a:t>
            </a:r>
          </a:p>
          <a:p>
            <a:pPr marL="68580" indent="0" algn="just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residue attached in glycosidic linkage through the hydroxyl</a:t>
            </a:r>
          </a:p>
          <a:p>
            <a:pPr marL="68580" indent="0" algn="just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group at C-4 of the N-methyl-L-glucosamine moiety.</a:t>
            </a:r>
          </a:p>
          <a:p>
            <a:pPr marL="68580" indent="0" algn="just" rtl="0">
              <a:buNone/>
            </a:pP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5"/>
          <a:stretch/>
        </p:blipFill>
        <p:spPr bwMode="auto">
          <a:xfrm>
            <a:off x="5796136" y="764704"/>
            <a:ext cx="2880320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5796136" y="3068960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652120" y="371703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264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8136904" cy="5688632"/>
          </a:xfrm>
        </p:spPr>
        <p:txBody>
          <a:bodyPr>
            <a:normAutofit/>
          </a:bodyPr>
          <a:lstStyle/>
          <a:p>
            <a:pPr marL="68580" indent="0" algn="l" rtl="0">
              <a:buNone/>
            </a:pPr>
            <a:r>
              <a:rPr lang="en-US" sz="28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Neomycin </a:t>
            </a:r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Sulfate</a:t>
            </a:r>
          </a:p>
          <a:p>
            <a:pPr marL="68580" indent="0" algn="l" rtl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just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considered one of the most useful antibiotics for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treatment 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GI infections,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has broad-spectrum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activity against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various organisms and shows a low incidence of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toxic 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hypersensitivity reactions. It is absorbed very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slightly from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digestive tract, so its oral use ordinarily does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produce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any systemic effect.</a:t>
            </a:r>
          </a:p>
          <a:p>
            <a:pPr marL="68580" indent="0" algn="just" rtl="0">
              <a:buNone/>
            </a:pP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1" r="7080"/>
          <a:stretch/>
        </p:blipFill>
        <p:spPr bwMode="auto">
          <a:xfrm>
            <a:off x="2322286" y="1268760"/>
            <a:ext cx="4769994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063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692696"/>
            <a:ext cx="8064896" cy="5139933"/>
          </a:xfrm>
        </p:spPr>
        <p:txBody>
          <a:bodyPr/>
          <a:lstStyle/>
          <a:p>
            <a:pPr marL="68580" indent="0" algn="l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neomycin B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differs from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neomycin C by the nature of the sugar attached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terminally 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D-ribose. That sugar, called neosamine B,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differs from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neosamine C in its stereochemistry.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259632" y="2060848"/>
            <a:ext cx="7416824" cy="4464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58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64704"/>
            <a:ext cx="8136903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044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692696"/>
            <a:ext cx="8136904" cy="5688632"/>
          </a:xfrm>
        </p:spPr>
        <p:txBody>
          <a:bodyPr>
            <a:normAutofit/>
          </a:bodyPr>
          <a:lstStyle/>
          <a:p>
            <a:pPr marL="68580" indent="0" algn="l" rtl="0">
              <a:buNone/>
            </a:pPr>
            <a:r>
              <a:rPr lang="en-US" sz="28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Kanamycin </a:t>
            </a:r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Sulfate</a:t>
            </a:r>
          </a:p>
          <a:p>
            <a:pPr marL="68580" indent="0" algn="l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Chromatography showed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that S. kanamyceticus elaborates three closely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related structures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kanamycins A, B, and C.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Commercially available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kanamycin is almost pure kanamycin A,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least toxic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three forms.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kanamycins differ only in the sugar moieties attached to the glycosidic oxygen on the 4- position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central deoxystreptamine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98" r="9599"/>
          <a:stretch/>
        </p:blipFill>
        <p:spPr bwMode="auto">
          <a:xfrm>
            <a:off x="3563888" y="692696"/>
            <a:ext cx="4752528" cy="2664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04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576064"/>
          </a:xfrm>
        </p:spPr>
        <p:txBody>
          <a:bodyPr>
            <a:normAutofit fontScale="90000"/>
          </a:bodyPr>
          <a:lstStyle/>
          <a:p>
            <a:pPr rt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Aminoglycosides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136904" cy="5184576"/>
          </a:xfrm>
        </p:spPr>
        <p:txBody>
          <a:bodyPr>
            <a:normAutofit lnSpcReduction="10000"/>
          </a:bodyPr>
          <a:lstStyle/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Streptomycin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aminoglycoside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antibiotic used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chemotherapy isolated from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actinomycetes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and, particularly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from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genus Streptomyces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Among the many antibiotics isolated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that genus, several compounds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closely related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structure 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streptomycin. Six of them—kanamycin, neomycin,</a:t>
            </a:r>
          </a:p>
          <a:p>
            <a:pPr marL="68580" indent="0" algn="just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paromomycin, gentamicin, tobramycin,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netilmicin are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marketed in the United States.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Amikacin,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semisynthetic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derivative of kanamycin A, has been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added, 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it is possible that additional aminoglycosides will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 introduced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the future.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aminoglycoside antibiotics are absorbed very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poorly following oral administration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some of them (kanamycin,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neomycin, 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paromomycin) are administered by that route for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treatment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GI infections. Because of their potent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broadspectrum antimicrobial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activity,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90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764704"/>
            <a:ext cx="8064896" cy="5688632"/>
          </a:xfrm>
        </p:spPr>
        <p:txBody>
          <a:bodyPr>
            <a:normAutofit/>
          </a:bodyPr>
          <a:lstStyle/>
          <a:p>
            <a:pPr marL="68580" indent="0" algn="just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kanamycins do not have the 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D-ribose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molecule that is present in neomycins and paromomycins. Perhaps this structural difference is related to the lower toxicity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observed with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kanamycins. </a:t>
            </a:r>
          </a:p>
          <a:p>
            <a:pPr marL="68580" indent="0" algn="just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Kanamycin A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contains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6-amino-6-deoxy-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D-glucose</a:t>
            </a:r>
          </a:p>
          <a:p>
            <a:pPr marL="68580" indent="0" algn="just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Kanamycin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 contains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2,6-diamino- 2,6-dideoxy-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D-glucose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68580" indent="0" algn="just" rtl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Kanamycin C contains 2-amino-2-deoxy-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D-glucose</a:t>
            </a:r>
          </a:p>
          <a:p>
            <a:pPr marL="68580" indent="0" algn="just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use of kanamycin in the United States usually 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restricted to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infections of the intestinal tract (e.g.,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bacillary dysentery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systemic infections arising from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Gram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negative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bacilli.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90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764704"/>
            <a:ext cx="7920880" cy="5688632"/>
          </a:xfrm>
        </p:spPr>
        <p:txBody>
          <a:bodyPr>
            <a:normAutofit/>
          </a:bodyPr>
          <a:lstStyle/>
          <a:p>
            <a:pPr marL="68580" indent="0" algn="l" rtl="0">
              <a:buNone/>
            </a:pPr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Amikacin</a:t>
            </a:r>
          </a:p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1-N-amino-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-hydroxy butyryl </a:t>
            </a:r>
          </a:p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kanamycin A(Amikin),</a:t>
            </a:r>
          </a:p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 semisynthetic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aminoglycoside</a:t>
            </a:r>
          </a:p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prepared 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Japan.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just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just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synthesis formally involves simple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acylation 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 amino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group of the deoxystreptamine ring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kanamycin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A.</a:t>
            </a:r>
          </a:p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remarkable feature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Amikacin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that it resists attack by most bacteria-inactivating enzymes and, therefore, is effective against strains of bacteria that are resistant to other aminoglycosides, including gentamicin and tobramycin.</a:t>
            </a:r>
          </a:p>
          <a:p>
            <a:pPr marL="68580" indent="0" algn="l" rtl="0">
              <a:buNone/>
            </a:pP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9" r="10565"/>
          <a:stretch/>
        </p:blipFill>
        <p:spPr bwMode="auto">
          <a:xfrm>
            <a:off x="4992914" y="908721"/>
            <a:ext cx="3611534" cy="2880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l 1"/>
          <p:cNvSpPr/>
          <p:nvPr/>
        </p:nvSpPr>
        <p:spPr>
          <a:xfrm rot="6895498">
            <a:off x="6988237" y="2157486"/>
            <a:ext cx="1250723" cy="208042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6007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836712"/>
            <a:ext cx="8064896" cy="5616624"/>
          </a:xfrm>
        </p:spPr>
        <p:txBody>
          <a:bodyPr>
            <a:normAutofit fontScale="55000" lnSpcReduction="20000"/>
          </a:bodyPr>
          <a:lstStyle/>
          <a:p>
            <a:pPr marL="68580" indent="0" algn="l" rtl="0">
              <a:buNone/>
            </a:pPr>
            <a:r>
              <a:rPr lang="en-US" sz="58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Gentamicin </a:t>
            </a:r>
            <a:r>
              <a:rPr lang="en-US" sz="5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Sulfate</a:t>
            </a:r>
            <a:endParaRPr lang="ar-SA" sz="58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ar-SA" sz="3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ar-SA" sz="3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ar-SA" sz="3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ar-SA" sz="3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 algn="just" rtl="0">
              <a:lnSpc>
                <a:spcPct val="120000"/>
              </a:lnSpc>
              <a:buNone/>
            </a:pP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Gentamicin </a:t>
            </a:r>
            <a:r>
              <a:rPr lang="en-US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composed of a number of related gentamicin components and fractions which have varying degrees of 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antimicrobial potency. The </a:t>
            </a:r>
            <a:r>
              <a:rPr lang="en-US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main components of gentamicin include members of the gentamicin C complex: gentamicin C1, gentamicin C1a, and gentamicin C2 which compose approximately 80% of gentamicin and have been found to have the highest antibacterial activity. Gentamicin A, B, X, and a few others make up the remaining 20% of gentamicin and have lower antibiotic activity than the gentamicin C complex</a:t>
            </a:r>
            <a:endParaRPr lang="en-US" sz="4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764705"/>
            <a:ext cx="3888431" cy="2160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7164288" y="764705"/>
            <a:ext cx="1152127" cy="108011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609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5" r="1534" b="2847"/>
          <a:stretch/>
        </p:blipFill>
        <p:spPr bwMode="auto">
          <a:xfrm>
            <a:off x="467544" y="740229"/>
            <a:ext cx="8153942" cy="5617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1403648" y="404665"/>
            <a:ext cx="2160240" cy="7920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8457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8064896" cy="4824536"/>
          </a:xfrm>
        </p:spPr>
        <p:txBody>
          <a:bodyPr>
            <a:normAutofit fontScale="77500" lnSpcReduction="20000"/>
          </a:bodyPr>
          <a:lstStyle/>
          <a:p>
            <a:pPr marL="68580" indent="0" algn="l" rtl="0">
              <a:buNone/>
            </a:pPr>
            <a:r>
              <a:rPr lang="en-US" sz="58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Chemistry</a:t>
            </a:r>
          </a:p>
          <a:p>
            <a:pPr algn="just" rtl="0">
              <a:buFont typeface="Wingdings" pitchFamily="2" charset="2"/>
              <a:buChar char="v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Aminoglycosides are so named because their structures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consist of 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amino sugars linked glycosidically. </a:t>
            </a:r>
            <a:endParaRPr lang="en-US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Char char="v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have at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least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aminohexose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and some have a pentose lacking an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amino group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(e.g., streptomycin, neomycin, and paromomycin).</a:t>
            </a:r>
          </a:p>
          <a:p>
            <a:pPr algn="just" rtl="0">
              <a:buFont typeface="Wingdings" pitchFamily="2" charset="2"/>
              <a:buChar char="v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Additionally, each of the clinically useful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aminoglycosides contains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highly substituted 1,3-diaminocyclohexane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central ring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; in kanamycin, neomycin, gentamicin, and tobramycin,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deoxystreptamine,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 streptomycin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it is </a:t>
            </a:r>
            <a:r>
              <a:rPr lang="en-US" sz="3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streptadine</a:t>
            </a:r>
            <a:r>
              <a:rPr lang="en-US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10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8136904" cy="5760640"/>
          </a:xfrm>
        </p:spPr>
        <p:txBody>
          <a:bodyPr>
            <a:normAutofit fontScale="92500"/>
          </a:bodyPr>
          <a:lstStyle/>
          <a:p>
            <a:pPr algn="l" rtl="0">
              <a:buFont typeface="Wingdings" pitchFamily="2" charset="2"/>
              <a:buChar char="v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aminoglycosides are thus strongly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basic compounds that exist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polycations at physiological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</a:t>
            </a:r>
          </a:p>
          <a:p>
            <a:pPr algn="l" rtl="0"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Aminoglycosides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are apparently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not metabolized 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 vivo.</a:t>
            </a:r>
          </a:p>
          <a:p>
            <a:pPr algn="l" rtl="0"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Their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inorganic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acid salts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very soluble in water.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are available </a:t>
            </a: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as sulfates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>
              <a:buFont typeface="Wingdings" pitchFamily="2" charset="2"/>
              <a:buChar char="v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Solutions of the aminoglycoside salts are stable to autoclaving.</a:t>
            </a:r>
          </a:p>
          <a:p>
            <a:pPr algn="l" rtl="0">
              <a:buFont typeface="Wingdings" pitchFamily="2" charset="2"/>
              <a:buChar char="v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high water solubility of the aminoglycosides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 doubt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contributes to their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pharmacokinetic properties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distribute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well into most body fluids but not into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central nervous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system, bone, or fatty or connective tissues.</a:t>
            </a:r>
          </a:p>
          <a:p>
            <a:pPr marL="68580" indent="0" algn="l" rtl="0">
              <a:buNone/>
            </a:pPr>
            <a:endParaRPr lang="ar-IQ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69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692696"/>
            <a:ext cx="7992888" cy="5904656"/>
          </a:xfrm>
        </p:spPr>
        <p:txBody>
          <a:bodyPr>
            <a:normAutofit fontScale="92500" lnSpcReduction="10000"/>
          </a:bodyPr>
          <a:lstStyle/>
          <a:p>
            <a:pPr marL="68580" indent="0" algn="l" rtl="0">
              <a:buNone/>
            </a:pPr>
            <a:r>
              <a:rPr lang="en-US" sz="35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Spectrum of Activity </a:t>
            </a:r>
            <a:endParaRPr lang="en-US" sz="35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Although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the aminoglycosides are classified as 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broadspectrum</a:t>
            </a:r>
          </a:p>
          <a:p>
            <a:pPr marL="68580" indent="0" algn="just" rtl="0">
              <a:buNone/>
            </a:pP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antibiotics,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their greatest usefulness lies in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treatment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of serious systemic infections caused by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aerobic Gram-negative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bacilli.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8580" indent="0" algn="just" rtl="0">
              <a:buNone/>
            </a:pPr>
            <a:r>
              <a:rPr lang="en-US" sz="3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Mechanism </a:t>
            </a:r>
            <a:r>
              <a:rPr lang="en-US" sz="30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of Action</a:t>
            </a:r>
            <a:endParaRPr lang="en-US" sz="30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 algn="just" rtl="0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aminoglycosides act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directly on the bacterial ribosome to 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inhibit </a:t>
            </a:r>
            <a:r>
              <a:rPr lang="en-US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initiation 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of protein synthesis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and to interfere with the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fidelity of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translation of the genetic message. They bind to the </a:t>
            </a:r>
            <a:r>
              <a:rPr lang="en-US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ribosomal subunit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to form a complex that cannot initiate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proper amino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acid polymerization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8580" indent="0" algn="just" rtl="0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The binding of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streptomycin and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other aminoglycosides to ribosomes also 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causes </a:t>
            </a:r>
            <a:r>
              <a:rPr lang="en-US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misreading mutations 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of the genetic code</a:t>
            </a:r>
            <a:r>
              <a:rPr lang="en-US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hence </a:t>
            </a:r>
            <a:r>
              <a:rPr lang="en-US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incorporation of 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improper amino acids into the peptide chain.</a:t>
            </a:r>
            <a:endParaRPr lang="ar-IQ" sz="2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59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504056"/>
          </a:xfrm>
        </p:spPr>
        <p:txBody>
          <a:bodyPr>
            <a:normAutofit fontScale="90000"/>
          </a:bodyPr>
          <a:lstStyle/>
          <a:p>
            <a:pPr rtl="0"/>
            <a:r>
              <a:rPr lang="en-US" dirty="0">
                <a:latin typeface="Times New Roman" pitchFamily="18" charset="0"/>
                <a:cs typeface="Times New Roman" pitchFamily="18" charset="0"/>
              </a:rPr>
              <a:t>Microbial Resistance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96752"/>
            <a:ext cx="7992888" cy="5256584"/>
          </a:xfrm>
        </p:spPr>
        <p:txBody>
          <a:bodyPr>
            <a:normAutofit/>
          </a:bodyPr>
          <a:lstStyle/>
          <a:p>
            <a:pPr marL="68580" indent="0" algn="just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pattern of bacterial resistance to each of the aminoglycoside</a:t>
            </a:r>
          </a:p>
          <a:p>
            <a:pPr marL="68580" indent="0" algn="just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antibiotics, however, has developed as their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clinical use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has become more widespread.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Consequently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are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bacterial strains resistant to streptomycin,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kanamycin, 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gentamicin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Strains carrying 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 factors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for resistance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these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antibiotics synthesize enzymes that are capable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acetylating, phosphorylating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or adenylylating 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key amino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 hydroxyl 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groups of the aminoglycosides. </a:t>
            </a:r>
            <a:endParaRPr lang="ar-IQ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28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908720"/>
            <a:ext cx="7848872" cy="5256584"/>
          </a:xfrm>
        </p:spPr>
        <p:txBody>
          <a:bodyPr/>
          <a:lstStyle/>
          <a:p>
            <a:pPr marL="68580" indent="0" algn="l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Resistance of individual aminoglycosides to specific inactivating enzymes can be understood, in large measure, by using chemical principles.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one can assume that if the target 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functional group is absent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a position of the structure normally attacked by an inactivating enzyme, then the antibiotic will be resistant to the enzyme.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Second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steric factors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may confer resistance to attack at functionalities otherwise susceptible to enzymatic attack.</a:t>
            </a:r>
          </a:p>
          <a:p>
            <a:pPr marL="68580" indent="0" algn="l" rtl="0">
              <a:buNone/>
            </a:pP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46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7920880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43608" y="4675496"/>
            <a:ext cx="69127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endParaRPr lang="en-US" dirty="0" smtClean="0"/>
          </a:p>
          <a:p>
            <a:pPr algn="l" rtl="0"/>
            <a:endParaRPr lang="en-US" dirty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Inactivation of kanamycin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 by bacterial enzymes</a:t>
            </a:r>
            <a:r>
              <a:rPr lang="en-US" dirty="0"/>
              <a:t>.</a:t>
            </a:r>
            <a:endParaRPr lang="ar-IQ" dirty="0"/>
          </a:p>
        </p:txBody>
      </p:sp>
      <p:sp>
        <p:nvSpPr>
          <p:cNvPr id="2" name="Oval 1"/>
          <p:cNvSpPr/>
          <p:nvPr/>
        </p:nvSpPr>
        <p:spPr>
          <a:xfrm>
            <a:off x="5796136" y="3248980"/>
            <a:ext cx="601216" cy="61921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" name="Oval 2"/>
          <p:cNvSpPr/>
          <p:nvPr/>
        </p:nvSpPr>
        <p:spPr>
          <a:xfrm>
            <a:off x="3707904" y="4149080"/>
            <a:ext cx="720080" cy="6480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Oval 4"/>
          <p:cNvSpPr/>
          <p:nvPr/>
        </p:nvSpPr>
        <p:spPr>
          <a:xfrm>
            <a:off x="1907704" y="2996952"/>
            <a:ext cx="648072" cy="58321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6607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8064896" cy="5688632"/>
          </a:xfrm>
        </p:spPr>
        <p:txBody>
          <a:bodyPr>
            <a:normAutofit/>
          </a:bodyPr>
          <a:lstStyle/>
          <a:p>
            <a:pPr marL="68580" indent="0" algn="l" rtl="0">
              <a:buNone/>
            </a:pPr>
            <a:r>
              <a:rPr lang="en-US" sz="32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Structure–Activity Relationships</a:t>
            </a:r>
          </a:p>
          <a:p>
            <a:pPr marL="68580" indent="0" algn="just" rtl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is convenient to discuss sequentially aminoglycoside SARs in terms of substituents in rings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I, II, and III.</a:t>
            </a:r>
          </a:p>
          <a:p>
            <a:pPr marL="68580" indent="0" algn="just" rtl="0">
              <a:buNone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Ring 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is crucially important for characteristic broadspectrum</a:t>
            </a:r>
          </a:p>
          <a:p>
            <a:pPr marL="68580" indent="0" algn="just" rtl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antibacterial activity, and it is the primary target for bacterial inactivating enzymes.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Amino 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functions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hy-AM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՝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hy-AM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՝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are particularly important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as kanamycin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 (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hy-AM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՝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amino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hy-AM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՝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amino)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more active than kanamycin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(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hy-AM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՝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amino,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hy-AM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՝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hydroxyl)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which in turn is more active than kanamycin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 (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hy-AM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՝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hydroxyl,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hy-AM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՝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amino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93948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1076</TotalTime>
  <Words>1497</Words>
  <Application>Microsoft Office PowerPoint</Application>
  <PresentationFormat>On-screen Show (4:3)</PresentationFormat>
  <Paragraphs>124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Austin</vt:lpstr>
      <vt:lpstr>Aminoglycosides</vt:lpstr>
      <vt:lpstr>Aminoglycosides</vt:lpstr>
      <vt:lpstr>PowerPoint Presentation</vt:lpstr>
      <vt:lpstr>PowerPoint Presentation</vt:lpstr>
      <vt:lpstr>PowerPoint Presentation</vt:lpstr>
      <vt:lpstr>Microbial Resistance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AMINOGLYCOSIDES</dc:title>
  <dc:creator>kaeima</dc:creator>
  <cp:lastModifiedBy>Windows User</cp:lastModifiedBy>
  <cp:revision>43</cp:revision>
  <dcterms:created xsi:type="dcterms:W3CDTF">2017-02-16T12:14:01Z</dcterms:created>
  <dcterms:modified xsi:type="dcterms:W3CDTF">2019-03-16T06:20:02Z</dcterms:modified>
</cp:coreProperties>
</file>