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86"/>
  </p:notesMasterIdLst>
  <p:sldIdLst>
    <p:sldId id="256" r:id="rId2"/>
    <p:sldId id="257" r:id="rId3"/>
    <p:sldId id="258" r:id="rId4"/>
    <p:sldId id="259" r:id="rId5"/>
    <p:sldId id="260" r:id="rId6"/>
    <p:sldId id="261" r:id="rId7"/>
    <p:sldId id="351" r:id="rId8"/>
    <p:sldId id="263" r:id="rId9"/>
    <p:sldId id="271" r:id="rId10"/>
    <p:sldId id="352" r:id="rId11"/>
    <p:sldId id="353" r:id="rId12"/>
    <p:sldId id="272" r:id="rId13"/>
    <p:sldId id="273" r:id="rId14"/>
    <p:sldId id="274" r:id="rId15"/>
    <p:sldId id="290" r:id="rId16"/>
    <p:sldId id="291" r:id="rId17"/>
    <p:sldId id="349" r:id="rId18"/>
    <p:sldId id="264" r:id="rId19"/>
    <p:sldId id="265" r:id="rId20"/>
    <p:sldId id="266" r:id="rId21"/>
    <p:sldId id="267" r:id="rId22"/>
    <p:sldId id="268" r:id="rId23"/>
    <p:sldId id="301" r:id="rId24"/>
    <p:sldId id="269" r:id="rId25"/>
    <p:sldId id="302" r:id="rId26"/>
    <p:sldId id="270" r:id="rId27"/>
    <p:sldId id="275" r:id="rId28"/>
    <p:sldId id="276" r:id="rId29"/>
    <p:sldId id="278" r:id="rId30"/>
    <p:sldId id="279" r:id="rId31"/>
    <p:sldId id="280" r:id="rId32"/>
    <p:sldId id="315" r:id="rId33"/>
    <p:sldId id="316" r:id="rId34"/>
    <p:sldId id="317" r:id="rId35"/>
    <p:sldId id="321" r:id="rId36"/>
    <p:sldId id="318" r:id="rId37"/>
    <p:sldId id="319" r:id="rId38"/>
    <p:sldId id="356" r:id="rId39"/>
    <p:sldId id="281" r:id="rId40"/>
    <p:sldId id="282" r:id="rId41"/>
    <p:sldId id="283" r:id="rId42"/>
    <p:sldId id="309" r:id="rId43"/>
    <p:sldId id="310" r:id="rId44"/>
    <p:sldId id="311" r:id="rId45"/>
    <p:sldId id="284" r:id="rId46"/>
    <p:sldId id="312" r:id="rId47"/>
    <p:sldId id="313" r:id="rId48"/>
    <p:sldId id="314" r:id="rId49"/>
    <p:sldId id="320" r:id="rId50"/>
    <p:sldId id="323" r:id="rId51"/>
    <p:sldId id="359" r:id="rId52"/>
    <p:sldId id="327" r:id="rId53"/>
    <p:sldId id="358" r:id="rId54"/>
    <p:sldId id="325" r:id="rId55"/>
    <p:sldId id="328" r:id="rId56"/>
    <p:sldId id="329" r:id="rId57"/>
    <p:sldId id="354" r:id="rId58"/>
    <p:sldId id="331" r:id="rId59"/>
    <p:sldId id="332" r:id="rId60"/>
    <p:sldId id="330" r:id="rId61"/>
    <p:sldId id="287" r:id="rId62"/>
    <p:sldId id="288" r:id="rId63"/>
    <p:sldId id="289" r:id="rId64"/>
    <p:sldId id="334" r:id="rId65"/>
    <p:sldId id="335" r:id="rId66"/>
    <p:sldId id="336" r:id="rId67"/>
    <p:sldId id="337" r:id="rId68"/>
    <p:sldId id="338" r:id="rId69"/>
    <p:sldId id="339" r:id="rId70"/>
    <p:sldId id="293" r:id="rId71"/>
    <p:sldId id="295" r:id="rId72"/>
    <p:sldId id="341" r:id="rId73"/>
    <p:sldId id="340" r:id="rId74"/>
    <p:sldId id="333" r:id="rId75"/>
    <p:sldId id="342" r:id="rId76"/>
    <p:sldId id="300" r:id="rId77"/>
    <p:sldId id="344" r:id="rId78"/>
    <p:sldId id="345" r:id="rId79"/>
    <p:sldId id="355" r:id="rId80"/>
    <p:sldId id="343" r:id="rId81"/>
    <p:sldId id="346" r:id="rId82"/>
    <p:sldId id="347" r:id="rId83"/>
    <p:sldId id="348" r:id="rId84"/>
    <p:sldId id="357" r:id="rId8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784ED8-6C86-483E-AA36-F116C3E6E525}" type="datetimeFigureOut">
              <a:rPr lang="ar-IQ" smtClean="0"/>
              <a:t>02/07/1440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B2347EA-D3F8-4488-B689-0EEEFACE94CC}" type="slidenum">
              <a:rPr lang="ar-IQ" smtClean="0"/>
              <a:t>‹#›</a:t>
            </a:fld>
            <a:endParaRPr lang="ar-IQ"/>
          </a:p>
        </p:txBody>
      </p:sp>
    </p:spTree>
    <p:extLst>
      <p:ext uri="{BB962C8B-B14F-4D97-AF65-F5344CB8AC3E}">
        <p14:creationId xmlns:p14="http://schemas.microsoft.com/office/powerpoint/2010/main" val="38802898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3B2347EA-D3F8-4488-B689-0EEEFACE94CC}" type="slidenum">
              <a:rPr lang="ar-IQ" smtClean="0"/>
              <a:t>26</a:t>
            </a:fld>
            <a:endParaRPr lang="ar-IQ"/>
          </a:p>
        </p:txBody>
      </p:sp>
    </p:spTree>
    <p:extLst>
      <p:ext uri="{BB962C8B-B14F-4D97-AF65-F5344CB8AC3E}">
        <p14:creationId xmlns:p14="http://schemas.microsoft.com/office/powerpoint/2010/main" val="304405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7FC7358-DAC6-4D72-82FC-C92F4371963D}" type="datetimeFigureOut">
              <a:rPr lang="ar-IQ" smtClean="0"/>
              <a:t>02/07/1440</a:t>
            </a:fld>
            <a:endParaRPr lang="ar-IQ"/>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IQ"/>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997E359-EE3F-438B-944F-0D4D493519F0}" type="slidenum">
              <a:rPr lang="ar-IQ" smtClean="0"/>
              <a:t>‹#›</a:t>
            </a:fld>
            <a:endParaRPr lang="ar-IQ"/>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C7358-DAC6-4D72-82FC-C92F4371963D}" type="datetimeFigureOut">
              <a:rPr lang="ar-IQ" smtClean="0"/>
              <a:t>02/07/1440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97E359-EE3F-438B-944F-0D4D493519F0}"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C7358-DAC6-4D72-82FC-C92F4371963D}" type="datetimeFigureOut">
              <a:rPr lang="ar-IQ" smtClean="0"/>
              <a:t>02/07/1440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97E359-EE3F-438B-944F-0D4D493519F0}"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FC7358-DAC6-4D72-82FC-C92F4371963D}" type="datetimeFigureOut">
              <a:rPr lang="ar-IQ" smtClean="0"/>
              <a:t>02/07/1440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97E359-EE3F-438B-944F-0D4D493519F0}"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C7358-DAC6-4D72-82FC-C92F4371963D}" type="datetimeFigureOut">
              <a:rPr lang="ar-IQ" smtClean="0"/>
              <a:t>02/07/1440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97E359-EE3F-438B-944F-0D4D493519F0}"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7FC7358-DAC6-4D72-82FC-C92F4371963D}" type="datetimeFigureOut">
              <a:rPr lang="ar-IQ" smtClean="0"/>
              <a:t>02/07/1440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997E359-EE3F-438B-944F-0D4D493519F0}" type="slidenum">
              <a:rPr lang="ar-IQ" smtClean="0"/>
              <a:t>‹#›</a:t>
            </a:fld>
            <a:endParaRPr lang="ar-IQ"/>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FC7358-DAC6-4D72-82FC-C92F4371963D}" type="datetimeFigureOut">
              <a:rPr lang="ar-IQ" smtClean="0"/>
              <a:t>02/07/1440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997E359-EE3F-438B-944F-0D4D493519F0}"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FC7358-DAC6-4D72-82FC-C92F4371963D}" type="datetimeFigureOut">
              <a:rPr lang="ar-IQ" smtClean="0"/>
              <a:t>02/07/1440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997E359-EE3F-438B-944F-0D4D493519F0}"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C7358-DAC6-4D72-82FC-C92F4371963D}" type="datetimeFigureOut">
              <a:rPr lang="ar-IQ" smtClean="0"/>
              <a:t>02/07/1440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997E359-EE3F-438B-944F-0D4D493519F0}"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7FC7358-DAC6-4D72-82FC-C92F4371963D}" type="datetimeFigureOut">
              <a:rPr lang="ar-IQ" smtClean="0"/>
              <a:t>02/07/1440</a:t>
            </a:fld>
            <a:endParaRPr lang="ar-IQ"/>
          </a:p>
        </p:txBody>
      </p:sp>
      <p:sp>
        <p:nvSpPr>
          <p:cNvPr id="7" name="Slide Number Placeholder 6"/>
          <p:cNvSpPr>
            <a:spLocks noGrp="1"/>
          </p:cNvSpPr>
          <p:nvPr>
            <p:ph type="sldNum" sz="quarter" idx="12"/>
          </p:nvPr>
        </p:nvSpPr>
        <p:spPr/>
        <p:txBody>
          <a:bodyPr/>
          <a:lstStyle/>
          <a:p>
            <a:fld id="{E997E359-EE3F-438B-944F-0D4D493519F0}" type="slidenum">
              <a:rPr lang="ar-IQ" smtClean="0"/>
              <a:t>‹#›</a:t>
            </a:fld>
            <a:endParaRPr lang="ar-IQ"/>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C7358-DAC6-4D72-82FC-C92F4371963D}" type="datetimeFigureOut">
              <a:rPr lang="ar-IQ" smtClean="0"/>
              <a:t>02/07/1440</a:t>
            </a:fld>
            <a:endParaRPr lang="ar-IQ"/>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7" name="Slide Number Placeholder 6"/>
          <p:cNvSpPr>
            <a:spLocks noGrp="1"/>
          </p:cNvSpPr>
          <p:nvPr>
            <p:ph type="sldNum" sz="quarter" idx="12"/>
          </p:nvPr>
        </p:nvSpPr>
        <p:spPr/>
        <p:txBody>
          <a:bodyPr/>
          <a:lstStyle/>
          <a:p>
            <a:fld id="{E997E359-EE3F-438B-944F-0D4D493519F0}"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7FC7358-DAC6-4D72-82FC-C92F4371963D}" type="datetimeFigureOut">
              <a:rPr lang="ar-IQ" smtClean="0"/>
              <a:t>02/07/1440</a:t>
            </a:fld>
            <a:endParaRPr lang="ar-IQ"/>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IQ"/>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997E359-EE3F-438B-944F-0D4D493519F0}"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8.bin"/><Relationship Id="rId4" Type="http://schemas.openxmlformats.org/officeDocument/2006/relationships/image" Target="../media/image2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2.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8.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0.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04664"/>
            <a:ext cx="7560840" cy="3024336"/>
          </a:xfrm>
        </p:spPr>
        <p:txBody>
          <a:bodyPr>
            <a:normAutofit fontScale="90000"/>
          </a:bodyPr>
          <a:lstStyle/>
          <a:p>
            <a:pPr algn="ctr" rtl="0"/>
            <a:r>
              <a:rPr lang="en-US" sz="4800" dirty="0" smtClean="0">
                <a:solidFill>
                  <a:schemeClr val="bg1"/>
                </a:solidFill>
                <a:latin typeface="Times New Roman" pitchFamily="18" charset="0"/>
                <a:cs typeface="Times New Roman" pitchFamily="18" charset="0"/>
              </a:rPr>
              <a:t/>
            </a:r>
            <a:br>
              <a:rPr lang="en-US" sz="4800" dirty="0" smtClean="0">
                <a:solidFill>
                  <a:schemeClr val="bg1"/>
                </a:solidFill>
                <a:latin typeface="Times New Roman" pitchFamily="18" charset="0"/>
                <a:cs typeface="Times New Roman" pitchFamily="18" charset="0"/>
              </a:rPr>
            </a:br>
            <a:r>
              <a:rPr lang="en-US" sz="5300" dirty="0" smtClean="0">
                <a:solidFill>
                  <a:schemeClr val="bg1"/>
                </a:solidFill>
                <a:latin typeface="Times New Roman" pitchFamily="18" charset="0"/>
                <a:cs typeface="Times New Roman" pitchFamily="18" charset="0"/>
              </a:rPr>
              <a:t>Pharmaceutical chemistry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4900" dirty="0" smtClean="0">
                <a:solidFill>
                  <a:srgbClr val="FFFF00"/>
                </a:solidFill>
                <a:latin typeface="Times New Roman" pitchFamily="18" charset="0"/>
                <a:cs typeface="Times New Roman" pitchFamily="18" charset="0"/>
              </a:rPr>
              <a:t>Antibacterial Antibiotics</a:t>
            </a:r>
            <a:r>
              <a:rPr lang="en-US" sz="4000" dirty="0" smtClean="0">
                <a:solidFill>
                  <a:srgbClr val="FFFF00"/>
                </a:solidFill>
                <a:latin typeface="Times New Roman" pitchFamily="18" charset="0"/>
                <a:cs typeface="Times New Roman" pitchFamily="18" charset="0"/>
              </a:rPr>
              <a:t/>
            </a:r>
            <a:br>
              <a:rPr lang="en-US" sz="4000" dirty="0" smtClean="0">
                <a:solidFill>
                  <a:srgbClr val="FFFF00"/>
                </a:solidFill>
                <a:latin typeface="Times New Roman" pitchFamily="18" charset="0"/>
                <a:cs typeface="Times New Roman" pitchFamily="18" charset="0"/>
              </a:rPr>
            </a:br>
            <a:r>
              <a:rPr lang="en-US" sz="4000" dirty="0" smtClean="0">
                <a:solidFill>
                  <a:srgbClr val="FFFF00"/>
                </a:solidFill>
                <a:latin typeface="Times New Roman" pitchFamily="18" charset="0"/>
                <a:cs typeface="Times New Roman" pitchFamily="18" charset="0"/>
              </a:rPr>
              <a:t/>
            </a:r>
            <a:br>
              <a:rPr lang="en-US" sz="4000" dirty="0" smtClean="0">
                <a:solidFill>
                  <a:srgbClr val="FFFF00"/>
                </a:solidFill>
                <a:latin typeface="Times New Roman" pitchFamily="18" charset="0"/>
                <a:cs typeface="Times New Roman" pitchFamily="18" charset="0"/>
              </a:rPr>
            </a:br>
            <a:r>
              <a:rPr lang="el-GR" sz="4400" dirty="0" smtClean="0">
                <a:solidFill>
                  <a:schemeClr val="accent3"/>
                </a:solidFill>
                <a:latin typeface="Times New Roman" pitchFamily="18" charset="0"/>
                <a:cs typeface="Times New Roman" pitchFamily="18" charset="0"/>
              </a:rPr>
              <a:t>Β-</a:t>
            </a:r>
            <a:r>
              <a:rPr lang="en-US" sz="4400" dirty="0">
                <a:solidFill>
                  <a:schemeClr val="accent3"/>
                </a:solidFill>
                <a:latin typeface="Times New Roman" pitchFamily="18" charset="0"/>
                <a:cs typeface="Times New Roman" pitchFamily="18" charset="0"/>
              </a:rPr>
              <a:t>lactam antibiotics</a:t>
            </a:r>
            <a:r>
              <a:rPr lang="en-US" sz="4400" dirty="0" smtClean="0">
                <a:solidFill>
                  <a:schemeClr val="accent3">
                    <a:lumMod val="60000"/>
                    <a:lumOff val="40000"/>
                  </a:schemeClr>
                </a:solidFill>
                <a:latin typeface="Times New Roman" pitchFamily="18" charset="0"/>
                <a:cs typeface="Times New Roman" pitchFamily="18" charset="0"/>
              </a:rPr>
              <a:t/>
            </a:r>
            <a:br>
              <a:rPr lang="en-US" sz="4400" dirty="0" smtClean="0">
                <a:solidFill>
                  <a:schemeClr val="accent3">
                    <a:lumMod val="60000"/>
                    <a:lumOff val="40000"/>
                  </a:schemeClr>
                </a:solidFill>
                <a:latin typeface="Times New Roman" pitchFamily="18" charset="0"/>
                <a:cs typeface="Times New Roman" pitchFamily="18" charset="0"/>
              </a:rPr>
            </a:br>
            <a:endParaRPr lang="ar-IQ" sz="4400" dirty="0">
              <a:solidFill>
                <a:schemeClr val="accent3">
                  <a:lumMod val="60000"/>
                  <a:lumOff val="40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1187625" y="3501008"/>
            <a:ext cx="6855544" cy="2180701"/>
          </a:xfrm>
        </p:spPr>
        <p:txBody>
          <a:bodyPr>
            <a:normAutofit/>
          </a:bodyPr>
          <a:lstStyle/>
          <a:p>
            <a:pPr algn="ctr"/>
            <a:r>
              <a:rPr lang="en-US" sz="3600" dirty="0">
                <a:solidFill>
                  <a:schemeClr val="tx1"/>
                </a:solidFill>
                <a:latin typeface="Times New Roman" pitchFamily="18" charset="0"/>
                <a:cs typeface="Times New Roman" pitchFamily="18" charset="0"/>
              </a:rPr>
              <a:t>Assist . Prof . Karima F. Ali</a:t>
            </a:r>
          </a:p>
          <a:p>
            <a:pPr algn="ctr"/>
            <a:r>
              <a:rPr lang="en-US" sz="2400" dirty="0">
                <a:solidFill>
                  <a:srgbClr val="C00000"/>
                </a:solidFill>
                <a:latin typeface="Times New Roman" pitchFamily="18" charset="0"/>
                <a:cs typeface="Times New Roman" pitchFamily="18" charset="0"/>
              </a:rPr>
              <a:t>AL-Mustansiriyah university</a:t>
            </a:r>
          </a:p>
          <a:p>
            <a:pPr algn="ctr"/>
            <a:r>
              <a:rPr lang="en-US" sz="2400" dirty="0">
                <a:solidFill>
                  <a:srgbClr val="C00000"/>
                </a:solidFill>
                <a:latin typeface="Times New Roman" pitchFamily="18" charset="0"/>
                <a:cs typeface="Times New Roman" pitchFamily="18" charset="0"/>
              </a:rPr>
              <a:t>College of pharmacy</a:t>
            </a:r>
            <a:endParaRPr lang="ar-IQ"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30429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7920880" cy="4995917"/>
          </a:xfrm>
        </p:spPr>
        <p:txBody>
          <a:bodyPr>
            <a:normAutofit/>
          </a:bodyPr>
          <a:lstStyle/>
          <a:p>
            <a:pPr marL="68580" indent="0" algn="just" rtl="0">
              <a:buNone/>
            </a:pPr>
            <a:r>
              <a:rPr lang="en-US" sz="2800" dirty="0">
                <a:latin typeface="Times New Roman" pitchFamily="18" charset="0"/>
                <a:cs typeface="Times New Roman" pitchFamily="18" charset="0"/>
              </a:rPr>
              <a:t>β-Lactams acylate the </a:t>
            </a:r>
            <a:r>
              <a:rPr lang="en-US" sz="2800" dirty="0">
                <a:solidFill>
                  <a:srgbClr val="FF0000"/>
                </a:solidFill>
                <a:latin typeface="Times New Roman" pitchFamily="18" charset="0"/>
                <a:cs typeface="Times New Roman" pitchFamily="18" charset="0"/>
              </a:rPr>
              <a:t>hydroxyl group on the serine residue</a:t>
            </a:r>
            <a:r>
              <a:rPr lang="en-US" sz="2800" dirty="0">
                <a:latin typeface="Times New Roman" pitchFamily="18" charset="0"/>
                <a:cs typeface="Times New Roman" pitchFamily="18" charset="0"/>
              </a:rPr>
              <a:t> of PBP active site in an irreversible manner.</a:t>
            </a:r>
          </a:p>
          <a:p>
            <a:pPr marL="68580" indent="0" algn="just" rtl="0">
              <a:buNone/>
            </a:pPr>
            <a:r>
              <a:rPr lang="en-US" sz="2800" dirty="0">
                <a:latin typeface="Times New Roman" pitchFamily="18" charset="0"/>
                <a:cs typeface="Times New Roman" pitchFamily="18" charset="0"/>
              </a:rPr>
              <a:t>This reaction is further aided by the oxyanion hole, which stabilizes the tetrahedral intermediate and thereby reduces the transition state energy</a:t>
            </a:r>
            <a:r>
              <a:rPr lang="en-US" sz="2800" dirty="0" smtClean="0">
                <a:latin typeface="Times New Roman" pitchFamily="18" charset="0"/>
                <a:cs typeface="Times New Roman" pitchFamily="18" charset="0"/>
              </a:rPr>
              <a:t>.</a:t>
            </a:r>
          </a:p>
          <a:p>
            <a:pPr marL="68580" indent="0" algn="just" rtl="0">
              <a:buNone/>
            </a:pPr>
            <a:r>
              <a:rPr lang="en-US" sz="2800" dirty="0" smtClean="0">
                <a:latin typeface="Times New Roman" pitchFamily="18" charset="0"/>
                <a:cs typeface="Times New Roman" pitchFamily="18" charset="0"/>
              </a:rPr>
              <a:t>-OH act as nucleophile and going to attack carbonyl Carbone which is more electrophilic than the most amide.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6681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150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7541"/>
          <a:stretch/>
        </p:blipFill>
        <p:spPr bwMode="auto">
          <a:xfrm>
            <a:off x="467544" y="692696"/>
            <a:ext cx="8208912" cy="539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05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720080"/>
          </a:xfrm>
        </p:spPr>
        <p:txBody>
          <a:bodyPr>
            <a:normAutofit/>
          </a:bodyPr>
          <a:lstStyle/>
          <a:p>
            <a:r>
              <a:rPr lang="en-US" sz="3600" dirty="0">
                <a:latin typeface="Times New Roman" pitchFamily="18" charset="0"/>
                <a:cs typeface="Times New Roman" pitchFamily="18" charset="0"/>
              </a:rPr>
              <a:t>Mechanism of </a:t>
            </a:r>
            <a:r>
              <a:rPr lang="el-GR" sz="3600" dirty="0">
                <a:latin typeface="Times New Roman" pitchFamily="18" charset="0"/>
                <a:cs typeface="Times New Roman" pitchFamily="18" charset="0"/>
              </a:rPr>
              <a:t>β-</a:t>
            </a:r>
            <a:r>
              <a:rPr lang="en-US" sz="3600" dirty="0">
                <a:latin typeface="Times New Roman" pitchFamily="18" charset="0"/>
                <a:cs typeface="Times New Roman" pitchFamily="18" charset="0"/>
              </a:rPr>
              <a:t>Lactam Drugs</a:t>
            </a:r>
            <a:endParaRPr lang="ar-IQ" sz="3600" dirty="0">
              <a:latin typeface="Times New Roman" pitchFamily="18" charset="0"/>
              <a:cs typeface="Times New Roman" pitchFamily="18" charset="0"/>
            </a:endParaRPr>
          </a:p>
        </p:txBody>
      </p:sp>
      <p:graphicFrame>
        <p:nvGraphicFramePr>
          <p:cNvPr id="4" name="Content Placeholder 3"/>
          <p:cNvGraphicFramePr>
            <a:graphicFrameLocks noGrp="1" noChangeAspect="1"/>
          </p:cNvGraphicFramePr>
          <p:nvPr>
            <p:ph idx="1"/>
          </p:nvPr>
        </p:nvGraphicFramePr>
        <p:xfrm>
          <a:off x="2474119" y="2708275"/>
          <a:ext cx="3914775" cy="2740025"/>
        </p:xfrm>
        <a:graphic>
          <a:graphicData uri="http://schemas.openxmlformats.org/presentationml/2006/ole">
            <mc:AlternateContent xmlns:mc="http://schemas.openxmlformats.org/markup-compatibility/2006">
              <mc:Choice xmlns:v="urn:schemas-microsoft-com:vml" Requires="v">
                <p:oleObj spid="_x0000_s6192" name="CS ChemDraw Drawing" r:id="rId3" imgW="3914280" imgH="2739600" progId="ChemDraw.Document.6.0">
                  <p:embed/>
                </p:oleObj>
              </mc:Choice>
              <mc:Fallback>
                <p:oleObj name="CS ChemDraw Drawing" r:id="rId3" imgW="3914280" imgH="273960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4119" y="2708275"/>
                        <a:ext cx="3914775" cy="274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611560" y="1628801"/>
            <a:ext cx="7848872" cy="954107"/>
          </a:xfrm>
          <a:prstGeom prst="rect">
            <a:avLst/>
          </a:prstGeom>
        </p:spPr>
        <p:txBody>
          <a:bodyPr wrap="square">
            <a:spAutoFit/>
          </a:bodyPr>
          <a:lstStyle/>
          <a:p>
            <a:pPr algn="l" rtl="0"/>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hydroxyl attacks the amide and forms a tetrahedral intermediate</a:t>
            </a:r>
            <a:r>
              <a:rPr lang="en-US" dirty="0"/>
              <a:t>.</a:t>
            </a:r>
          </a:p>
        </p:txBody>
      </p:sp>
    </p:spTree>
    <p:extLst>
      <p:ext uri="{BB962C8B-B14F-4D97-AF65-F5344CB8AC3E}">
        <p14:creationId xmlns:p14="http://schemas.microsoft.com/office/powerpoint/2010/main" val="719641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340768"/>
            <a:ext cx="8136904" cy="4491861"/>
          </a:xfrm>
        </p:spPr>
        <p:txBody>
          <a:bodyPr>
            <a:normAutofit/>
          </a:bodyPr>
          <a:lstStyle/>
          <a:p>
            <a:pPr marL="68580" indent="0" algn="l" rtl="0">
              <a:buNone/>
            </a:pPr>
            <a:r>
              <a:rPr lang="en-US" sz="2800" dirty="0">
                <a:latin typeface="Times New Roman" pitchFamily="18" charset="0"/>
                <a:cs typeface="Times New Roman" pitchFamily="18" charset="0"/>
              </a:rPr>
              <a:t>The tetrahedral intermediate collapses, the amide bond is broken, and the nitrogen is reduced.</a:t>
            </a:r>
            <a:endParaRPr lang="ar-IQ" sz="2800" dirty="0">
              <a:latin typeface="Times New Roman" pitchFamily="18" charset="0"/>
              <a:cs typeface="Times New Roman" pitchFamily="18" charset="0"/>
            </a:endParaRPr>
          </a:p>
        </p:txBody>
      </p:sp>
      <p:sp>
        <p:nvSpPr>
          <p:cNvPr id="4" name="Title 3"/>
          <p:cNvSpPr>
            <a:spLocks noGrp="1"/>
          </p:cNvSpPr>
          <p:nvPr>
            <p:ph type="title"/>
          </p:nvPr>
        </p:nvSpPr>
        <p:spPr>
          <a:xfrm>
            <a:off x="1043490" y="1027664"/>
            <a:ext cx="7024744" cy="601136"/>
          </a:xfrm>
        </p:spPr>
        <p:txBody>
          <a:bodyPr>
            <a:normAutofit fontScale="90000"/>
          </a:bodyPr>
          <a:lstStyle/>
          <a:p>
            <a:pPr rtl="0"/>
            <a:r>
              <a:rPr lang="en-US" dirty="0">
                <a:latin typeface="Times New Roman" pitchFamily="18" charset="0"/>
                <a:cs typeface="Times New Roman" pitchFamily="18" charset="0"/>
              </a:rPr>
              <a:t>Mechanism of </a:t>
            </a:r>
            <a:r>
              <a:rPr lang="el-GR" dirty="0">
                <a:latin typeface="Times New Roman" pitchFamily="18" charset="0"/>
                <a:cs typeface="Times New Roman" pitchFamily="18" charset="0"/>
              </a:rPr>
              <a:t>β-</a:t>
            </a:r>
            <a:r>
              <a:rPr lang="en-US" dirty="0">
                <a:latin typeface="Times New Roman" pitchFamily="18" charset="0"/>
                <a:cs typeface="Times New Roman" pitchFamily="18" charset="0"/>
              </a:rPr>
              <a:t>Lactam Drugs</a:t>
            </a:r>
            <a:r>
              <a:rPr lang="en-US" dirty="0"/>
              <a:t/>
            </a:r>
            <a:br>
              <a:rPr lang="en-US" dirty="0"/>
            </a:br>
            <a:endParaRPr lang="ar-IQ" dirty="0"/>
          </a:p>
        </p:txBody>
      </p:sp>
      <p:graphicFrame>
        <p:nvGraphicFramePr>
          <p:cNvPr id="5" name="Object 4"/>
          <p:cNvGraphicFramePr>
            <a:graphicFrameLocks noChangeAspect="1"/>
          </p:cNvGraphicFramePr>
          <p:nvPr>
            <p:extLst>
              <p:ext uri="{D42A27DB-BD31-4B8C-83A1-F6EECF244321}">
                <p14:modId xmlns:p14="http://schemas.microsoft.com/office/powerpoint/2010/main" val="1242671354"/>
              </p:ext>
            </p:extLst>
          </p:nvPr>
        </p:nvGraphicFramePr>
        <p:xfrm>
          <a:off x="1828800" y="2667000"/>
          <a:ext cx="5181600" cy="3622675"/>
        </p:xfrm>
        <a:graphic>
          <a:graphicData uri="http://schemas.openxmlformats.org/presentationml/2006/ole">
            <mc:AlternateContent xmlns:mc="http://schemas.openxmlformats.org/markup-compatibility/2006">
              <mc:Choice xmlns:v="urn:schemas-microsoft-com:vml" Requires="v">
                <p:oleObj spid="_x0000_s7214" name="CS ChemDraw Drawing" r:id="rId3" imgW="3914280" imgH="2739600" progId="ChemDraw.Document.6.0">
                  <p:embed/>
                </p:oleObj>
              </mc:Choice>
              <mc:Fallback>
                <p:oleObj name="CS ChemDraw Drawing" r:id="rId3" imgW="3914280" imgH="273960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667000"/>
                        <a:ext cx="5181600" cy="3622675"/>
                      </a:xfrm>
                      <a:prstGeom prst="rect">
                        <a:avLst/>
                      </a:prstGeom>
                      <a:noFill/>
                      <a:ln>
                        <a:solidFill>
                          <a:schemeClr val="bg1"/>
                        </a:solidFill>
                      </a:ln>
                      <a:effectLst/>
                      <a:extLst/>
                    </p:spPr>
                  </p:pic>
                </p:oleObj>
              </mc:Fallback>
            </mc:AlternateContent>
          </a:graphicData>
        </a:graphic>
      </p:graphicFrame>
    </p:spTree>
    <p:extLst>
      <p:ext uri="{BB962C8B-B14F-4D97-AF65-F5344CB8AC3E}">
        <p14:creationId xmlns:p14="http://schemas.microsoft.com/office/powerpoint/2010/main" val="2707217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792088"/>
          </a:xfrm>
        </p:spPr>
        <p:txBody>
          <a:bodyPr>
            <a:normAutofit/>
          </a:bodyPr>
          <a:lstStyle/>
          <a:p>
            <a:pPr rtl="0"/>
            <a:r>
              <a:rPr lang="en-US" dirty="0">
                <a:latin typeface="Times New Roman" pitchFamily="18" charset="0"/>
                <a:cs typeface="Times New Roman" pitchFamily="18" charset="0"/>
              </a:rPr>
              <a:t>Mechanism of </a:t>
            </a:r>
            <a:r>
              <a:rPr lang="el-GR" dirty="0">
                <a:latin typeface="Times New Roman" pitchFamily="18" charset="0"/>
                <a:cs typeface="Times New Roman" pitchFamily="18" charset="0"/>
              </a:rPr>
              <a:t>β-</a:t>
            </a:r>
            <a:r>
              <a:rPr lang="en-US" dirty="0">
                <a:latin typeface="Times New Roman" pitchFamily="18" charset="0"/>
                <a:cs typeface="Times New Roman" pitchFamily="18" charset="0"/>
              </a:rPr>
              <a:t>Lactam Drugs</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467544" y="1772816"/>
            <a:ext cx="8208912" cy="4059813"/>
          </a:xfrm>
        </p:spPr>
        <p:txBody>
          <a:bodyPr/>
          <a:lstStyle/>
          <a:p>
            <a:pPr marL="68580" indent="0" algn="l" rtl="0">
              <a:buNone/>
            </a:pPr>
            <a:r>
              <a:rPr lang="en-US" sz="2800" dirty="0">
                <a:latin typeface="Times New Roman" pitchFamily="18" charset="0"/>
                <a:cs typeface="Times New Roman" pitchFamily="18" charset="0"/>
              </a:rPr>
              <a:t>The PBP is now covalently bound by the drug and cannot perform the cross linking action.</a:t>
            </a:r>
          </a:p>
          <a:p>
            <a:endParaRPr lang="ar-IQ" dirty="0"/>
          </a:p>
        </p:txBody>
      </p:sp>
      <p:graphicFrame>
        <p:nvGraphicFramePr>
          <p:cNvPr id="4" name="Object 3"/>
          <p:cNvGraphicFramePr>
            <a:graphicFrameLocks noChangeAspect="1"/>
          </p:cNvGraphicFramePr>
          <p:nvPr>
            <p:extLst>
              <p:ext uri="{D42A27DB-BD31-4B8C-83A1-F6EECF244321}">
                <p14:modId xmlns:p14="http://schemas.microsoft.com/office/powerpoint/2010/main" val="2758943309"/>
              </p:ext>
            </p:extLst>
          </p:nvPr>
        </p:nvGraphicFramePr>
        <p:xfrm>
          <a:off x="1475656" y="2780928"/>
          <a:ext cx="6096000" cy="3268663"/>
        </p:xfrm>
        <a:graphic>
          <a:graphicData uri="http://schemas.openxmlformats.org/presentationml/2006/ole">
            <mc:AlternateContent xmlns:mc="http://schemas.openxmlformats.org/markup-compatibility/2006">
              <mc:Choice xmlns:v="urn:schemas-microsoft-com:vml" Requires="v">
                <p:oleObj spid="_x0000_s8238" name="CS ChemDraw Drawing" r:id="rId3" imgW="3914280" imgH="2101680" progId="ChemDraw.Document.6.0">
                  <p:embed/>
                </p:oleObj>
              </mc:Choice>
              <mc:Fallback>
                <p:oleObj name="CS ChemDraw Drawing" r:id="rId3" imgW="3914280" imgH="210168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780928"/>
                        <a:ext cx="6096000"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40536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432048"/>
          </a:xfrm>
        </p:spPr>
        <p:txBody>
          <a:bodyPr>
            <a:normAutofit fontScale="90000"/>
          </a:bodyPr>
          <a:lstStyle/>
          <a:p>
            <a:r>
              <a:rPr lang="en-US" sz="3600" dirty="0">
                <a:latin typeface="Times New Roman" pitchFamily="18" charset="0"/>
                <a:cs typeface="Times New Roman" pitchFamily="18" charset="0"/>
              </a:rPr>
              <a:t>Bacterial Resistance</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1268760"/>
            <a:ext cx="8208912" cy="4968552"/>
          </a:xfrm>
        </p:spPr>
        <p:txBody>
          <a:bodyPr>
            <a:noAutofit/>
          </a:bodyPr>
          <a:lstStyle/>
          <a:p>
            <a:pPr marL="68580" indent="0" algn="just" rtl="0">
              <a:buNone/>
            </a:pPr>
            <a:r>
              <a:rPr lang="en-US" sz="2800" dirty="0" smtClean="0">
                <a:latin typeface="Times New Roman" pitchFamily="18" charset="0"/>
                <a:cs typeface="Times New Roman" pitchFamily="18" charset="0"/>
              </a:rPr>
              <a:t>most </a:t>
            </a:r>
            <a:r>
              <a:rPr lang="en-US" sz="2800" dirty="0">
                <a:latin typeface="Times New Roman" pitchFamily="18" charset="0"/>
                <a:cs typeface="Times New Roman" pitchFamily="18" charset="0"/>
              </a:rPr>
              <a:t>species of </a:t>
            </a:r>
            <a:r>
              <a:rPr lang="en-US" sz="2800" dirty="0" smtClean="0">
                <a:solidFill>
                  <a:srgbClr val="00B0F0"/>
                </a:solidFill>
                <a:latin typeface="Times New Roman" pitchFamily="18" charset="0"/>
                <a:cs typeface="Times New Roman" pitchFamily="18" charset="0"/>
              </a:rPr>
              <a:t>Gram-negative bacilli</a:t>
            </a:r>
            <a:r>
              <a:rPr lang="en-US" sz="2800" dirty="0">
                <a:latin typeface="Times New Roman" pitchFamily="18" charset="0"/>
                <a:cs typeface="Times New Roman" pitchFamily="18" charset="0"/>
              </a:rPr>
              <a:t>, are naturally resistant to the action of </a:t>
            </a:r>
            <a:r>
              <a:rPr lang="en-US" sz="2800" dirty="0" smtClean="0">
                <a:latin typeface="Times New Roman" pitchFamily="18" charset="0"/>
                <a:cs typeface="Times New Roman" pitchFamily="18" charset="0"/>
              </a:rPr>
              <a:t>penicillins. Other normally sensitive species can </a:t>
            </a:r>
            <a:r>
              <a:rPr lang="en-US" sz="2800" dirty="0">
                <a:latin typeface="Times New Roman" pitchFamily="18" charset="0"/>
                <a:cs typeface="Times New Roman" pitchFamily="18" charset="0"/>
              </a:rPr>
              <a:t>develop penicillin </a:t>
            </a:r>
            <a:r>
              <a:rPr lang="en-US" sz="2800" dirty="0" smtClean="0">
                <a:latin typeface="Times New Roman" pitchFamily="18" charset="0"/>
                <a:cs typeface="Times New Roman" pitchFamily="18" charset="0"/>
              </a:rPr>
              <a:t>resistance (either </a:t>
            </a:r>
            <a:r>
              <a:rPr lang="en-US" sz="2800" dirty="0">
                <a:latin typeface="Times New Roman" pitchFamily="18" charset="0"/>
                <a:cs typeface="Times New Roman" pitchFamily="18" charset="0"/>
              </a:rPr>
              <a:t>through natural selection of resistant </a:t>
            </a:r>
            <a:r>
              <a:rPr lang="en-US" sz="2800" dirty="0" smtClean="0">
                <a:latin typeface="Times New Roman" pitchFamily="18" charset="0"/>
                <a:cs typeface="Times New Roman" pitchFamily="18" charset="0"/>
              </a:rPr>
              <a:t>individuals or </a:t>
            </a:r>
            <a:r>
              <a:rPr lang="en-US" sz="2800" dirty="0">
                <a:latin typeface="Times New Roman" pitchFamily="18" charset="0"/>
                <a:cs typeface="Times New Roman" pitchFamily="18" charset="0"/>
              </a:rPr>
              <a:t>through mutation). </a:t>
            </a:r>
            <a:endParaRPr lang="en-US" sz="2800" dirty="0" smtClean="0">
              <a:latin typeface="Times New Roman" pitchFamily="18" charset="0"/>
              <a:cs typeface="Times New Roman" pitchFamily="18" charset="0"/>
            </a:endParaRPr>
          </a:p>
          <a:p>
            <a:pPr marL="68580" indent="0" algn="just" rtl="0">
              <a:buNone/>
            </a:pPr>
            <a:r>
              <a:rPr lang="en-US" sz="2800" dirty="0" smtClean="0">
                <a:latin typeface="Times New Roman" pitchFamily="18" charset="0"/>
                <a:cs typeface="Times New Roman" pitchFamily="18" charset="0"/>
              </a:rPr>
              <a:t>The most </a:t>
            </a:r>
            <a:r>
              <a:rPr lang="en-US" sz="2800" dirty="0">
                <a:latin typeface="Times New Roman" pitchFamily="18" charset="0"/>
                <a:cs typeface="Times New Roman" pitchFamily="18" charset="0"/>
              </a:rPr>
              <a:t>important biochemical mechanism of penicillin </a:t>
            </a:r>
            <a:r>
              <a:rPr lang="en-US" sz="2800" dirty="0" smtClean="0">
                <a:latin typeface="Times New Roman" pitchFamily="18" charset="0"/>
                <a:cs typeface="Times New Roman" pitchFamily="18" charset="0"/>
              </a:rPr>
              <a:t>resistance is </a:t>
            </a:r>
            <a:r>
              <a:rPr lang="en-US" sz="2800" dirty="0">
                <a:latin typeface="Times New Roman" pitchFamily="18" charset="0"/>
                <a:cs typeface="Times New Roman" pitchFamily="18" charset="0"/>
              </a:rPr>
              <a:t>the bacterial elaboration of enzymes that </a:t>
            </a:r>
            <a:r>
              <a:rPr lang="en-US" sz="2800" dirty="0" smtClean="0">
                <a:latin typeface="Times New Roman" pitchFamily="18" charset="0"/>
                <a:cs typeface="Times New Roman" pitchFamily="18" charset="0"/>
              </a:rPr>
              <a:t>inactivate penicillins</a:t>
            </a:r>
            <a:r>
              <a:rPr lang="en-US" sz="2800" dirty="0">
                <a:latin typeface="Times New Roman" pitchFamily="18" charset="0"/>
                <a:cs typeface="Times New Roman" pitchFamily="18" charset="0"/>
              </a:rPr>
              <a:t>. Such enzymes, which have been given the </a:t>
            </a:r>
            <a:r>
              <a:rPr lang="en-US" sz="2800" dirty="0" smtClean="0">
                <a:latin typeface="Times New Roman" pitchFamily="18" charset="0"/>
                <a:cs typeface="Times New Roman" pitchFamily="18" charset="0"/>
              </a:rPr>
              <a:t>nonspecific name </a:t>
            </a:r>
            <a:r>
              <a:rPr lang="en-US" sz="2800" dirty="0">
                <a:latin typeface="Times New Roman" pitchFamily="18" charset="0"/>
                <a:cs typeface="Times New Roman" pitchFamily="18" charset="0"/>
              </a:rPr>
              <a:t>penicillinases, are of two general types: </a:t>
            </a:r>
            <a:r>
              <a:rPr lang="el-GR" sz="2800" dirty="0" smtClean="0">
                <a:solidFill>
                  <a:srgbClr val="FF0000"/>
                </a:solidFill>
                <a:latin typeface="Times New Roman" pitchFamily="18" charset="0"/>
                <a:cs typeface="Times New Roman" pitchFamily="18" charset="0"/>
              </a:rPr>
              <a:t>β</a:t>
            </a:r>
            <a:r>
              <a:rPr lang="en-US" sz="2800" dirty="0" smtClean="0">
                <a:solidFill>
                  <a:srgbClr val="FF0000"/>
                </a:solidFill>
                <a:latin typeface="Times New Roman" pitchFamily="18" charset="0"/>
                <a:cs typeface="Times New Roman" pitchFamily="18" charset="0"/>
              </a:rPr>
              <a:t>- lactamases </a:t>
            </a:r>
            <a:r>
              <a:rPr lang="en-US" sz="2800" dirty="0">
                <a:solidFill>
                  <a:srgbClr val="FF0000"/>
                </a:solidFill>
                <a:latin typeface="Times New Roman" pitchFamily="18" charset="0"/>
                <a:cs typeface="Times New Roman" pitchFamily="18" charset="0"/>
              </a:rPr>
              <a:t>and acylases. </a:t>
            </a:r>
            <a:endParaRPr lang="ar-IQ"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68748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8064896" cy="5616624"/>
          </a:xfrm>
        </p:spPr>
        <p:txBody>
          <a:bodyPr>
            <a:normAutofit lnSpcReduction="10000"/>
          </a:bodyPr>
          <a:lstStyle/>
          <a:p>
            <a:pPr marL="68580" indent="0" algn="just" rtl="0">
              <a:buNone/>
            </a:pPr>
            <a:r>
              <a:rPr lang="en-US" sz="2800" dirty="0">
                <a:latin typeface="Times New Roman" pitchFamily="18" charset="0"/>
                <a:cs typeface="Times New Roman" pitchFamily="18" charset="0"/>
              </a:rPr>
              <a:t>By far, the more important of </a:t>
            </a:r>
            <a:r>
              <a:rPr lang="en-US" sz="2800" dirty="0" smtClean="0">
                <a:latin typeface="Times New Roman" pitchFamily="18" charset="0"/>
                <a:cs typeface="Times New Roman" pitchFamily="18" charset="0"/>
              </a:rPr>
              <a:t>these are </a:t>
            </a:r>
            <a:r>
              <a:rPr lang="en-US" sz="2800" dirty="0">
                <a:latin typeface="Times New Roman" pitchFamily="18" charset="0"/>
                <a:cs typeface="Times New Roman" pitchFamily="18" charset="0"/>
              </a:rPr>
              <a:t>the </a:t>
            </a:r>
            <a:r>
              <a:rPr lang="en-US" sz="2800" dirty="0" smtClean="0">
                <a:solidFill>
                  <a:srgbClr val="FF0000"/>
                </a:solidFill>
                <a:latin typeface="Times New Roman" pitchFamily="18" charset="0"/>
                <a:cs typeface="Times New Roman" pitchFamily="18" charset="0"/>
              </a:rPr>
              <a:t>β-lactamases</a:t>
            </a:r>
            <a:r>
              <a:rPr lang="en-US" sz="2800" dirty="0">
                <a:solidFill>
                  <a:srgbClr val="FF0000"/>
                </a:solidFill>
                <a:latin typeface="Times New Roman" pitchFamily="18" charset="0"/>
                <a:cs typeface="Times New Roman" pitchFamily="18" charset="0"/>
              </a:rPr>
              <a:t>,</a:t>
            </a:r>
            <a:r>
              <a:rPr lang="en-US" sz="2800" dirty="0">
                <a:latin typeface="Times New Roman" pitchFamily="18" charset="0"/>
                <a:cs typeface="Times New Roman" pitchFamily="18" charset="0"/>
              </a:rPr>
              <a:t> enzymes that catalyze the hydrolytic </a:t>
            </a:r>
            <a:r>
              <a:rPr lang="en-US" sz="2800" dirty="0">
                <a:solidFill>
                  <a:srgbClr val="0070C0"/>
                </a:solidFill>
                <a:latin typeface="Times New Roman" pitchFamily="18" charset="0"/>
                <a:cs typeface="Times New Roman" pitchFamily="18" charset="0"/>
              </a:rPr>
              <a:t>opening of the β-lactam ring of penicillins to produce inactive penicilloic acids. </a:t>
            </a:r>
            <a:endParaRPr lang="en-US" sz="2800" dirty="0" smtClean="0">
              <a:solidFill>
                <a:srgbClr val="0070C0"/>
              </a:solidFill>
              <a:latin typeface="Times New Roman" pitchFamily="18" charset="0"/>
              <a:cs typeface="Times New Roman" pitchFamily="18" charset="0"/>
            </a:endParaRPr>
          </a:p>
          <a:p>
            <a:pPr marL="68580" indent="0" algn="just" rtl="0">
              <a:buNone/>
            </a:pPr>
            <a:r>
              <a:rPr lang="en-US" sz="2800" dirty="0" smtClean="0">
                <a:latin typeface="Times New Roman" pitchFamily="18" charset="0"/>
                <a:cs typeface="Times New Roman" pitchFamily="18" charset="0"/>
              </a:rPr>
              <a:t>Specific </a:t>
            </a:r>
            <a:r>
              <a:rPr lang="en-US" sz="2800" dirty="0">
                <a:solidFill>
                  <a:srgbClr val="FF0000"/>
                </a:solidFill>
                <a:latin typeface="Times New Roman" pitchFamily="18" charset="0"/>
                <a:cs typeface="Times New Roman" pitchFamily="18" charset="0"/>
              </a:rPr>
              <a:t>acylases </a:t>
            </a:r>
            <a:r>
              <a:rPr lang="en-US" sz="2800" dirty="0">
                <a:latin typeface="Times New Roman" pitchFamily="18" charset="0"/>
                <a:cs typeface="Times New Roman" pitchFamily="18" charset="0"/>
              </a:rPr>
              <a:t>(enzymes that can </a:t>
            </a:r>
            <a:r>
              <a:rPr lang="en-US" sz="2800" dirty="0">
                <a:solidFill>
                  <a:srgbClr val="0070C0"/>
                </a:solidFill>
                <a:latin typeface="Times New Roman" pitchFamily="18" charset="0"/>
                <a:cs typeface="Times New Roman" pitchFamily="18" charset="0"/>
              </a:rPr>
              <a:t>hydrolyze the </a:t>
            </a:r>
            <a:r>
              <a:rPr lang="en-US" sz="2800" dirty="0" smtClean="0">
                <a:solidFill>
                  <a:srgbClr val="0070C0"/>
                </a:solidFill>
                <a:latin typeface="Times New Roman" pitchFamily="18" charset="0"/>
                <a:cs typeface="Times New Roman" pitchFamily="18" charset="0"/>
              </a:rPr>
              <a:t>acylamino side </a:t>
            </a:r>
            <a:r>
              <a:rPr lang="en-US" sz="2800" dirty="0">
                <a:solidFill>
                  <a:srgbClr val="0070C0"/>
                </a:solidFill>
                <a:latin typeface="Times New Roman" pitchFamily="18" charset="0"/>
                <a:cs typeface="Times New Roman" pitchFamily="18" charset="0"/>
              </a:rPr>
              <a:t>chain of penicillins)</a:t>
            </a:r>
            <a:r>
              <a:rPr lang="en-US" sz="2800" dirty="0">
                <a:latin typeface="Times New Roman" pitchFamily="18" charset="0"/>
                <a:cs typeface="Times New Roman" pitchFamily="18" charset="0"/>
              </a:rPr>
              <a:t> have been obtained </a:t>
            </a:r>
            <a:r>
              <a:rPr lang="en-US" sz="2800" dirty="0" smtClean="0">
                <a:latin typeface="Times New Roman" pitchFamily="18" charset="0"/>
                <a:cs typeface="Times New Roman" pitchFamily="18" charset="0"/>
              </a:rPr>
              <a:t>from several </a:t>
            </a:r>
            <a:r>
              <a:rPr lang="en-US" sz="2800" dirty="0">
                <a:latin typeface="Times New Roman" pitchFamily="18" charset="0"/>
                <a:cs typeface="Times New Roman" pitchFamily="18" charset="0"/>
              </a:rPr>
              <a:t>species of Gram-negative </a:t>
            </a:r>
            <a:r>
              <a:rPr lang="en-US" sz="2800" dirty="0" smtClean="0">
                <a:latin typeface="Times New Roman" pitchFamily="18" charset="0"/>
                <a:cs typeface="Times New Roman" pitchFamily="18" charset="0"/>
              </a:rPr>
              <a:t>bacteria</a:t>
            </a:r>
          </a:p>
          <a:p>
            <a:pPr marL="68580" indent="0" algn="just" rtl="0">
              <a:buNone/>
            </a:pPr>
            <a:r>
              <a:rPr lang="en-US" sz="2800" dirty="0" smtClean="0">
                <a:latin typeface="Times New Roman" pitchFamily="18" charset="0"/>
                <a:cs typeface="Times New Roman" pitchFamily="18" charset="0"/>
              </a:rPr>
              <a:t>Another </a:t>
            </a:r>
            <a:r>
              <a:rPr lang="en-US" sz="2800" dirty="0">
                <a:latin typeface="Times New Roman" pitchFamily="18" charset="0"/>
                <a:cs typeface="Times New Roman" pitchFamily="18" charset="0"/>
              </a:rPr>
              <a:t>important resistance mechanism, especially in</a:t>
            </a:r>
          </a:p>
          <a:p>
            <a:pPr marL="68580" indent="0" algn="just" rtl="0">
              <a:buNone/>
            </a:pPr>
            <a:r>
              <a:rPr lang="en-US" sz="2800" dirty="0">
                <a:latin typeface="Times New Roman" pitchFamily="18" charset="0"/>
                <a:cs typeface="Times New Roman" pitchFamily="18" charset="0"/>
              </a:rPr>
              <a:t>Gram-negative bacteria, is </a:t>
            </a:r>
            <a:r>
              <a:rPr lang="en-US" sz="2800" dirty="0">
                <a:solidFill>
                  <a:srgbClr val="0070C0"/>
                </a:solidFill>
                <a:latin typeface="Times New Roman" pitchFamily="18" charset="0"/>
                <a:cs typeface="Times New Roman" pitchFamily="18" charset="0"/>
              </a:rPr>
              <a:t>decreased permeability to penicillins.</a:t>
            </a:r>
            <a:r>
              <a:rPr lang="en-US" sz="2800" dirty="0">
                <a:latin typeface="Times New Roman" pitchFamily="18" charset="0"/>
                <a:cs typeface="Times New Roman" pitchFamily="18" charset="0"/>
              </a:rPr>
              <a:t> Alteration of the number or nature of porins in the cell </a:t>
            </a:r>
            <a:r>
              <a:rPr lang="en-US" sz="2800" dirty="0" smtClean="0">
                <a:latin typeface="Times New Roman" pitchFamily="18" charset="0"/>
                <a:cs typeface="Times New Roman" pitchFamily="18" charset="0"/>
              </a:rPr>
              <a:t>envelope also </a:t>
            </a:r>
            <a:r>
              <a:rPr lang="en-US" sz="2800" dirty="0">
                <a:latin typeface="Times New Roman" pitchFamily="18" charset="0"/>
                <a:cs typeface="Times New Roman" pitchFamily="18" charset="0"/>
              </a:rPr>
              <a:t>could be an important mechanism of </a:t>
            </a:r>
            <a:r>
              <a:rPr lang="en-US" sz="2800" dirty="0" smtClean="0">
                <a:latin typeface="Times New Roman" pitchFamily="18" charset="0"/>
                <a:cs typeface="Times New Roman" pitchFamily="18" charset="0"/>
              </a:rPr>
              <a:t>antibiotic resistance</a:t>
            </a:r>
            <a:endParaRPr lang="en-US" sz="2800" dirty="0">
              <a:latin typeface="Times New Roman" pitchFamily="18" charset="0"/>
              <a:cs typeface="Times New Roman" pitchFamily="18" charset="0"/>
            </a:endParaRPr>
          </a:p>
          <a:p>
            <a:pPr marL="68580" indent="0" algn="l" rtl="0">
              <a:buNone/>
            </a:pPr>
            <a:endParaRPr lang="ar-IQ" dirty="0"/>
          </a:p>
        </p:txBody>
      </p:sp>
    </p:spTree>
    <p:extLst>
      <p:ext uri="{BB962C8B-B14F-4D97-AF65-F5344CB8AC3E}">
        <p14:creationId xmlns:p14="http://schemas.microsoft.com/office/powerpoint/2010/main" val="2533013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792088"/>
          </a:xfrm>
        </p:spPr>
        <p:txBody>
          <a:bodyPr/>
          <a:lstStyle/>
          <a:p>
            <a:pPr rtl="0"/>
            <a:r>
              <a:rPr lang="en-US" dirty="0">
                <a:latin typeface="Times New Roman" pitchFamily="18" charset="0"/>
                <a:cs typeface="Times New Roman" pitchFamily="18" charset="0"/>
              </a:rPr>
              <a:t>Penicillinase (b </a:t>
            </a:r>
            <a:r>
              <a:rPr lang="en-US" dirty="0" smtClean="0">
                <a:latin typeface="Times New Roman" pitchFamily="18" charset="0"/>
                <a:cs typeface="Times New Roman" pitchFamily="18" charset="0"/>
              </a:rPr>
              <a:t>Lactamase)</a:t>
            </a:r>
            <a:endParaRPr lang="ar-IQ" dirty="0">
              <a:latin typeface="Times New Roman" pitchFamily="18" charset="0"/>
              <a:cs typeface="Times New Roman" pitchFamily="18" charset="0"/>
            </a:endParaRP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9589"/>
          <a:stretch>
            <a:fillRect/>
          </a:stretch>
        </p:blipFill>
        <p:spPr bwMode="auto">
          <a:xfrm>
            <a:off x="467544" y="1628801"/>
            <a:ext cx="8208912" cy="328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621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504056"/>
          </a:xfrm>
        </p:spPr>
        <p:txBody>
          <a:bodyPr>
            <a:normAutofit fontScale="90000"/>
          </a:bodyPr>
          <a:lstStyle/>
          <a:p>
            <a:r>
              <a:rPr lang="en-US" dirty="0" smtClean="0">
                <a:latin typeface="Times New Roman" pitchFamily="18" charset="0"/>
                <a:cs typeface="Times New Roman" pitchFamily="18" charset="0"/>
              </a:rPr>
              <a:t>The penicillins</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467544" y="1196752"/>
            <a:ext cx="8208912" cy="4635877"/>
          </a:xfrm>
        </p:spPr>
        <p:txBody>
          <a:bodyPr/>
          <a:lstStyle/>
          <a:p>
            <a:pPr marL="68580" indent="0" algn="just" rtl="0">
              <a:buNone/>
            </a:pPr>
            <a:r>
              <a:rPr lang="en-US" sz="2800" dirty="0" smtClean="0">
                <a:latin typeface="Times New Roman" pitchFamily="18" charset="0"/>
                <a:cs typeface="Times New Roman" pitchFamily="18" charset="0"/>
              </a:rPr>
              <a:t>Several </a:t>
            </a:r>
            <a:r>
              <a:rPr lang="en-US" sz="2800" dirty="0">
                <a:latin typeface="Times New Roman" pitchFamily="18" charset="0"/>
                <a:cs typeface="Times New Roman" pitchFamily="18" charset="0"/>
              </a:rPr>
              <a:t>closely </a:t>
            </a:r>
            <a:r>
              <a:rPr lang="en-US" sz="2800" dirty="0" smtClean="0">
                <a:latin typeface="Times New Roman" pitchFamily="18" charset="0"/>
                <a:cs typeface="Times New Roman" pitchFamily="18" charset="0"/>
              </a:rPr>
              <a:t>related compounds produced</a:t>
            </a:r>
            <a:r>
              <a:rPr lang="en-US" sz="2800" dirty="0">
                <a:latin typeface="Times New Roman" pitchFamily="18" charset="0"/>
                <a:cs typeface="Times New Roman" pitchFamily="18" charset="0"/>
              </a:rPr>
              <a:t>. These compounds </a:t>
            </a:r>
            <a:r>
              <a:rPr lang="en-US" sz="2800" dirty="0" smtClean="0">
                <a:latin typeface="Times New Roman" pitchFamily="18" charset="0"/>
                <a:cs typeface="Times New Roman" pitchFamily="18" charset="0"/>
              </a:rPr>
              <a:t>differ chemically </a:t>
            </a:r>
            <a:r>
              <a:rPr lang="en-US" sz="2800" dirty="0">
                <a:latin typeface="Times New Roman" pitchFamily="18" charset="0"/>
                <a:cs typeface="Times New Roman" pitchFamily="18" charset="0"/>
              </a:rPr>
              <a:t>in the acid moiety of the amide side chain.</a:t>
            </a:r>
          </a:p>
          <a:p>
            <a:pPr marL="68580" indent="0" algn="just" rtl="0">
              <a:buNone/>
            </a:pPr>
            <a:r>
              <a:rPr lang="en-US" sz="2800" dirty="0">
                <a:latin typeface="Times New Roman" pitchFamily="18" charset="0"/>
                <a:cs typeface="Times New Roman" pitchFamily="18" charset="0"/>
              </a:rPr>
              <a:t>Variations in this moiety produce differences in </a:t>
            </a:r>
            <a:r>
              <a:rPr lang="en-US" sz="2800" dirty="0" smtClean="0">
                <a:latin typeface="Times New Roman" pitchFamily="18" charset="0"/>
                <a:cs typeface="Times New Roman" pitchFamily="18" charset="0"/>
              </a:rPr>
              <a:t>antibiotic effect </a:t>
            </a:r>
            <a:r>
              <a:rPr lang="en-US" sz="2800" dirty="0">
                <a:latin typeface="Times New Roman" pitchFamily="18" charset="0"/>
                <a:cs typeface="Times New Roman" pitchFamily="18" charset="0"/>
              </a:rPr>
              <a:t>and in physicochemical properties, including stability</a:t>
            </a:r>
            <a:r>
              <a:rPr lang="en-US" dirty="0" smtClean="0"/>
              <a:t>.</a:t>
            </a:r>
          </a:p>
          <a:p>
            <a:pPr marL="68580" indent="0" algn="l" rtl="0">
              <a:buNone/>
            </a:pPr>
            <a:endParaRPr lang="ar-IQ" dirty="0"/>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373"/>
          <a:stretch/>
        </p:blipFill>
        <p:spPr bwMode="auto">
          <a:xfrm>
            <a:off x="2514600" y="3789040"/>
            <a:ext cx="5801816"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727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504056"/>
          </a:xfrm>
        </p:spPr>
        <p:txBody>
          <a:bodyPr>
            <a:normAutofit fontScale="90000"/>
          </a:bodyPr>
          <a:lstStyle/>
          <a:p>
            <a:r>
              <a:rPr lang="en-US" dirty="0" smtClean="0">
                <a:latin typeface="Times New Roman" pitchFamily="18" charset="0"/>
                <a:cs typeface="Times New Roman" pitchFamily="18" charset="0"/>
              </a:rPr>
              <a:t>Structure of penicillins</a:t>
            </a:r>
            <a:endParaRPr lang="ar-IQ"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624736" cy="54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45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288032"/>
          </a:xfrm>
        </p:spPr>
        <p:txBody>
          <a:bodyPr>
            <a:normAutofit fontScale="90000"/>
          </a:bodyPr>
          <a:lstStyle/>
          <a:p>
            <a:r>
              <a:rPr lang="en-US" dirty="0" smtClean="0">
                <a:latin typeface="Times New Roman" pitchFamily="18" charset="0"/>
                <a:cs typeface="Times New Roman" pitchFamily="18" charset="0"/>
              </a:rPr>
              <a:t>Introduction</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539552" y="1268760"/>
            <a:ext cx="8136904" cy="5184576"/>
          </a:xfrm>
        </p:spPr>
        <p:txBody>
          <a:bodyPr>
            <a:noAutofit/>
          </a:bodyPr>
          <a:lstStyle/>
          <a:p>
            <a:pPr marL="68580" indent="0" algn="just" rtl="0">
              <a:buNone/>
            </a:pPr>
            <a:r>
              <a:rPr lang="en-US" sz="2800" dirty="0">
                <a:latin typeface="Times New Roman" pitchFamily="18" charset="0"/>
                <a:cs typeface="Times New Roman" pitchFamily="18" charset="0"/>
              </a:rPr>
              <a:t>In 1942, </a:t>
            </a:r>
            <a:r>
              <a:rPr lang="en-US" sz="2800" dirty="0" smtClean="0">
                <a:latin typeface="Times New Roman" pitchFamily="18" charset="0"/>
                <a:cs typeface="Times New Roman" pitchFamily="18" charset="0"/>
              </a:rPr>
              <a:t>Waksman </a:t>
            </a:r>
            <a:r>
              <a:rPr lang="en-US" sz="2800" dirty="0">
                <a:latin typeface="Times New Roman" pitchFamily="18" charset="0"/>
                <a:cs typeface="Times New Roman" pitchFamily="18" charset="0"/>
              </a:rPr>
              <a:t>proposed the widely cited </a:t>
            </a:r>
            <a:r>
              <a:rPr lang="en-US" sz="2800" dirty="0" smtClean="0">
                <a:latin typeface="Times New Roman" pitchFamily="18" charset="0"/>
                <a:cs typeface="Times New Roman" pitchFamily="18" charset="0"/>
              </a:rPr>
              <a:t>definition that </a:t>
            </a:r>
            <a:r>
              <a:rPr lang="en-US" sz="2800" dirty="0">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an antibiotic or antibiotic substance </a:t>
            </a:r>
            <a:r>
              <a:rPr lang="en-US" sz="2800" dirty="0">
                <a:latin typeface="Times New Roman" pitchFamily="18" charset="0"/>
                <a:cs typeface="Times New Roman" pitchFamily="18" charset="0"/>
              </a:rPr>
              <a:t>is a </a:t>
            </a:r>
            <a:r>
              <a:rPr lang="en-US" sz="2800" dirty="0" smtClean="0">
                <a:latin typeface="Times New Roman" pitchFamily="18" charset="0"/>
                <a:cs typeface="Times New Roman" pitchFamily="18" charset="0"/>
              </a:rPr>
              <a:t>substance produced </a:t>
            </a:r>
            <a:r>
              <a:rPr lang="en-US" sz="2800" dirty="0">
                <a:latin typeface="Times New Roman" pitchFamily="18" charset="0"/>
                <a:cs typeface="Times New Roman" pitchFamily="18" charset="0"/>
              </a:rPr>
              <a:t>by microorganisms, which has the capacity of </a:t>
            </a:r>
            <a:r>
              <a:rPr lang="en-US" sz="2800" dirty="0" smtClean="0">
                <a:latin typeface="Times New Roman" pitchFamily="18" charset="0"/>
                <a:cs typeface="Times New Roman" pitchFamily="18" charset="0"/>
              </a:rPr>
              <a:t>inhibiting the </a:t>
            </a:r>
            <a:r>
              <a:rPr lang="en-US" sz="2800" dirty="0">
                <a:latin typeface="Times New Roman" pitchFamily="18" charset="0"/>
                <a:cs typeface="Times New Roman" pitchFamily="18" charset="0"/>
              </a:rPr>
              <a:t>growth and even of destroying other microorganisms.”</a:t>
            </a:r>
          </a:p>
          <a:p>
            <a:pPr marL="68580" indent="0" algn="just" rtl="0">
              <a:buNone/>
            </a:pPr>
            <a:r>
              <a:rPr lang="en-US" sz="2800" dirty="0">
                <a:latin typeface="Times New Roman" pitchFamily="18" charset="0"/>
                <a:cs typeface="Times New Roman" pitchFamily="18" charset="0"/>
              </a:rPr>
              <a:t>Later </a:t>
            </a:r>
            <a:r>
              <a:rPr lang="en-US" sz="2800" dirty="0" smtClean="0">
                <a:latin typeface="Times New Roman" pitchFamily="18" charset="0"/>
                <a:cs typeface="Times New Roman" pitchFamily="18" charset="0"/>
              </a:rPr>
              <a:t>proposal shave </a:t>
            </a:r>
            <a:r>
              <a:rPr lang="en-US" sz="2800" dirty="0">
                <a:latin typeface="Times New Roman" pitchFamily="18" charset="0"/>
                <a:cs typeface="Times New Roman" pitchFamily="18" charset="0"/>
              </a:rPr>
              <a:t>sought both to </a:t>
            </a:r>
            <a:r>
              <a:rPr lang="en-US" sz="2800" dirty="0" smtClean="0">
                <a:latin typeface="Times New Roman" pitchFamily="18" charset="0"/>
                <a:cs typeface="Times New Roman" pitchFamily="18" charset="0"/>
              </a:rPr>
              <a:t>expand and </a:t>
            </a:r>
            <a:r>
              <a:rPr lang="en-US" sz="2800" dirty="0">
                <a:latin typeface="Times New Roman" pitchFamily="18" charset="0"/>
                <a:cs typeface="Times New Roman" pitchFamily="18" charset="0"/>
              </a:rPr>
              <a:t>to restrict the definition to include any substance </a:t>
            </a:r>
            <a:r>
              <a:rPr lang="en-US" sz="2800" dirty="0" smtClean="0">
                <a:latin typeface="Times New Roman" pitchFamily="18" charset="0"/>
                <a:cs typeface="Times New Roman" pitchFamily="18" charset="0"/>
              </a:rPr>
              <a:t>produced by </a:t>
            </a:r>
            <a:r>
              <a:rPr lang="en-US" sz="2800" dirty="0">
                <a:latin typeface="Times New Roman" pitchFamily="18" charset="0"/>
                <a:cs typeface="Times New Roman" pitchFamily="18" charset="0"/>
              </a:rPr>
              <a:t>a living organism that is capable of inhibiting </a:t>
            </a:r>
            <a:r>
              <a:rPr lang="en-US" sz="2800" dirty="0" smtClean="0">
                <a:latin typeface="Times New Roman" pitchFamily="18" charset="0"/>
                <a:cs typeface="Times New Roman" pitchFamily="18" charset="0"/>
              </a:rPr>
              <a:t>the growth </a:t>
            </a:r>
            <a:r>
              <a:rPr lang="en-US" sz="2800" dirty="0">
                <a:latin typeface="Times New Roman" pitchFamily="18" charset="0"/>
                <a:cs typeface="Times New Roman" pitchFamily="18" charset="0"/>
              </a:rPr>
              <a:t>or survival of one or more species of </a:t>
            </a:r>
            <a:r>
              <a:rPr lang="en-US" sz="2800" dirty="0" smtClean="0">
                <a:latin typeface="Times New Roman" pitchFamily="18" charset="0"/>
                <a:cs typeface="Times New Roman" pitchFamily="18" charset="0"/>
              </a:rPr>
              <a:t>microorganisms in </a:t>
            </a:r>
            <a:r>
              <a:rPr lang="en-US" sz="2800" dirty="0">
                <a:latin typeface="Times New Roman" pitchFamily="18" charset="0"/>
                <a:cs typeface="Times New Roman" pitchFamily="18" charset="0"/>
              </a:rPr>
              <a:t>low concentrations. </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4004107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741682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537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813690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3" y="1196753"/>
            <a:ext cx="7416823"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839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720080"/>
          </a:xfrm>
        </p:spPr>
        <p:txBody>
          <a:bodyPr>
            <a:normAutofit fontScale="90000"/>
          </a:bodyPr>
          <a:lstStyle/>
          <a:p>
            <a:r>
              <a:rPr lang="en-US" dirty="0">
                <a:latin typeface="Times New Roman" pitchFamily="18" charset="0"/>
                <a:cs typeface="Times New Roman" pitchFamily="18" charset="0"/>
              </a:rPr>
              <a:t>Nomenclature</a:t>
            </a:r>
            <a:r>
              <a:rPr lang="en-US" dirty="0"/>
              <a:t/>
            </a:r>
            <a:br>
              <a:rPr lang="en-US" dirty="0"/>
            </a:br>
            <a:endParaRPr lang="ar-IQ" dirty="0"/>
          </a:p>
        </p:txBody>
      </p:sp>
      <p:sp>
        <p:nvSpPr>
          <p:cNvPr id="3" name="Content Placeholder 2"/>
          <p:cNvSpPr>
            <a:spLocks noGrp="1"/>
          </p:cNvSpPr>
          <p:nvPr>
            <p:ph idx="1"/>
          </p:nvPr>
        </p:nvSpPr>
        <p:spPr>
          <a:xfrm>
            <a:off x="467544" y="1124744"/>
            <a:ext cx="8208912" cy="5328592"/>
          </a:xfrm>
        </p:spPr>
        <p:txBody>
          <a:bodyPr>
            <a:noAutofit/>
          </a:bodyPr>
          <a:lstStyle/>
          <a:p>
            <a:pPr marL="68580" indent="0" algn="just" rtl="0">
              <a:buNone/>
            </a:pPr>
            <a:r>
              <a:rPr lang="en-US" sz="2800" dirty="0" smtClean="0">
                <a:latin typeface="Times New Roman" pitchFamily="18" charset="0"/>
                <a:cs typeface="Times New Roman" pitchFamily="18" charset="0"/>
              </a:rPr>
              <a:t>The </a:t>
            </a:r>
            <a:r>
              <a:rPr lang="en-US" sz="2800" dirty="0">
                <a:solidFill>
                  <a:srgbClr val="FF0000"/>
                </a:solidFill>
                <a:latin typeface="Times New Roman" pitchFamily="18" charset="0"/>
                <a:cs typeface="Times New Roman" pitchFamily="18" charset="0"/>
              </a:rPr>
              <a:t>Chemical </a:t>
            </a:r>
            <a:r>
              <a:rPr lang="en-US" sz="2800" dirty="0" smtClean="0">
                <a:solidFill>
                  <a:srgbClr val="FF0000"/>
                </a:solidFill>
                <a:latin typeface="Times New Roman" pitchFamily="18" charset="0"/>
                <a:cs typeface="Times New Roman" pitchFamily="18" charset="0"/>
              </a:rPr>
              <a:t>Abstracts </a:t>
            </a:r>
            <a:r>
              <a:rPr lang="en-US" sz="2800" dirty="0" smtClean="0">
                <a:latin typeface="Times New Roman" pitchFamily="18" charset="0"/>
                <a:cs typeface="Times New Roman" pitchFamily="18" charset="0"/>
              </a:rPr>
              <a:t>system </a:t>
            </a:r>
            <a:r>
              <a:rPr lang="en-US" sz="2800" dirty="0">
                <a:latin typeface="Times New Roman" pitchFamily="18" charset="0"/>
                <a:cs typeface="Times New Roman" pitchFamily="18" charset="0"/>
              </a:rPr>
              <a:t>initiates the numbering with the sulfur atom and </a:t>
            </a:r>
            <a:r>
              <a:rPr lang="en-US" sz="2800" dirty="0" smtClean="0">
                <a:latin typeface="Times New Roman" pitchFamily="18" charset="0"/>
                <a:cs typeface="Times New Roman" pitchFamily="18" charset="0"/>
              </a:rPr>
              <a:t>assigns the </a:t>
            </a:r>
            <a:r>
              <a:rPr lang="en-US" sz="2800" dirty="0">
                <a:latin typeface="Times New Roman" pitchFamily="18" charset="0"/>
                <a:cs typeface="Times New Roman" pitchFamily="18" charset="0"/>
              </a:rPr>
              <a:t>ring nitrogen the 4-position. Thus, penicillins </a:t>
            </a:r>
            <a:r>
              <a:rPr lang="en-US" sz="2800" dirty="0" smtClean="0">
                <a:latin typeface="Times New Roman" pitchFamily="18" charset="0"/>
                <a:cs typeface="Times New Roman" pitchFamily="18" charset="0"/>
              </a:rPr>
              <a:t>are named </a:t>
            </a:r>
            <a:r>
              <a:rPr lang="en-US" sz="2800" dirty="0">
                <a:latin typeface="Times New Roman" pitchFamily="18" charset="0"/>
                <a:cs typeface="Times New Roman" pitchFamily="18" charset="0"/>
              </a:rPr>
              <a:t>as </a:t>
            </a:r>
            <a:r>
              <a:rPr lang="en-US" sz="2800" dirty="0" smtClean="0">
                <a:latin typeface="Times New Roman" pitchFamily="18" charset="0"/>
                <a:cs typeface="Times New Roman" pitchFamily="18" charset="0"/>
              </a:rPr>
              <a:t>4-thia-l-azabicycloheptanes</a:t>
            </a:r>
            <a:r>
              <a:rPr lang="en-US" sz="2800" dirty="0">
                <a:latin typeface="Times New Roman" pitchFamily="18" charset="0"/>
                <a:cs typeface="Times New Roman" pitchFamily="18" charset="0"/>
              </a:rPr>
              <a:t>, according </a:t>
            </a:r>
            <a:r>
              <a:rPr lang="en-US" sz="2800" dirty="0" smtClean="0">
                <a:latin typeface="Times New Roman" pitchFamily="18" charset="0"/>
                <a:cs typeface="Times New Roman" pitchFamily="18" charset="0"/>
              </a:rPr>
              <a:t>to this </a:t>
            </a:r>
            <a:r>
              <a:rPr lang="en-US" sz="2800" dirty="0">
                <a:latin typeface="Times New Roman" pitchFamily="18" charset="0"/>
                <a:cs typeface="Times New Roman" pitchFamily="18" charset="0"/>
              </a:rPr>
              <a:t>system. The numbering system adopted by </a:t>
            </a:r>
            <a:r>
              <a:rPr lang="en-US" sz="2800" dirty="0">
                <a:solidFill>
                  <a:srgbClr val="FF0000"/>
                </a:solidFill>
                <a:latin typeface="Times New Roman" pitchFamily="18" charset="0"/>
                <a:cs typeface="Times New Roman" pitchFamily="18" charset="0"/>
              </a:rPr>
              <a:t>the USP </a:t>
            </a:r>
            <a:r>
              <a:rPr lang="en-US" sz="2800" dirty="0" smtClean="0">
                <a:latin typeface="Times New Roman" pitchFamily="18" charset="0"/>
                <a:cs typeface="Times New Roman" pitchFamily="18" charset="0"/>
              </a:rPr>
              <a:t>is the </a:t>
            </a:r>
            <a:r>
              <a:rPr lang="en-US" sz="2800" dirty="0">
                <a:latin typeface="Times New Roman" pitchFamily="18" charset="0"/>
                <a:cs typeface="Times New Roman" pitchFamily="18" charset="0"/>
              </a:rPr>
              <a:t>reverse of the Chemical Abstracts procedure, </a:t>
            </a:r>
            <a:r>
              <a:rPr lang="en-US" sz="2800" dirty="0" smtClean="0">
                <a:latin typeface="Times New Roman" pitchFamily="18" charset="0"/>
                <a:cs typeface="Times New Roman" pitchFamily="18" charset="0"/>
              </a:rPr>
              <a:t>assigning number </a:t>
            </a:r>
            <a:r>
              <a:rPr lang="en-US" sz="2800" dirty="0">
                <a:latin typeface="Times New Roman" pitchFamily="18" charset="0"/>
                <a:cs typeface="Times New Roman" pitchFamily="18" charset="0"/>
              </a:rPr>
              <a:t>1 to the nitrogen atom and number 4 to the </a:t>
            </a:r>
            <a:r>
              <a:rPr lang="en-US" sz="2800" dirty="0" smtClean="0">
                <a:latin typeface="Times New Roman" pitchFamily="18" charset="0"/>
                <a:cs typeface="Times New Roman" pitchFamily="18" charset="0"/>
              </a:rPr>
              <a:t>sulfur atom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The name “</a:t>
            </a:r>
            <a:r>
              <a:rPr lang="en-US" sz="2800" dirty="0" smtClean="0">
                <a:solidFill>
                  <a:srgbClr val="FF0000"/>
                </a:solidFill>
                <a:latin typeface="Times New Roman" pitchFamily="18" charset="0"/>
                <a:cs typeface="Times New Roman" pitchFamily="18" charset="0"/>
              </a:rPr>
              <a:t>penam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used for </a:t>
            </a:r>
            <a:r>
              <a:rPr lang="en-US" sz="2800" dirty="0">
                <a:latin typeface="Times New Roman" pitchFamily="18" charset="0"/>
                <a:cs typeface="Times New Roman" pitchFamily="18" charset="0"/>
              </a:rPr>
              <a:t>the unsubstituted bicyclic system, including </a:t>
            </a:r>
            <a:r>
              <a:rPr lang="en-US" sz="2800" dirty="0" smtClean="0">
                <a:latin typeface="Times New Roman" pitchFamily="18" charset="0"/>
                <a:cs typeface="Times New Roman" pitchFamily="18" charset="0"/>
              </a:rPr>
              <a:t>the amide </a:t>
            </a:r>
            <a:r>
              <a:rPr lang="en-US" sz="2800" dirty="0">
                <a:latin typeface="Times New Roman" pitchFamily="18" charset="0"/>
                <a:cs typeface="Times New Roman" pitchFamily="18" charset="0"/>
              </a:rPr>
              <a:t>carbonyl group, with one of the foregoing </a:t>
            </a:r>
            <a:r>
              <a:rPr lang="en-US" sz="2800" dirty="0" smtClean="0">
                <a:latin typeface="Times New Roman" pitchFamily="18" charset="0"/>
                <a:cs typeface="Times New Roman" pitchFamily="18" charset="0"/>
              </a:rPr>
              <a:t>numbering systems</a:t>
            </a:r>
          </a:p>
        </p:txBody>
      </p:sp>
    </p:spTree>
    <p:extLst>
      <p:ext uri="{BB962C8B-B14F-4D97-AF65-F5344CB8AC3E}">
        <p14:creationId xmlns:p14="http://schemas.microsoft.com/office/powerpoint/2010/main" val="3750835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692696"/>
            <a:ext cx="8064896" cy="2677656"/>
          </a:xfrm>
          <a:prstGeom prst="rect">
            <a:avLst/>
          </a:prstGeom>
        </p:spPr>
        <p:txBody>
          <a:bodyPr wrap="square">
            <a:spAutoFit/>
          </a:bodyPr>
          <a:lstStyle/>
          <a:p>
            <a:pPr algn="l" rtl="0"/>
            <a:r>
              <a:rPr lang="en-US" sz="2800" dirty="0">
                <a:latin typeface="Times New Roman" pitchFamily="18" charset="0"/>
                <a:cs typeface="Times New Roman" pitchFamily="18" charset="0"/>
              </a:rPr>
              <a:t>Thus, penicillins generally are designated according to the Chemical Abstracts system as 5- acylamino-2,2-dimethylpenam-3-carboxylic </a:t>
            </a:r>
            <a:endParaRPr lang="en-US" sz="2800" dirty="0" smtClean="0">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Uses </a:t>
            </a:r>
            <a:r>
              <a:rPr lang="en-US" sz="2800" dirty="0">
                <a:latin typeface="Times New Roman" pitchFamily="18" charset="0"/>
                <a:cs typeface="Times New Roman" pitchFamily="18" charset="0"/>
              </a:rPr>
              <a:t>the name “</a:t>
            </a:r>
            <a:r>
              <a:rPr lang="en-US" sz="2800" dirty="0">
                <a:solidFill>
                  <a:srgbClr val="FF0000"/>
                </a:solidFill>
                <a:latin typeface="Times New Roman" pitchFamily="18" charset="0"/>
                <a:cs typeface="Times New Roman" pitchFamily="18" charset="0"/>
              </a:rPr>
              <a:t>penicillanic acid</a:t>
            </a:r>
            <a:r>
              <a:rPr lang="en-US" sz="2800" dirty="0">
                <a:latin typeface="Times New Roman" pitchFamily="18" charset="0"/>
                <a:cs typeface="Times New Roman" pitchFamily="18" charset="0"/>
              </a:rPr>
              <a:t>” to describe the ring system with substituents that are generally present (i.e., 2,2-dimethyl and 3-carboxyl). </a:t>
            </a:r>
          </a:p>
        </p:txBody>
      </p:sp>
    </p:spTree>
    <p:extLst>
      <p:ext uri="{BB962C8B-B14F-4D97-AF65-F5344CB8AC3E}">
        <p14:creationId xmlns:p14="http://schemas.microsoft.com/office/powerpoint/2010/main" val="2656400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936104"/>
          </a:xfrm>
        </p:spPr>
        <p:txBody>
          <a:bodyPr>
            <a:normAutofit fontScale="90000"/>
          </a:bodyPr>
          <a:lstStyle/>
          <a:p>
            <a:r>
              <a:rPr lang="en-US" dirty="0">
                <a:latin typeface="Times New Roman" pitchFamily="18" charset="0"/>
                <a:cs typeface="Times New Roman" pitchFamily="18" charset="0"/>
              </a:rPr>
              <a:t>Stereochemistry</a:t>
            </a:r>
            <a:r>
              <a:rPr lang="en-US" dirty="0"/>
              <a:t/>
            </a:r>
            <a:br>
              <a:rPr lang="en-US" dirty="0"/>
            </a:br>
            <a:endParaRPr lang="ar-IQ" dirty="0"/>
          </a:p>
        </p:txBody>
      </p:sp>
      <p:sp>
        <p:nvSpPr>
          <p:cNvPr id="3" name="Content Placeholder 2"/>
          <p:cNvSpPr>
            <a:spLocks noGrp="1"/>
          </p:cNvSpPr>
          <p:nvPr>
            <p:ph idx="1"/>
          </p:nvPr>
        </p:nvSpPr>
        <p:spPr>
          <a:xfrm>
            <a:off x="467544" y="1340768"/>
            <a:ext cx="8208912" cy="5112568"/>
          </a:xfrm>
        </p:spPr>
        <p:txBody>
          <a:bodyPr>
            <a:normAutofit lnSpcReduction="10000"/>
          </a:bodyPr>
          <a:lstStyle/>
          <a:p>
            <a:pPr algn="just" rtl="0"/>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penicillin molecule contains three chiral carbon </a:t>
            </a:r>
            <a:r>
              <a:rPr lang="en-US" sz="2800" dirty="0" smtClean="0">
                <a:latin typeface="Times New Roman" pitchFamily="18" charset="0"/>
                <a:cs typeface="Times New Roman" pitchFamily="18" charset="0"/>
              </a:rPr>
              <a:t>atoms </a:t>
            </a:r>
            <a:r>
              <a:rPr lang="en-US" sz="2800" dirty="0" smtClean="0">
                <a:solidFill>
                  <a:srgbClr val="FF0000"/>
                </a:solidFill>
                <a:latin typeface="Times New Roman" pitchFamily="18" charset="0"/>
                <a:cs typeface="Times New Roman" pitchFamily="18" charset="0"/>
              </a:rPr>
              <a:t>(C-3</a:t>
            </a:r>
            <a:r>
              <a:rPr lang="en-US" sz="2800" dirty="0">
                <a:solidFill>
                  <a:srgbClr val="FF0000"/>
                </a:solidFill>
                <a:latin typeface="Times New Roman" pitchFamily="18" charset="0"/>
                <a:cs typeface="Times New Roman" pitchFamily="18" charset="0"/>
              </a:rPr>
              <a:t>, C-5, and C-6).</a:t>
            </a:r>
            <a:r>
              <a:rPr lang="en-US" sz="2800" dirty="0">
                <a:solidFill>
                  <a:schemeClr val="accent3">
                    <a:lumMod val="60000"/>
                    <a:lumOff val="40000"/>
                  </a:schemeClr>
                </a:solidFill>
                <a:latin typeface="Times New Roman" pitchFamily="18" charset="0"/>
                <a:cs typeface="Times New Roman" pitchFamily="18" charset="0"/>
              </a:rPr>
              <a:t> </a:t>
            </a:r>
            <a:r>
              <a:rPr lang="en-US" sz="2800" dirty="0">
                <a:latin typeface="Times New Roman" pitchFamily="18" charset="0"/>
                <a:cs typeface="Times New Roman" pitchFamily="18" charset="0"/>
              </a:rPr>
              <a:t>All naturally occurring and </a:t>
            </a:r>
            <a:r>
              <a:rPr lang="en-US" sz="2800" dirty="0" smtClean="0">
                <a:latin typeface="Times New Roman" pitchFamily="18" charset="0"/>
                <a:cs typeface="Times New Roman" pitchFamily="18" charset="0"/>
              </a:rPr>
              <a:t>microbiologically active </a:t>
            </a:r>
            <a:r>
              <a:rPr lang="en-US" sz="2800" dirty="0">
                <a:latin typeface="Times New Roman" pitchFamily="18" charset="0"/>
                <a:cs typeface="Times New Roman" pitchFamily="18" charset="0"/>
              </a:rPr>
              <a:t>synthetic and semisynthetic penicillins have </a:t>
            </a:r>
            <a:r>
              <a:rPr lang="en-US" sz="2800" dirty="0" smtClean="0">
                <a:latin typeface="Times New Roman" pitchFamily="18" charset="0"/>
                <a:cs typeface="Times New Roman" pitchFamily="18" charset="0"/>
              </a:rPr>
              <a:t>the same </a:t>
            </a:r>
            <a:r>
              <a:rPr lang="en-US" sz="2800" dirty="0">
                <a:latin typeface="Times New Roman" pitchFamily="18" charset="0"/>
                <a:cs typeface="Times New Roman" pitchFamily="18" charset="0"/>
              </a:rPr>
              <a:t>absolute configuration about these three centers. </a:t>
            </a:r>
            <a:endParaRPr lang="en-US" sz="2800" dirty="0" smtClean="0">
              <a:latin typeface="Times New Roman" pitchFamily="18" charset="0"/>
              <a:cs typeface="Times New Roman" pitchFamily="18" charset="0"/>
            </a:endParaRPr>
          </a:p>
          <a:p>
            <a:pPr algn="just" rtl="0"/>
            <a:r>
              <a:rPr lang="en-US" sz="2800" dirty="0" smtClean="0">
                <a:latin typeface="Times New Roman" pitchFamily="18" charset="0"/>
                <a:cs typeface="Times New Roman" pitchFamily="18" charset="0"/>
              </a:rPr>
              <a:t>The carbon </a:t>
            </a:r>
            <a:r>
              <a:rPr lang="en-US" sz="2800" dirty="0">
                <a:latin typeface="Times New Roman" pitchFamily="18" charset="0"/>
                <a:cs typeface="Times New Roman" pitchFamily="18" charset="0"/>
              </a:rPr>
              <a:t>atom bearing </a:t>
            </a:r>
            <a:r>
              <a:rPr lang="en-US" sz="2800" dirty="0">
                <a:solidFill>
                  <a:srgbClr val="0070C0"/>
                </a:solidFill>
                <a:latin typeface="Times New Roman" pitchFamily="18" charset="0"/>
                <a:cs typeface="Times New Roman" pitchFamily="18" charset="0"/>
              </a:rPr>
              <a:t>the acylamino group</a:t>
            </a:r>
            <a:r>
              <a:rPr lang="en-US" sz="2800" dirty="0">
                <a:latin typeface="Times New Roman" pitchFamily="18" charset="0"/>
                <a:cs typeface="Times New Roman" pitchFamily="18" charset="0"/>
              </a:rPr>
              <a:t> (C-6) has the </a:t>
            </a:r>
            <a:r>
              <a:rPr lang="en-US" sz="2800" dirty="0">
                <a:solidFill>
                  <a:srgbClr val="0070C0"/>
                </a:solidFill>
                <a:latin typeface="Times New Roman" pitchFamily="18" charset="0"/>
                <a:cs typeface="Times New Roman" pitchFamily="18" charset="0"/>
              </a:rPr>
              <a:t>L </a:t>
            </a:r>
            <a:r>
              <a:rPr lang="en-US" sz="2800" dirty="0" smtClean="0">
                <a:solidFill>
                  <a:srgbClr val="0070C0"/>
                </a:solidFill>
                <a:latin typeface="Times New Roman" pitchFamily="18" charset="0"/>
                <a:cs typeface="Times New Roman" pitchFamily="18" charset="0"/>
              </a:rPr>
              <a:t>configuration</a:t>
            </a:r>
            <a:r>
              <a:rPr lang="en-US" sz="2800" dirty="0" smtClean="0">
                <a:latin typeface="Times New Roman" pitchFamily="18" charset="0"/>
                <a:cs typeface="Times New Roman" pitchFamily="18" charset="0"/>
              </a:rPr>
              <a:t>, whereas </a:t>
            </a:r>
            <a:r>
              <a:rPr lang="en-US" sz="2800" dirty="0">
                <a:latin typeface="Times New Roman" pitchFamily="18" charset="0"/>
                <a:cs typeface="Times New Roman" pitchFamily="18" charset="0"/>
              </a:rPr>
              <a:t>the carbon to which </a:t>
            </a:r>
            <a:r>
              <a:rPr lang="en-US" sz="2800" dirty="0">
                <a:solidFill>
                  <a:srgbClr val="0070C0"/>
                </a:solidFill>
                <a:latin typeface="Times New Roman" pitchFamily="18" charset="0"/>
                <a:cs typeface="Times New Roman" pitchFamily="18" charset="0"/>
              </a:rPr>
              <a:t>the carboxyl group </a:t>
            </a:r>
            <a:r>
              <a:rPr lang="en-US" sz="2800" dirty="0" smtClean="0">
                <a:latin typeface="Times New Roman" pitchFamily="18" charset="0"/>
                <a:cs typeface="Times New Roman" pitchFamily="18" charset="0"/>
              </a:rPr>
              <a:t>is attached </a:t>
            </a:r>
            <a:r>
              <a:rPr lang="en-US" sz="2800" dirty="0">
                <a:latin typeface="Times New Roman" pitchFamily="18" charset="0"/>
                <a:cs typeface="Times New Roman" pitchFamily="18" charset="0"/>
              </a:rPr>
              <a:t>has the </a:t>
            </a:r>
            <a:r>
              <a:rPr lang="en-US" sz="2800" dirty="0">
                <a:solidFill>
                  <a:srgbClr val="0070C0"/>
                </a:solidFill>
                <a:latin typeface="Times New Roman" pitchFamily="18" charset="0"/>
                <a:cs typeface="Times New Roman" pitchFamily="18" charset="0"/>
              </a:rPr>
              <a:t>D configuration</a:t>
            </a:r>
            <a:r>
              <a:rPr lang="en-US" sz="2800" dirty="0">
                <a:latin typeface="Times New Roman" pitchFamily="18" charset="0"/>
                <a:cs typeface="Times New Roman" pitchFamily="18" charset="0"/>
              </a:rPr>
              <a:t>. Thus, the acylamino </a:t>
            </a:r>
            <a:r>
              <a:rPr lang="en-US" sz="2800" dirty="0" smtClean="0">
                <a:latin typeface="Times New Roman" pitchFamily="18" charset="0"/>
                <a:cs typeface="Times New Roman" pitchFamily="18" charset="0"/>
              </a:rPr>
              <a:t>and carboxyl </a:t>
            </a:r>
            <a:r>
              <a:rPr lang="en-US" sz="2800" dirty="0">
                <a:latin typeface="Times New Roman" pitchFamily="18" charset="0"/>
                <a:cs typeface="Times New Roman" pitchFamily="18" charset="0"/>
              </a:rPr>
              <a:t>groups are trans to each other, with the former in </a:t>
            </a:r>
            <a:r>
              <a:rPr lang="en-US" sz="2800" dirty="0" smtClean="0">
                <a:latin typeface="Times New Roman" pitchFamily="18" charset="0"/>
                <a:cs typeface="Times New Roman" pitchFamily="18" charset="0"/>
              </a:rPr>
              <a:t>the </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and the latter in the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orientation relative to the penam </a:t>
            </a:r>
            <a:r>
              <a:rPr lang="en-US" sz="2800" dirty="0" smtClean="0">
                <a:latin typeface="Times New Roman" pitchFamily="18" charset="0"/>
                <a:cs typeface="Times New Roman" pitchFamily="18" charset="0"/>
              </a:rPr>
              <a:t>ring system</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92608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80728"/>
            <a:ext cx="7776864" cy="4851901"/>
          </a:xfrm>
        </p:spPr>
        <p:txBody>
          <a:bodyPr>
            <a:normAutofit/>
          </a:bodyPr>
          <a:lstStyle/>
          <a:p>
            <a:pPr algn="just" rtl="0"/>
            <a:r>
              <a:rPr lang="en-US" dirty="0">
                <a:latin typeface="Times New Roman" pitchFamily="18" charset="0"/>
                <a:cs typeface="Times New Roman" pitchFamily="18" charset="0"/>
              </a:rPr>
              <a:t>The atoms composing the 6-aminopenicillanic acid (6-APA) portion of the structure are derived biosynthetically from two amino acids, L-cysteine (S-1, C-5, C-6, C-7, and 6-amino) and L-</a:t>
            </a:r>
            <a:r>
              <a:rPr lang="en-US" dirty="0" err="1">
                <a:latin typeface="Times New Roman" pitchFamily="18" charset="0"/>
                <a:cs typeface="Times New Roman" pitchFamily="18" charset="0"/>
              </a:rPr>
              <a:t>valine</a:t>
            </a:r>
            <a:r>
              <a:rPr lang="en-US" dirty="0">
                <a:latin typeface="Times New Roman" pitchFamily="18" charset="0"/>
                <a:cs typeface="Times New Roman" pitchFamily="18" charset="0"/>
              </a:rPr>
              <a:t> (2,2-dimethyl, C-2, C-3, N-4, and 3-carboxyl). </a:t>
            </a:r>
          </a:p>
          <a:p>
            <a:pPr algn="just" rtl="0"/>
            <a:r>
              <a:rPr lang="en-US" dirty="0">
                <a:latin typeface="Times New Roman" pitchFamily="18" charset="0"/>
                <a:cs typeface="Times New Roman" pitchFamily="18" charset="0"/>
              </a:rPr>
              <a:t>The absolute stereochemistry of the penicillins is designated 3S:5R:6R</a:t>
            </a:r>
          </a:p>
          <a:p>
            <a:pPr algn="l" rtl="0"/>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2959420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82" r="12627"/>
          <a:stretch/>
        </p:blipFill>
        <p:spPr bwMode="auto">
          <a:xfrm>
            <a:off x="1475656" y="692696"/>
            <a:ext cx="698477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441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504056"/>
          </a:xfrm>
        </p:spPr>
        <p:txBody>
          <a:bodyPr>
            <a:normAutofit fontScale="90000"/>
          </a:bodyPr>
          <a:lstStyle/>
          <a:p>
            <a:r>
              <a:rPr lang="en-US" sz="3600" dirty="0">
                <a:latin typeface="Times New Roman" pitchFamily="18" charset="0"/>
                <a:cs typeface="Times New Roman" pitchFamily="18" charset="0"/>
              </a:rPr>
              <a:t>Modification of </a:t>
            </a:r>
            <a:r>
              <a:rPr lang="el-GR" sz="3600" dirty="0">
                <a:latin typeface="Times New Roman" pitchFamily="18" charset="0"/>
                <a:cs typeface="Times New Roman" pitchFamily="18" charset="0"/>
              </a:rPr>
              <a:t>β-</a:t>
            </a:r>
            <a:r>
              <a:rPr lang="en-US" sz="3600" dirty="0">
                <a:latin typeface="Times New Roman" pitchFamily="18" charset="0"/>
                <a:cs typeface="Times New Roman" pitchFamily="18" charset="0"/>
              </a:rPr>
              <a:t>Lactams </a:t>
            </a:r>
            <a:endParaRPr lang="ar-IQ" sz="3600" dirty="0">
              <a:latin typeface="Times New Roman" pitchFamily="18" charset="0"/>
              <a:cs typeface="Times New Roman" pitchFamily="18" charset="0"/>
            </a:endParaRPr>
          </a:p>
        </p:txBody>
      </p:sp>
      <p:sp>
        <p:nvSpPr>
          <p:cNvPr id="4" name="Rectangle 3"/>
          <p:cNvSpPr/>
          <p:nvPr/>
        </p:nvSpPr>
        <p:spPr>
          <a:xfrm>
            <a:off x="467544" y="1196752"/>
            <a:ext cx="8208912" cy="3970318"/>
          </a:xfrm>
          <a:prstGeom prst="rect">
            <a:avLst/>
          </a:prstGeom>
        </p:spPr>
        <p:txBody>
          <a:bodyPr wrap="square">
            <a:spAutoFit/>
          </a:bodyPr>
          <a:lstStyle/>
          <a:p>
            <a:pPr algn="just" rtl="0"/>
            <a:r>
              <a:rPr lang="en-US" sz="2800" dirty="0">
                <a:latin typeface="Times New Roman" pitchFamily="18" charset="0"/>
                <a:cs typeface="Times New Roman" pitchFamily="18" charset="0"/>
              </a:rPr>
              <a:t>β-Lactam type antibiotics can be modified at various positions to improve their ability to:</a:t>
            </a:r>
          </a:p>
          <a:p>
            <a:pPr algn="just" rtl="0"/>
            <a:endParaRPr lang="en-US" sz="2800" dirty="0">
              <a:latin typeface="Times New Roman" pitchFamily="18" charset="0"/>
              <a:cs typeface="Times New Roman" pitchFamily="18" charset="0"/>
            </a:endParaRPr>
          </a:p>
          <a:p>
            <a:pPr algn="just" rtl="0"/>
            <a:r>
              <a:rPr lang="en-US" sz="2800" dirty="0">
                <a:latin typeface="Times New Roman" pitchFamily="18" charset="0"/>
                <a:cs typeface="Times New Roman" pitchFamily="18" charset="0"/>
              </a:rPr>
              <a:t>-be administered orally (survive acidic conditions)</a:t>
            </a:r>
          </a:p>
          <a:p>
            <a:pPr algn="just" rtl="0"/>
            <a:r>
              <a:rPr lang="en-US" sz="2800" dirty="0">
                <a:latin typeface="Times New Roman" pitchFamily="18" charset="0"/>
                <a:cs typeface="Times New Roman" pitchFamily="18" charset="0"/>
              </a:rPr>
              <a:t>-be tolerated by the patient (allergies)</a:t>
            </a:r>
          </a:p>
          <a:p>
            <a:pPr algn="just" rtl="0"/>
            <a:r>
              <a:rPr lang="en-US" sz="2800" dirty="0">
                <a:latin typeface="Times New Roman" pitchFamily="18" charset="0"/>
                <a:cs typeface="Times New Roman" pitchFamily="18" charset="0"/>
              </a:rPr>
              <a:t>-penetrate the outer membrane of Gram (-) bacteria</a:t>
            </a:r>
          </a:p>
          <a:p>
            <a:pPr algn="just" rtl="0"/>
            <a:r>
              <a:rPr lang="en-US" sz="2800" dirty="0">
                <a:latin typeface="Times New Roman" pitchFamily="18" charset="0"/>
                <a:cs typeface="Times New Roman" pitchFamily="18" charset="0"/>
              </a:rPr>
              <a:t>-prevent hydrolysis by β-lactamases</a:t>
            </a:r>
          </a:p>
          <a:p>
            <a:pPr algn="just" rtl="0"/>
            <a:r>
              <a:rPr lang="en-US" sz="2800" dirty="0">
                <a:latin typeface="Times New Roman" pitchFamily="18" charset="0"/>
                <a:cs typeface="Times New Roman" pitchFamily="18" charset="0"/>
              </a:rPr>
              <a:t>-acylate the PBPs of resistant species (there are many different PBPs)</a:t>
            </a:r>
          </a:p>
        </p:txBody>
      </p:sp>
    </p:spTree>
    <p:extLst>
      <p:ext uri="{BB962C8B-B14F-4D97-AF65-F5344CB8AC3E}">
        <p14:creationId xmlns:p14="http://schemas.microsoft.com/office/powerpoint/2010/main" val="4191106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576064"/>
          </a:xfrm>
        </p:spPr>
        <p:txBody>
          <a:bodyPr>
            <a:normAutofit fontScale="90000"/>
          </a:bodyPr>
          <a:lstStyle/>
          <a:p>
            <a:r>
              <a:rPr lang="en-US" dirty="0" smtClean="0">
                <a:latin typeface="Times New Roman" pitchFamily="18" charset="0"/>
                <a:cs typeface="Times New Roman" pitchFamily="18" charset="0"/>
              </a:rPr>
              <a:t>penicillins- natural</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539552" y="1196752"/>
            <a:ext cx="8136904" cy="5256584"/>
          </a:xfrm>
        </p:spPr>
        <p:txBody>
          <a:bodyPr>
            <a:noAutofit/>
          </a:bodyPr>
          <a:lstStyle/>
          <a:p>
            <a:pPr marL="68580" indent="0" algn="l" rtl="0">
              <a:buNone/>
            </a:pPr>
            <a:r>
              <a:rPr lang="en-US" sz="2800" dirty="0">
                <a:latin typeface="Times New Roman" pitchFamily="18" charset="0"/>
                <a:cs typeface="Times New Roman" pitchFamily="18" charset="0"/>
              </a:rPr>
              <a:t>Natural penicillins are those which can be obtained directly from the penicillium mold and do not require further modification. Many species of bacteria are now resistant to these penicillins.</a:t>
            </a:r>
          </a:p>
          <a:p>
            <a:pPr marL="68580" indent="0" algn="l" rtl="0">
              <a:buNone/>
            </a:pPr>
            <a:r>
              <a:rPr lang="en-US" sz="2800" dirty="0" smtClean="0">
                <a:solidFill>
                  <a:schemeClr val="bg2">
                    <a:lumMod val="50000"/>
                  </a:schemeClr>
                </a:solidFill>
                <a:latin typeface="Times New Roman" pitchFamily="18" charset="0"/>
                <a:cs typeface="Times New Roman" pitchFamily="18" charset="0"/>
              </a:rPr>
              <a:t>Penicillin </a:t>
            </a:r>
            <a:r>
              <a:rPr lang="en-US" sz="2800" dirty="0">
                <a:solidFill>
                  <a:schemeClr val="bg2">
                    <a:lumMod val="50000"/>
                  </a:schemeClr>
                </a:solidFill>
                <a:latin typeface="Times New Roman" pitchFamily="18" charset="0"/>
                <a:cs typeface="Times New Roman" pitchFamily="18" charset="0"/>
              </a:rPr>
              <a:t>G	</a:t>
            </a:r>
            <a:r>
              <a:rPr lang="en-US" sz="2800" dirty="0">
                <a:latin typeface="Times New Roman" pitchFamily="18" charset="0"/>
                <a:cs typeface="Times New Roman" pitchFamily="18" charset="0"/>
              </a:rPr>
              <a:t>		</a:t>
            </a:r>
          </a:p>
          <a:p>
            <a:pPr marL="68580" indent="0" algn="l" rtl="0">
              <a:buNone/>
            </a:pPr>
            <a:endParaRPr lang="en-US" sz="2800" dirty="0">
              <a:latin typeface="Times New Roman" pitchFamily="18" charset="0"/>
              <a:cs typeface="Times New Roman" pitchFamily="18" charset="0"/>
            </a:endParaRPr>
          </a:p>
          <a:p>
            <a:pPr marL="68580" indent="0" algn="l" rtl="0">
              <a:buNone/>
            </a:pPr>
            <a:endParaRPr lang="en-US" sz="2800" dirty="0">
              <a:latin typeface="Times New Roman" pitchFamily="18" charset="0"/>
              <a:cs typeface="Times New Roman" pitchFamily="18" charset="0"/>
            </a:endParaRPr>
          </a:p>
          <a:p>
            <a:pPr marL="68580" indent="0" algn="l" rtl="0">
              <a:buNone/>
            </a:pPr>
            <a:endParaRPr lang="en-US" sz="2800" dirty="0">
              <a:latin typeface="Times New Roman" pitchFamily="18" charset="0"/>
              <a:cs typeface="Times New Roman" pitchFamily="18" charset="0"/>
            </a:endParaRPr>
          </a:p>
          <a:p>
            <a:pPr marL="68580" indent="0" algn="l" rtl="0">
              <a:buNone/>
            </a:pPr>
            <a:endParaRPr lang="en-US" sz="2800" dirty="0">
              <a:latin typeface="Times New Roman" pitchFamily="18" charset="0"/>
              <a:cs typeface="Times New Roman" pitchFamily="18" charset="0"/>
            </a:endParaRPr>
          </a:p>
          <a:p>
            <a:pPr marL="68580" indent="0" algn="l" rtl="0">
              <a:buNone/>
            </a:pPr>
            <a:r>
              <a:rPr lang="en-US" sz="2800" dirty="0">
                <a:solidFill>
                  <a:srgbClr val="FF0000"/>
                </a:solidFill>
                <a:latin typeface="Times New Roman" pitchFamily="18" charset="0"/>
                <a:cs typeface="Times New Roman" pitchFamily="18" charset="0"/>
              </a:rPr>
              <a:t>not orally active</a:t>
            </a:r>
          </a:p>
        </p:txBody>
      </p:sp>
      <p:graphicFrame>
        <p:nvGraphicFramePr>
          <p:cNvPr id="4" name="Object 3"/>
          <p:cNvGraphicFramePr>
            <a:graphicFrameLocks noChangeAspect="1"/>
          </p:cNvGraphicFramePr>
          <p:nvPr>
            <p:extLst>
              <p:ext uri="{D42A27DB-BD31-4B8C-83A1-F6EECF244321}">
                <p14:modId xmlns:p14="http://schemas.microsoft.com/office/powerpoint/2010/main" val="4118147754"/>
              </p:ext>
            </p:extLst>
          </p:nvPr>
        </p:nvGraphicFramePr>
        <p:xfrm>
          <a:off x="2555776" y="3573016"/>
          <a:ext cx="5268416" cy="2286000"/>
        </p:xfrm>
        <a:graphic>
          <a:graphicData uri="http://schemas.openxmlformats.org/presentationml/2006/ole">
            <mc:AlternateContent xmlns:mc="http://schemas.openxmlformats.org/markup-compatibility/2006">
              <mc:Choice xmlns:v="urn:schemas-microsoft-com:vml" Requires="v">
                <p:oleObj spid="_x0000_s9263" name="CS ChemDraw Drawing" r:id="rId3" imgW="5262120" imgH="2067840" progId="ChemDraw.Document.6.0">
                  <p:embed/>
                </p:oleObj>
              </mc:Choice>
              <mc:Fallback>
                <p:oleObj name="CS ChemDraw Drawing" r:id="rId3" imgW="5262120" imgH="206784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573016"/>
                        <a:ext cx="5268416" cy="2286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770471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648072"/>
          </a:xfrm>
        </p:spPr>
        <p:txBody>
          <a:bodyPr>
            <a:normAutofit/>
          </a:bodyPr>
          <a:lstStyle/>
          <a:p>
            <a:r>
              <a:rPr lang="en-US" sz="3600" dirty="0">
                <a:latin typeface="Times New Roman" pitchFamily="18" charset="0"/>
                <a:cs typeface="Times New Roman" pitchFamily="18" charset="0"/>
              </a:rPr>
              <a:t>Penicillin V</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467544" y="1340768"/>
            <a:ext cx="8208912" cy="5184576"/>
          </a:xfrm>
        </p:spPr>
        <p:txBody>
          <a:bodyPr/>
          <a:lstStyle/>
          <a:p>
            <a:pPr marL="68580" indent="0" algn="l" rtl="0">
              <a:buNone/>
            </a:pPr>
            <a:r>
              <a:rPr lang="en-US" sz="2800" dirty="0">
                <a:latin typeface="Times New Roman" pitchFamily="18" charset="0"/>
                <a:cs typeface="Times New Roman" pitchFamily="18" charset="0"/>
              </a:rPr>
              <a:t>Penicillin V is produced when </a:t>
            </a:r>
            <a:r>
              <a:rPr lang="en-US" sz="2800" dirty="0">
                <a:solidFill>
                  <a:srgbClr val="0070C0"/>
                </a:solidFill>
                <a:latin typeface="Times New Roman" pitchFamily="18" charset="0"/>
                <a:cs typeface="Times New Roman" pitchFamily="18" charset="0"/>
              </a:rPr>
              <a:t>phenoxyacetic acid </a:t>
            </a:r>
            <a:r>
              <a:rPr lang="en-US" sz="2800" dirty="0">
                <a:latin typeface="Times New Roman" pitchFamily="18" charset="0"/>
                <a:cs typeface="Times New Roman" pitchFamily="18" charset="0"/>
              </a:rPr>
              <a:t>rather than </a:t>
            </a:r>
            <a:r>
              <a:rPr lang="en-US" sz="2800" dirty="0">
                <a:solidFill>
                  <a:srgbClr val="0070C0"/>
                </a:solidFill>
                <a:latin typeface="Times New Roman" pitchFamily="18" charset="0"/>
                <a:cs typeface="Times New Roman" pitchFamily="18" charset="0"/>
              </a:rPr>
              <a:t>phenylacetic acid </a:t>
            </a:r>
            <a:r>
              <a:rPr lang="en-US" sz="2800" dirty="0">
                <a:latin typeface="Times New Roman" pitchFamily="18" charset="0"/>
                <a:cs typeface="Times New Roman" pitchFamily="18" charset="0"/>
              </a:rPr>
              <a:t>is introduced  to the penicillium culture.  Adding the oxygen decreases the nucleophilicity of the carbonyl group, making penicillin V acid stable </a:t>
            </a:r>
            <a:r>
              <a:rPr lang="en-US" sz="2800" dirty="0">
                <a:solidFill>
                  <a:srgbClr val="FF0000"/>
                </a:solidFill>
                <a:latin typeface="Times New Roman" pitchFamily="18" charset="0"/>
                <a:cs typeface="Times New Roman" pitchFamily="18" charset="0"/>
              </a:rPr>
              <a:t>and orally viable.</a:t>
            </a:r>
          </a:p>
          <a:p>
            <a:endParaRPr lang="ar-IQ" dirty="0"/>
          </a:p>
        </p:txBody>
      </p:sp>
      <p:graphicFrame>
        <p:nvGraphicFramePr>
          <p:cNvPr id="4" name="Object 3"/>
          <p:cNvGraphicFramePr>
            <a:graphicFrameLocks noChangeAspect="1"/>
          </p:cNvGraphicFramePr>
          <p:nvPr/>
        </p:nvGraphicFramePr>
        <p:xfrm>
          <a:off x="1295400" y="3733800"/>
          <a:ext cx="6189663" cy="2590800"/>
        </p:xfrm>
        <a:graphic>
          <a:graphicData uri="http://schemas.openxmlformats.org/presentationml/2006/ole">
            <mc:AlternateContent xmlns:mc="http://schemas.openxmlformats.org/markup-compatibility/2006">
              <mc:Choice xmlns:v="urn:schemas-microsoft-com:vml" Requires="v">
                <p:oleObj spid="_x0000_s11312" name="CS ChemDraw Drawing" r:id="rId3" imgW="4931640" imgH="2067840" progId="ChemDraw.Document.6.0">
                  <p:embed/>
                </p:oleObj>
              </mc:Choice>
              <mc:Fallback>
                <p:oleObj name="CS ChemDraw Drawing" r:id="rId3" imgW="4931640" imgH="206784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733800"/>
                        <a:ext cx="618966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27521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08912" cy="5688632"/>
          </a:xfrm>
        </p:spPr>
        <p:txBody>
          <a:bodyPr>
            <a:noAutofit/>
          </a:bodyPr>
          <a:lstStyle/>
          <a:p>
            <a:pPr marL="68580" indent="0" algn="l" rtl="0">
              <a:buNone/>
            </a:pPr>
            <a:r>
              <a:rPr lang="en-US" sz="2800" dirty="0">
                <a:latin typeface="Times New Roman" pitchFamily="18" charset="0"/>
                <a:cs typeface="Times New Roman" pitchFamily="18" charset="0"/>
              </a:rPr>
              <a:t>The advances made by medicinal chemists to modify naturally occurring antibiotics and to prepare synthetic analogs necessitated the inclusion of semisynthetic and synthetic derivatives in the definition. Therefore, a substance is classified as an antibiotic if </a:t>
            </a:r>
            <a:r>
              <a:rPr lang="en-US" sz="2800" dirty="0" smtClean="0">
                <a:latin typeface="Times New Roman" pitchFamily="18" charset="0"/>
                <a:cs typeface="Times New Roman" pitchFamily="18" charset="0"/>
              </a:rPr>
              <a:t>the following </a:t>
            </a:r>
            <a:r>
              <a:rPr lang="en-US" sz="2800" dirty="0">
                <a:latin typeface="Times New Roman" pitchFamily="18" charset="0"/>
                <a:cs typeface="Times New Roman" pitchFamily="18" charset="0"/>
              </a:rPr>
              <a:t>conditions are met:</a:t>
            </a:r>
          </a:p>
          <a:p>
            <a:pPr marL="68580" indent="0" algn="l" rtl="0">
              <a:buNone/>
            </a:pPr>
            <a:r>
              <a:rPr lang="en-US" sz="2800" dirty="0">
                <a:latin typeface="Times New Roman" pitchFamily="18" charset="0"/>
                <a:cs typeface="Times New Roman" pitchFamily="18" charset="0"/>
              </a:rPr>
              <a:t>1. It is a product of metabolism (although it may be </a:t>
            </a:r>
            <a:r>
              <a:rPr lang="en-US" sz="2800" dirty="0" smtClean="0">
                <a:latin typeface="Times New Roman" pitchFamily="18" charset="0"/>
                <a:cs typeface="Times New Roman" pitchFamily="18" charset="0"/>
              </a:rPr>
              <a:t>duplicated or </a:t>
            </a:r>
            <a:r>
              <a:rPr lang="en-US" sz="2800" dirty="0">
                <a:latin typeface="Times New Roman" pitchFamily="18" charset="0"/>
                <a:cs typeface="Times New Roman" pitchFamily="18" charset="0"/>
              </a:rPr>
              <a:t>even have been anticipated by chemical synthesis).</a:t>
            </a:r>
          </a:p>
          <a:p>
            <a:pPr marL="68580" indent="0" algn="l" rtl="0">
              <a:buNone/>
            </a:pPr>
            <a:r>
              <a:rPr lang="en-US" sz="2800" dirty="0">
                <a:latin typeface="Times New Roman" pitchFamily="18" charset="0"/>
                <a:cs typeface="Times New Roman" pitchFamily="18" charset="0"/>
              </a:rPr>
              <a:t>2. It is a synthetic product produced as a structural analog </a:t>
            </a:r>
            <a:r>
              <a:rPr lang="en-US" sz="2800" dirty="0" smtClean="0">
                <a:latin typeface="Times New Roman" pitchFamily="18" charset="0"/>
                <a:cs typeface="Times New Roman" pitchFamily="18" charset="0"/>
              </a:rPr>
              <a:t>of a </a:t>
            </a:r>
            <a:r>
              <a:rPr lang="en-US" sz="2800" dirty="0">
                <a:latin typeface="Times New Roman" pitchFamily="18" charset="0"/>
                <a:cs typeface="Times New Roman" pitchFamily="18" charset="0"/>
              </a:rPr>
              <a:t>naturally occurring antibiotic.</a:t>
            </a:r>
          </a:p>
        </p:txBody>
      </p:sp>
    </p:spTree>
    <p:extLst>
      <p:ext uri="{BB962C8B-B14F-4D97-AF65-F5344CB8AC3E}">
        <p14:creationId xmlns:p14="http://schemas.microsoft.com/office/powerpoint/2010/main" val="454035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504056"/>
          </a:xfrm>
        </p:spPr>
        <p:txBody>
          <a:bodyPr>
            <a:normAutofit fontScale="90000"/>
          </a:bodyPr>
          <a:lstStyle/>
          <a:p>
            <a:r>
              <a:rPr lang="en-US" dirty="0">
                <a:latin typeface="Times New Roman" pitchFamily="18" charset="0"/>
                <a:cs typeface="Times New Roman" pitchFamily="18" charset="0"/>
              </a:rPr>
              <a:t>Production</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467544" y="1196752"/>
            <a:ext cx="8208912" cy="5328592"/>
          </a:xfrm>
        </p:spPr>
        <p:txBody>
          <a:bodyPr>
            <a:normAutofit/>
          </a:bodyPr>
          <a:lstStyle/>
          <a:p>
            <a:pPr marL="68580" indent="0" algn="just" rtl="0">
              <a:buNone/>
            </a:pPr>
            <a:r>
              <a:rPr lang="en-US" sz="2800" dirty="0">
                <a:latin typeface="Times New Roman" pitchFamily="18" charset="0"/>
                <a:cs typeface="Times New Roman" pitchFamily="18" charset="0"/>
              </a:rPr>
              <a:t>All commercially available β-lactams are initially produced through the fermentation of bacteria.</a:t>
            </a:r>
          </a:p>
          <a:p>
            <a:pPr marL="68580" indent="0" algn="just" rtl="0">
              <a:buNone/>
            </a:pPr>
            <a:r>
              <a:rPr lang="en-US" sz="2800" dirty="0">
                <a:latin typeface="Times New Roman" pitchFamily="18" charset="0"/>
                <a:cs typeface="Times New Roman" pitchFamily="18" charset="0"/>
              </a:rPr>
              <a:t>Bacteria assemble the penicillin molecule from L-AAA, L-</a:t>
            </a:r>
            <a:r>
              <a:rPr lang="en-US" sz="2800" dirty="0" err="1">
                <a:latin typeface="Times New Roman" pitchFamily="18" charset="0"/>
                <a:cs typeface="Times New Roman" pitchFamily="18" charset="0"/>
              </a:rPr>
              <a:t>valine</a:t>
            </a:r>
            <a:r>
              <a:rPr lang="en-US" sz="2800" dirty="0">
                <a:latin typeface="Times New Roman" pitchFamily="18" charset="0"/>
                <a:cs typeface="Times New Roman" pitchFamily="18" charset="0"/>
              </a:rPr>
              <a:t>, and L-cysteine in three steps using ACV synthase, IPN synthase, and </a:t>
            </a:r>
            <a:r>
              <a:rPr lang="en-US" sz="2800" dirty="0" smtClean="0">
                <a:latin typeface="Times New Roman" pitchFamily="18" charset="0"/>
                <a:cs typeface="Times New Roman" pitchFamily="18" charset="0"/>
              </a:rPr>
              <a:t>acyl transferase</a:t>
            </a:r>
            <a:r>
              <a:rPr lang="en-US" sz="2800" dirty="0">
                <a:latin typeface="Times New Roman" pitchFamily="18" charset="0"/>
                <a:cs typeface="Times New Roman" pitchFamily="18" charset="0"/>
              </a:rPr>
              <a:t>. </a:t>
            </a:r>
          </a:p>
          <a:p>
            <a:pPr marL="68580" indent="0" algn="just" rtl="0">
              <a:buNone/>
            </a:pPr>
            <a:r>
              <a:rPr lang="en-US" dirty="0" smtClean="0"/>
              <a:t> </a:t>
            </a:r>
            <a:endParaRPr lang="ar-IQ" dirty="0"/>
          </a:p>
        </p:txBody>
      </p:sp>
    </p:spTree>
    <p:extLst>
      <p:ext uri="{BB962C8B-B14F-4D97-AF65-F5344CB8AC3E}">
        <p14:creationId xmlns:p14="http://schemas.microsoft.com/office/powerpoint/2010/main" val="270765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024744" cy="648072"/>
          </a:xfrm>
        </p:spPr>
        <p:txBody>
          <a:bodyPr>
            <a:normAutofit fontScale="90000"/>
          </a:bodyPr>
          <a:lstStyle/>
          <a:p>
            <a:r>
              <a:rPr lang="en-US" dirty="0">
                <a:latin typeface="Times New Roman" pitchFamily="18" charset="0"/>
                <a:cs typeface="Times New Roman" pitchFamily="18" charset="0"/>
              </a:rPr>
              <a:t>Penicillin Biosynthetic Pathway</a:t>
            </a:r>
            <a:endParaRPr lang="ar-IQ" dirty="0">
              <a:latin typeface="Times New Roman" pitchFamily="18" charset="0"/>
              <a:cs typeface="Times New Roman" pitchFamily="18" charset="0"/>
            </a:endParaRPr>
          </a:p>
        </p:txBody>
      </p:sp>
      <p:pic>
        <p:nvPicPr>
          <p:cNvPr id="4" name="Content Placeholder 3" descr="C:\Users\David\Desktop\Medicinal Chem\presentation\Penicillin-biosynthesi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340768"/>
            <a:ext cx="583264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069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908721"/>
            <a:ext cx="7416824" cy="5262979"/>
          </a:xfrm>
          <a:prstGeom prst="rect">
            <a:avLst/>
          </a:prstGeom>
        </p:spPr>
        <p:txBody>
          <a:bodyPr wrap="square">
            <a:spAutoFit/>
          </a:bodyPr>
          <a:lstStyle/>
          <a:p>
            <a:pPr algn="l" rtl="0"/>
            <a:r>
              <a:rPr lang="en-US" sz="2800" dirty="0">
                <a:solidFill>
                  <a:schemeClr val="bg2">
                    <a:lumMod val="75000"/>
                  </a:schemeClr>
                </a:solidFill>
                <a:latin typeface="Times New Roman" pitchFamily="18" charset="0"/>
                <a:cs typeface="Times New Roman" pitchFamily="18" charset="0"/>
              </a:rPr>
              <a:t>Chemical Degradation</a:t>
            </a:r>
          </a:p>
          <a:p>
            <a:pPr marL="514350" indent="-514350" algn="just" rtl="0">
              <a:buAutoNum type="arabicPeriod"/>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solubility and other physicochemical properties of the penicillins are affected by </a:t>
            </a:r>
            <a:r>
              <a:rPr lang="en-US" sz="2800" dirty="0">
                <a:solidFill>
                  <a:srgbClr val="0070C0"/>
                </a:solidFill>
                <a:latin typeface="Times New Roman" pitchFamily="18" charset="0"/>
                <a:cs typeface="Times New Roman" pitchFamily="18" charset="0"/>
              </a:rPr>
              <a:t>the nature of the acyl side chain and by the cations</a:t>
            </a:r>
            <a:r>
              <a:rPr lang="en-US" sz="2800" dirty="0">
                <a:latin typeface="Times New Roman" pitchFamily="18" charset="0"/>
                <a:cs typeface="Times New Roman" pitchFamily="18" charset="0"/>
              </a:rPr>
              <a:t> used to make salts of the acid. Most penicillins are acids with pKa values in the range of 2.5 to 3.0, but some are amphoteric</a:t>
            </a:r>
            <a:r>
              <a:rPr lang="en-US" sz="2800" dirty="0" smtClean="0">
                <a:latin typeface="Times New Roman" pitchFamily="18" charset="0"/>
                <a:cs typeface="Times New Roman" pitchFamily="18" charset="0"/>
              </a:rPr>
              <a:t>.</a:t>
            </a:r>
          </a:p>
          <a:p>
            <a:pPr marL="514350" indent="-514350" algn="just" rtl="0">
              <a:buAutoNum type="arabicPeriod"/>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The </a:t>
            </a:r>
            <a:r>
              <a:rPr lang="en-US" sz="2800" dirty="0">
                <a:solidFill>
                  <a:srgbClr val="FF0000"/>
                </a:solidFill>
                <a:latin typeface="Times New Roman" pitchFamily="18" charset="0"/>
                <a:cs typeface="Times New Roman" pitchFamily="18" charset="0"/>
              </a:rPr>
              <a:t>free acids </a:t>
            </a:r>
            <a:r>
              <a:rPr lang="en-US" sz="2800" dirty="0">
                <a:latin typeface="Times New Roman" pitchFamily="18" charset="0"/>
                <a:cs typeface="Times New Roman" pitchFamily="18" charset="0"/>
              </a:rPr>
              <a:t>are not suitable for oral or parenteral administration. The sodium and potassium salts of most penicillins, however, are soluble in water and readily absorbed orally or parenterally.</a:t>
            </a:r>
          </a:p>
        </p:txBody>
      </p:sp>
    </p:spTree>
    <p:extLst>
      <p:ext uri="{BB962C8B-B14F-4D97-AF65-F5344CB8AC3E}">
        <p14:creationId xmlns:p14="http://schemas.microsoft.com/office/powerpoint/2010/main" val="3460796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8064896" cy="5688632"/>
          </a:xfrm>
        </p:spPr>
        <p:txBody>
          <a:bodyPr>
            <a:normAutofit/>
          </a:bodyPr>
          <a:lstStyle/>
          <a:p>
            <a:pPr marL="68580" indent="0" algn="just" rtl="0">
              <a:buNone/>
            </a:pPr>
            <a:r>
              <a:rPr lang="en-US" sz="2800" dirty="0" smtClean="0">
                <a:latin typeface="Times New Roman" pitchFamily="18" charset="0"/>
                <a:cs typeface="Times New Roman" pitchFamily="18" charset="0"/>
              </a:rPr>
              <a:t>3. β-lactam </a:t>
            </a:r>
            <a:r>
              <a:rPr lang="en-US" sz="2800" dirty="0">
                <a:solidFill>
                  <a:srgbClr val="FF0000"/>
                </a:solidFill>
                <a:latin typeface="Times New Roman" pitchFamily="18" charset="0"/>
                <a:cs typeface="Times New Roman" pitchFamily="18" charset="0"/>
              </a:rPr>
              <a:t>carbonyl group </a:t>
            </a:r>
            <a:r>
              <a:rPr lang="en-US" sz="2800" dirty="0">
                <a:latin typeface="Times New Roman" pitchFamily="18" charset="0"/>
                <a:cs typeface="Times New Roman" pitchFamily="18" charset="0"/>
              </a:rPr>
              <a:t>of penicillin readily undergoes nucleophilic attack by </a:t>
            </a:r>
            <a:r>
              <a:rPr lang="en-US" sz="2800" dirty="0">
                <a:solidFill>
                  <a:srgbClr val="0070C0"/>
                </a:solidFill>
                <a:latin typeface="Times New Roman" pitchFamily="18" charset="0"/>
                <a:cs typeface="Times New Roman" pitchFamily="18" charset="0"/>
              </a:rPr>
              <a:t>water</a:t>
            </a:r>
            <a:r>
              <a:rPr lang="en-US" sz="2800" dirty="0">
                <a:latin typeface="Times New Roman" pitchFamily="18" charset="0"/>
                <a:cs typeface="Times New Roman" pitchFamily="18" charset="0"/>
              </a:rPr>
              <a:t> or (especially) </a:t>
            </a:r>
            <a:r>
              <a:rPr lang="en-US" sz="2800" dirty="0">
                <a:solidFill>
                  <a:srgbClr val="0070C0"/>
                </a:solidFill>
                <a:latin typeface="Times New Roman" pitchFamily="18" charset="0"/>
                <a:cs typeface="Times New Roman" pitchFamily="18" charset="0"/>
              </a:rPr>
              <a:t>hydroxide ion </a:t>
            </a:r>
            <a:r>
              <a:rPr lang="en-US" sz="2800" dirty="0">
                <a:latin typeface="Times New Roman" pitchFamily="18" charset="0"/>
                <a:cs typeface="Times New Roman" pitchFamily="18" charset="0"/>
              </a:rPr>
              <a:t>to form the inactive </a:t>
            </a:r>
            <a:r>
              <a:rPr lang="en-US" sz="2800" dirty="0">
                <a:solidFill>
                  <a:srgbClr val="FF0000"/>
                </a:solidFill>
                <a:latin typeface="Times New Roman" pitchFamily="18" charset="0"/>
                <a:cs typeface="Times New Roman" pitchFamily="18" charset="0"/>
              </a:rPr>
              <a:t>penicilloic acid</a:t>
            </a:r>
            <a:r>
              <a:rPr lang="en-US" sz="2800" dirty="0">
                <a:latin typeface="Times New Roman" pitchFamily="18" charset="0"/>
                <a:cs typeface="Times New Roman" pitchFamily="18" charset="0"/>
              </a:rPr>
              <a:t>, which is reasonably </a:t>
            </a:r>
            <a:r>
              <a:rPr lang="en-US" sz="2800" dirty="0">
                <a:solidFill>
                  <a:srgbClr val="C00000"/>
                </a:solidFill>
                <a:latin typeface="Times New Roman" pitchFamily="18" charset="0"/>
                <a:cs typeface="Times New Roman" pitchFamily="18" charset="0"/>
              </a:rPr>
              <a:t>stable</a:t>
            </a:r>
            <a:r>
              <a:rPr lang="en-US" sz="2800" dirty="0">
                <a:latin typeface="Times New Roman" pitchFamily="18" charset="0"/>
                <a:cs typeface="Times New Roman" pitchFamily="18" charset="0"/>
              </a:rPr>
              <a:t> in </a:t>
            </a:r>
            <a:r>
              <a:rPr lang="en-US" sz="2800" dirty="0">
                <a:solidFill>
                  <a:srgbClr val="0070C0"/>
                </a:solidFill>
                <a:latin typeface="Times New Roman" pitchFamily="18" charset="0"/>
                <a:cs typeface="Times New Roman" pitchFamily="18" charset="0"/>
              </a:rPr>
              <a:t>neutral to alkaline </a:t>
            </a:r>
            <a:r>
              <a:rPr lang="en-US" sz="2800" dirty="0">
                <a:latin typeface="Times New Roman" pitchFamily="18" charset="0"/>
                <a:cs typeface="Times New Roman" pitchFamily="18" charset="0"/>
              </a:rPr>
              <a:t>solutions but readily undergoes </a:t>
            </a:r>
            <a:r>
              <a:rPr lang="en-US" sz="2800" dirty="0">
                <a:solidFill>
                  <a:srgbClr val="C00000"/>
                </a:solidFill>
                <a:latin typeface="Times New Roman" pitchFamily="18" charset="0"/>
                <a:cs typeface="Times New Roman" pitchFamily="18" charset="0"/>
              </a:rPr>
              <a:t>decarboxylation</a:t>
            </a:r>
            <a:r>
              <a:rPr lang="en-US" sz="2800" dirty="0">
                <a:latin typeface="Times New Roman" pitchFamily="18" charset="0"/>
                <a:cs typeface="Times New Roman" pitchFamily="18" charset="0"/>
              </a:rPr>
              <a:t> and further </a:t>
            </a:r>
            <a:r>
              <a:rPr lang="en-US" sz="2800" dirty="0">
                <a:solidFill>
                  <a:srgbClr val="0070C0"/>
                </a:solidFill>
                <a:latin typeface="Times New Roman" pitchFamily="18" charset="0"/>
                <a:cs typeface="Times New Roman" pitchFamily="18" charset="0"/>
              </a:rPr>
              <a:t>hydrolytic reactions in acidic solutions</a:t>
            </a:r>
            <a:r>
              <a:rPr lang="en-US" sz="2800" dirty="0">
                <a:latin typeface="Times New Roman" pitchFamily="18" charset="0"/>
                <a:cs typeface="Times New Roman" pitchFamily="18" charset="0"/>
              </a:rPr>
              <a:t>. </a:t>
            </a:r>
          </a:p>
          <a:p>
            <a:pPr marL="68580" indent="0" algn="just" rtl="0">
              <a:buNone/>
            </a:pPr>
            <a:r>
              <a:rPr lang="en-US" sz="2800" dirty="0" smtClean="0">
                <a:latin typeface="Times New Roman" pitchFamily="18" charset="0"/>
                <a:cs typeface="Times New Roman" pitchFamily="18" charset="0"/>
              </a:rPr>
              <a:t>4. Other </a:t>
            </a:r>
            <a:r>
              <a:rPr lang="en-US" sz="2800" dirty="0">
                <a:latin typeface="Times New Roman" pitchFamily="18" charset="0"/>
                <a:cs typeface="Times New Roman" pitchFamily="18" charset="0"/>
              </a:rPr>
              <a:t>nucleophiles, such as hydroxylamines, alkylamines, and alcohols, open the β-lactam ring to form the corresponding hydroxamic acids, amides, and esters. It has been speculated that one of the causes of penicillin allergy may be the formation of antigenic penicilloyl proteins in vivo by the reaction of</a:t>
            </a:r>
          </a:p>
          <a:p>
            <a:endParaRPr lang="ar-IQ" dirty="0"/>
          </a:p>
        </p:txBody>
      </p:sp>
    </p:spTree>
    <p:extLst>
      <p:ext uri="{BB962C8B-B14F-4D97-AF65-F5344CB8AC3E}">
        <p14:creationId xmlns:p14="http://schemas.microsoft.com/office/powerpoint/2010/main" val="3632754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889844"/>
            <a:ext cx="8208912" cy="5262979"/>
          </a:xfrm>
          <a:prstGeom prst="rect">
            <a:avLst/>
          </a:prstGeom>
        </p:spPr>
        <p:txBody>
          <a:bodyPr wrap="square">
            <a:spAutoFit/>
          </a:bodyPr>
          <a:lstStyle/>
          <a:p>
            <a:pPr algn="just" rtl="0"/>
            <a:r>
              <a:rPr lang="en-US" sz="2800" dirty="0">
                <a:latin typeface="Times New Roman" pitchFamily="18" charset="0"/>
                <a:cs typeface="Times New Roman" pitchFamily="18" charset="0"/>
              </a:rPr>
              <a:t>nucleophilic groups (e.g., Ɛ-amino) on specific body proteins with the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-lactam </a:t>
            </a:r>
            <a:r>
              <a:rPr lang="en-US" sz="2800" dirty="0">
                <a:latin typeface="Times New Roman" pitchFamily="18" charset="0"/>
                <a:cs typeface="Times New Roman" pitchFamily="18" charset="0"/>
              </a:rPr>
              <a:t>carbonyl group.</a:t>
            </a:r>
          </a:p>
          <a:p>
            <a:pPr algn="just" rtl="0"/>
            <a:r>
              <a:rPr lang="en-US" sz="2800" dirty="0" smtClean="0">
                <a:latin typeface="Times New Roman" pitchFamily="18" charset="0"/>
                <a:cs typeface="Times New Roman" pitchFamily="18" charset="0"/>
              </a:rPr>
              <a:t>5.</a:t>
            </a:r>
            <a:r>
              <a:rPr lang="en-US" sz="2800" dirty="0" smtClean="0">
                <a:solidFill>
                  <a:srgbClr val="0070C0"/>
                </a:solidFill>
                <a:latin typeface="Times New Roman" pitchFamily="18" charset="0"/>
                <a:cs typeface="Times New Roman" pitchFamily="18" charset="0"/>
              </a:rPr>
              <a:t> In </a:t>
            </a:r>
            <a:r>
              <a:rPr lang="en-US" sz="2800" dirty="0">
                <a:solidFill>
                  <a:srgbClr val="0070C0"/>
                </a:solidFill>
                <a:latin typeface="Times New Roman" pitchFamily="18" charset="0"/>
                <a:cs typeface="Times New Roman" pitchFamily="18" charset="0"/>
              </a:rPr>
              <a:t>strongly acidic solutions (</a:t>
            </a:r>
            <a:r>
              <a:rPr lang="en-US" sz="2800" dirty="0" smtClean="0">
                <a:solidFill>
                  <a:srgbClr val="0070C0"/>
                </a:solidFill>
                <a:latin typeface="Times New Roman" pitchFamily="18" charset="0"/>
                <a:cs typeface="Times New Roman" pitchFamily="18" charset="0"/>
              </a:rPr>
              <a:t>pH 3</a:t>
            </a:r>
            <a:r>
              <a:rPr lang="en-US" sz="2800" dirty="0">
                <a:solidFill>
                  <a:srgbClr val="0070C0"/>
                </a:solidFill>
                <a:latin typeface="Times New Roman" pitchFamily="18" charset="0"/>
                <a:cs typeface="Times New Roman" pitchFamily="18" charset="0"/>
              </a:rPr>
              <a:t>)</a:t>
            </a:r>
            <a:r>
              <a:rPr lang="en-US" sz="2800" dirty="0">
                <a:latin typeface="Times New Roman" pitchFamily="18" charset="0"/>
                <a:cs typeface="Times New Roman" pitchFamily="18" charset="0"/>
              </a:rPr>
              <a:t>, penicillin undergoes a complex series of reactions leading to various inactive degradation products .The first step appears to involve rearrangement to the penicillanic acid. This process is initiated by protonation of the β-lactam nitrogen, followed by nucleophilic attack of the acyl oxygen atom on the β-lactam carbonyl carbon. The subsequent opening of the β -lactam ring destabilizes the thiazoline ring, which then also suffers acid-catalyzed ring opening to form the penicillanic acid.</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1745973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576064"/>
          </a:xfrm>
        </p:spPr>
        <p:txBody>
          <a:bodyPr>
            <a:normAutofit fontScale="90000"/>
          </a:bodyPr>
          <a:lstStyle/>
          <a:p>
            <a:r>
              <a:rPr lang="en-US" dirty="0" smtClean="0">
                <a:latin typeface="Times New Roman" pitchFamily="18" charset="0"/>
                <a:cs typeface="Times New Roman" pitchFamily="18" charset="0"/>
              </a:rPr>
              <a:t>Penicillin </a:t>
            </a:r>
            <a:r>
              <a:rPr lang="en-US" dirty="0">
                <a:latin typeface="Times New Roman" pitchFamily="18" charset="0"/>
                <a:cs typeface="Times New Roman" pitchFamily="18" charset="0"/>
              </a:rPr>
              <a:t>G</a:t>
            </a:r>
            <a:r>
              <a:rPr lang="en-US" dirty="0" smtClean="0">
                <a:latin typeface="Times New Roman" pitchFamily="18" charset="0"/>
                <a:cs typeface="Times New Roman" pitchFamily="18" charset="0"/>
              </a:rPr>
              <a:t> in acidic conditions</a:t>
            </a:r>
            <a:endParaRPr lang="ar-IQ" dirty="0">
              <a:latin typeface="Times New Roman" pitchFamily="18" charset="0"/>
              <a:cs typeface="Times New Roman" pitchFamily="18" charset="0"/>
            </a:endParaRPr>
          </a:p>
        </p:txBody>
      </p:sp>
      <p:sp>
        <p:nvSpPr>
          <p:cNvPr id="4" name="Rectangle 3"/>
          <p:cNvSpPr/>
          <p:nvPr/>
        </p:nvSpPr>
        <p:spPr>
          <a:xfrm>
            <a:off x="539552" y="1484784"/>
            <a:ext cx="8136904" cy="954107"/>
          </a:xfrm>
          <a:prstGeom prst="rect">
            <a:avLst/>
          </a:prstGeom>
        </p:spPr>
        <p:txBody>
          <a:bodyPr wrap="square">
            <a:spAutoFit/>
          </a:bodyPr>
          <a:lstStyle/>
          <a:p>
            <a:pPr algn="l" rtl="0"/>
            <a:r>
              <a:rPr lang="en-US" sz="2800" dirty="0" smtClean="0">
                <a:latin typeface="Times New Roman" pitchFamily="18" charset="0"/>
                <a:cs typeface="Times New Roman" pitchFamily="18" charset="0"/>
              </a:rPr>
              <a:t>Penicillin </a:t>
            </a:r>
            <a:r>
              <a:rPr lang="en-US" sz="2800" dirty="0">
                <a:latin typeface="Times New Roman" pitchFamily="18" charset="0"/>
                <a:cs typeface="Times New Roman" pitchFamily="18" charset="0"/>
              </a:rPr>
              <a:t>G could not be administered orally due to the acidic conditions of the stomach. </a:t>
            </a:r>
          </a:p>
        </p:txBody>
      </p:sp>
      <p:graphicFrame>
        <p:nvGraphicFramePr>
          <p:cNvPr id="5" name="Object 4"/>
          <p:cNvGraphicFramePr>
            <a:graphicFrameLocks noChangeAspect="1"/>
          </p:cNvGraphicFramePr>
          <p:nvPr>
            <p:extLst>
              <p:ext uri="{D42A27DB-BD31-4B8C-83A1-F6EECF244321}">
                <p14:modId xmlns:p14="http://schemas.microsoft.com/office/powerpoint/2010/main" val="1482754087"/>
              </p:ext>
            </p:extLst>
          </p:nvPr>
        </p:nvGraphicFramePr>
        <p:xfrm>
          <a:off x="1617774" y="2780928"/>
          <a:ext cx="5980460" cy="2736304"/>
        </p:xfrm>
        <a:graphic>
          <a:graphicData uri="http://schemas.openxmlformats.org/presentationml/2006/ole">
            <mc:AlternateContent xmlns:mc="http://schemas.openxmlformats.org/markup-compatibility/2006">
              <mc:Choice xmlns:v="urn:schemas-microsoft-com:vml" Requires="v">
                <p:oleObj spid="_x0000_s19496" name="CS ChemDraw Drawing" r:id="rId3" imgW="5257800" imgH="2476500" progId="ChemDraw.Document.6.0">
                  <p:embed/>
                </p:oleObj>
              </mc:Choice>
              <mc:Fallback>
                <p:oleObj name="CS ChemDraw Drawing" r:id="rId3" imgW="5257800" imgH="2476500" progId="ChemDraw.Document.6.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774" y="2780928"/>
                        <a:ext cx="5980460" cy="273630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439035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724" b="6889"/>
          <a:stretch/>
        </p:blipFill>
        <p:spPr bwMode="auto">
          <a:xfrm>
            <a:off x="467544" y="692696"/>
            <a:ext cx="8208911"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939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136904" cy="5760640"/>
          </a:xfrm>
        </p:spPr>
        <p:txBody>
          <a:bodyPr>
            <a:normAutofit/>
          </a:bodyPr>
          <a:lstStyle/>
          <a:p>
            <a:pPr marL="68580" indent="0" algn="just" rtl="0">
              <a:buNone/>
            </a:pPr>
            <a:r>
              <a:rPr lang="en-US" sz="2800" dirty="0">
                <a:solidFill>
                  <a:schemeClr val="bg2">
                    <a:lumMod val="50000"/>
                  </a:schemeClr>
                </a:solidFill>
                <a:latin typeface="Times New Roman" pitchFamily="18" charset="0"/>
                <a:cs typeface="Times New Roman" pitchFamily="18" charset="0"/>
              </a:rPr>
              <a:t>Acid-catalyzed degradation </a:t>
            </a:r>
            <a:endParaRPr lang="en-US" sz="2800" dirty="0" smtClean="0">
              <a:solidFill>
                <a:schemeClr val="bg2">
                  <a:lumMod val="50000"/>
                </a:schemeClr>
              </a:solidFill>
              <a:latin typeface="Times New Roman" pitchFamily="18" charset="0"/>
              <a:cs typeface="Times New Roman" pitchFamily="18" charset="0"/>
            </a:endParaRPr>
          </a:p>
          <a:p>
            <a:pPr marL="68580" indent="0" algn="just" rtl="0">
              <a:buNone/>
            </a:pPr>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the stomach </a:t>
            </a:r>
            <a:r>
              <a:rPr lang="en-US" sz="2800" dirty="0" smtClean="0">
                <a:latin typeface="Times New Roman" pitchFamily="18" charset="0"/>
                <a:cs typeface="Times New Roman" pitchFamily="18" charset="0"/>
              </a:rPr>
              <a:t>contributes strongly </a:t>
            </a:r>
            <a:r>
              <a:rPr lang="en-US" sz="2800" dirty="0">
                <a:latin typeface="Times New Roman" pitchFamily="18" charset="0"/>
                <a:cs typeface="Times New Roman" pitchFamily="18" charset="0"/>
              </a:rPr>
              <a:t>to the poor oral absorption of penicillin. </a:t>
            </a:r>
            <a:r>
              <a:rPr lang="en-US" sz="2800" dirty="0" smtClean="0">
                <a:latin typeface="Times New Roman" pitchFamily="18" charset="0"/>
                <a:cs typeface="Times New Roman" pitchFamily="18" charset="0"/>
              </a:rPr>
              <a:t> Thus</a:t>
            </a:r>
            <a:r>
              <a:rPr lang="en-US" sz="2800" dirty="0">
                <a:latin typeface="Times New Roman" pitchFamily="18" charset="0"/>
                <a:cs typeface="Times New Roman" pitchFamily="18" charset="0"/>
              </a:rPr>
              <a:t>, efforts to obtain penicillins with improved pharmacokinetic and microbiological properties have focused on </a:t>
            </a:r>
            <a:r>
              <a:rPr lang="en-US" sz="2800" dirty="0">
                <a:solidFill>
                  <a:srgbClr val="FF0000"/>
                </a:solidFill>
                <a:latin typeface="Times New Roman" pitchFamily="18" charset="0"/>
                <a:cs typeface="Times New Roman" pitchFamily="18" charset="0"/>
              </a:rPr>
              <a:t>acyl functionalities</a:t>
            </a:r>
            <a:r>
              <a:rPr lang="en-US" sz="2800" dirty="0">
                <a:latin typeface="Times New Roman" pitchFamily="18" charset="0"/>
                <a:cs typeface="Times New Roman" pitchFamily="18" charset="0"/>
              </a:rPr>
              <a:t> that would minimize sensitivity of the β-lactam ring to acid hydrolysis while maintaining antibacterial activity.</a:t>
            </a:r>
          </a:p>
          <a:p>
            <a:pPr marL="68580" indent="0" algn="just" rtl="0">
              <a:buNone/>
            </a:pPr>
            <a:r>
              <a:rPr lang="en-US" sz="2800" dirty="0">
                <a:solidFill>
                  <a:srgbClr val="0070C0"/>
                </a:solidFill>
                <a:latin typeface="Times New Roman" pitchFamily="18" charset="0"/>
                <a:cs typeface="Times New Roman" pitchFamily="18" charset="0"/>
              </a:rPr>
              <a:t>Substitution of </a:t>
            </a:r>
            <a:r>
              <a:rPr lang="en-US" sz="2800" dirty="0">
                <a:solidFill>
                  <a:srgbClr val="FF0000"/>
                </a:solidFill>
                <a:latin typeface="Times New Roman" pitchFamily="18" charset="0"/>
                <a:cs typeface="Times New Roman" pitchFamily="18" charset="0"/>
              </a:rPr>
              <a:t>an electron-withdrawing group </a:t>
            </a:r>
            <a:r>
              <a:rPr lang="en-US" sz="2800" dirty="0">
                <a:solidFill>
                  <a:srgbClr val="0070C0"/>
                </a:solidFill>
                <a:latin typeface="Times New Roman" pitchFamily="18" charset="0"/>
                <a:cs typeface="Times New Roman" pitchFamily="18" charset="0"/>
              </a:rPr>
              <a:t>in the α-</a:t>
            </a:r>
          </a:p>
          <a:p>
            <a:pPr marL="68580" indent="0" algn="just" rtl="0">
              <a:buNone/>
            </a:pPr>
            <a:r>
              <a:rPr lang="en-US" sz="2800" dirty="0">
                <a:solidFill>
                  <a:srgbClr val="0070C0"/>
                </a:solidFill>
                <a:latin typeface="Times New Roman" pitchFamily="18" charset="0"/>
                <a:cs typeface="Times New Roman" pitchFamily="18" charset="0"/>
              </a:rPr>
              <a:t>position of benzylpenicillin markedly stabilizes the penicillin to acid-catalyzed hydrolysis</a:t>
            </a:r>
            <a:r>
              <a:rPr lang="en-US" dirty="0">
                <a:solidFill>
                  <a:srgbClr val="0070C0"/>
                </a:solidFill>
              </a:rPr>
              <a:t>. </a:t>
            </a:r>
          </a:p>
          <a:p>
            <a:endParaRPr lang="ar-IQ" dirty="0"/>
          </a:p>
        </p:txBody>
      </p:sp>
    </p:spTree>
    <p:extLst>
      <p:ext uri="{BB962C8B-B14F-4D97-AF65-F5344CB8AC3E}">
        <p14:creationId xmlns:p14="http://schemas.microsoft.com/office/powerpoint/2010/main" val="2531381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7848872"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099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576064"/>
          </a:xfrm>
        </p:spPr>
        <p:txBody>
          <a:bodyPr>
            <a:normAutofit fontScale="90000"/>
          </a:bodyPr>
          <a:lstStyle/>
          <a:p>
            <a:r>
              <a:rPr lang="en-US" dirty="0">
                <a:latin typeface="Times New Roman" pitchFamily="18" charset="0"/>
                <a:cs typeface="Times New Roman" pitchFamily="18" charset="0"/>
              </a:rPr>
              <a:t>Semi-Synthetic Penicillins</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539552" y="1268760"/>
            <a:ext cx="8064896" cy="5256584"/>
          </a:xfrm>
        </p:spPr>
        <p:txBody>
          <a:bodyPr>
            <a:normAutofit/>
          </a:bodyPr>
          <a:lstStyle/>
          <a:p>
            <a:pPr marL="68580" indent="0" algn="l" rtl="0">
              <a:buNone/>
            </a:pPr>
            <a:r>
              <a:rPr lang="en-US" sz="2800" dirty="0">
                <a:latin typeface="Times New Roman" pitchFamily="18" charset="0"/>
                <a:cs typeface="Times New Roman" pitchFamily="18" charset="0"/>
              </a:rPr>
              <a:t>The acyl side chain of the penicillin molecule can be cleaved using enzyme or chemical methods to produce 6-APA, which can further be used to produce semi-synthetic penicillins or cephalosporins</a:t>
            </a:r>
          </a:p>
          <a:p>
            <a:pPr marL="68580" indent="0" algn="l" rtl="0">
              <a:buNone/>
            </a:pPr>
            <a:r>
              <a:rPr lang="en-US" sz="2800" dirty="0" smtClean="0">
                <a:latin typeface="Times New Roman" pitchFamily="18" charset="0"/>
                <a:cs typeface="Times New Roman" pitchFamily="18" charset="0"/>
              </a:rPr>
              <a:t>75</a:t>
            </a:r>
            <a:r>
              <a:rPr lang="en-US" sz="2800" dirty="0">
                <a:latin typeface="Times New Roman" pitchFamily="18" charset="0"/>
                <a:cs typeface="Times New Roman" pitchFamily="18" charset="0"/>
              </a:rPr>
              <a:t>% of the penicillin produced is modified in this </a:t>
            </a:r>
            <a:r>
              <a:rPr lang="en-US" sz="2800" dirty="0" smtClean="0">
                <a:latin typeface="Times New Roman" pitchFamily="18" charset="0"/>
                <a:cs typeface="Times New Roman" pitchFamily="18" charset="0"/>
              </a:rPr>
              <a:t>manner</a:t>
            </a:r>
            <a:endParaRPr lang="en-US" sz="2800"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326415890"/>
              </p:ext>
            </p:extLst>
          </p:nvPr>
        </p:nvGraphicFramePr>
        <p:xfrm>
          <a:off x="4038599" y="3789040"/>
          <a:ext cx="3814161" cy="2454598"/>
        </p:xfrm>
        <a:graphic>
          <a:graphicData uri="http://schemas.openxmlformats.org/presentationml/2006/ole">
            <mc:AlternateContent xmlns:mc="http://schemas.openxmlformats.org/markup-compatibility/2006">
              <mc:Choice xmlns:v="urn:schemas-microsoft-com:vml" Requires="v">
                <p:oleObj spid="_x0000_s12380" name="CS ChemDraw Drawing" r:id="rId3" imgW="2962440" imgH="1908000" progId="ChemDraw.Document.6.0">
                  <p:embed/>
                </p:oleObj>
              </mc:Choice>
              <mc:Fallback>
                <p:oleObj name="CS ChemDraw Drawing" r:id="rId3" imgW="2962440" imgH="190800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599" y="3789040"/>
                        <a:ext cx="3814161" cy="2454598"/>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86016550"/>
              </p:ext>
            </p:extLst>
          </p:nvPr>
        </p:nvGraphicFramePr>
        <p:xfrm>
          <a:off x="1115616" y="4149080"/>
          <a:ext cx="1743472" cy="1370315"/>
        </p:xfrm>
        <a:graphic>
          <a:graphicData uri="http://schemas.openxmlformats.org/presentationml/2006/ole">
            <mc:AlternateContent xmlns:mc="http://schemas.openxmlformats.org/markup-compatibility/2006">
              <mc:Choice xmlns:v="urn:schemas-microsoft-com:vml" Requires="v">
                <p:oleObj spid="_x0000_s12381" name="CS ChemDraw Drawing" r:id="rId5" imgW="1342440" imgH="1058760" progId="ChemDraw.Document.6.0">
                  <p:embed/>
                </p:oleObj>
              </mc:Choice>
              <mc:Fallback>
                <p:oleObj name="CS ChemDraw Drawing" r:id="rId5" imgW="1342440" imgH="1058760"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4149080"/>
                        <a:ext cx="1743472" cy="137031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34143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136904" cy="5760640"/>
          </a:xfrm>
        </p:spPr>
        <p:txBody>
          <a:bodyPr/>
          <a:lstStyle/>
          <a:p>
            <a:pPr marL="68580" indent="0" algn="l" rtl="0">
              <a:buNone/>
            </a:pPr>
            <a:endParaRPr lang="en-US" sz="2800" dirty="0" smtClean="0">
              <a:latin typeface="Times New Roman" pitchFamily="18" charset="0"/>
              <a:cs typeface="Times New Roman" pitchFamily="18" charset="0"/>
            </a:endParaRPr>
          </a:p>
          <a:p>
            <a:pPr marL="68580" indent="0" algn="l" rtl="0">
              <a:buNone/>
            </a:pPr>
            <a:r>
              <a:rPr lang="en-US" sz="2800" dirty="0" smtClean="0">
                <a:latin typeface="Times New Roman" pitchFamily="18" charset="0"/>
                <a:cs typeface="Times New Roman" pitchFamily="18" charset="0"/>
              </a:rPr>
              <a:t>3</a:t>
            </a:r>
            <a:r>
              <a:rPr lang="en-US" sz="2800" dirty="0">
                <a:latin typeface="Times New Roman" pitchFamily="18" charset="0"/>
                <a:cs typeface="Times New Roman" pitchFamily="18" charset="0"/>
              </a:rPr>
              <a:t>. It antagonizes the growth or survival of one or more</a:t>
            </a:r>
          </a:p>
          <a:p>
            <a:pPr marL="68580" indent="0" algn="l" rtl="0">
              <a:buNone/>
            </a:pPr>
            <a:r>
              <a:rPr lang="en-US" sz="2800" dirty="0">
                <a:latin typeface="Times New Roman" pitchFamily="18" charset="0"/>
                <a:cs typeface="Times New Roman" pitchFamily="18" charset="0"/>
              </a:rPr>
              <a:t>species of microorganisms.</a:t>
            </a:r>
          </a:p>
          <a:p>
            <a:pPr marL="68580" indent="0" algn="l" rtl="0">
              <a:buNone/>
            </a:pPr>
            <a:r>
              <a:rPr lang="en-US" sz="2800" dirty="0">
                <a:latin typeface="Times New Roman" pitchFamily="18" charset="0"/>
                <a:cs typeface="Times New Roman" pitchFamily="18" charset="0"/>
              </a:rPr>
              <a:t>4. It is effective in low concentrations.</a:t>
            </a:r>
          </a:p>
          <a:p>
            <a:pPr marL="68580" indent="0" algn="l" rtl="0">
              <a:buNone/>
            </a:pPr>
            <a:endParaRPr lang="en-US" sz="2800" dirty="0" smtClean="0">
              <a:latin typeface="Times New Roman" pitchFamily="18" charset="0"/>
              <a:cs typeface="Times New Roman" pitchFamily="18" charset="0"/>
            </a:endParaRPr>
          </a:p>
          <a:p>
            <a:pPr marL="68580" indent="0" algn="l" rtl="0">
              <a:buNone/>
            </a:pPr>
            <a:r>
              <a:rPr lang="en-US" sz="2800" dirty="0" smtClean="0">
                <a:latin typeface="Times New Roman" pitchFamily="18" charset="0"/>
                <a:cs typeface="Times New Roman" pitchFamily="18" charset="0"/>
              </a:rPr>
              <a:t>Antibiotic</a:t>
            </a:r>
            <a:r>
              <a:rPr lang="en-US" sz="2800" dirty="0">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Chemical produced by a microorganism </a:t>
            </a:r>
            <a:r>
              <a:rPr lang="en-US" sz="2800" dirty="0">
                <a:latin typeface="Times New Roman" pitchFamily="18" charset="0"/>
                <a:cs typeface="Times New Roman" pitchFamily="18" charset="0"/>
              </a:rPr>
              <a:t>that kills or inhibits the growth of another microorganism</a:t>
            </a:r>
          </a:p>
          <a:p>
            <a:pPr marL="68580" indent="0" algn="l" rtl="0">
              <a:buNone/>
            </a:pPr>
            <a:r>
              <a:rPr lang="en-US" sz="2800" dirty="0">
                <a:latin typeface="Times New Roman" pitchFamily="18" charset="0"/>
                <a:cs typeface="Times New Roman" pitchFamily="18" charset="0"/>
              </a:rPr>
              <a:t>Antimicrobial agent: </a:t>
            </a:r>
            <a:r>
              <a:rPr lang="en-US" sz="2800" dirty="0">
                <a:solidFill>
                  <a:srgbClr val="FF0000"/>
                </a:solidFill>
                <a:latin typeface="Times New Roman" pitchFamily="18" charset="0"/>
                <a:cs typeface="Times New Roman" pitchFamily="18" charset="0"/>
              </a:rPr>
              <a:t>Chemical</a:t>
            </a:r>
            <a:r>
              <a:rPr lang="en-US" sz="2800" dirty="0">
                <a:latin typeface="Times New Roman" pitchFamily="18" charset="0"/>
                <a:cs typeface="Times New Roman" pitchFamily="18" charset="0"/>
              </a:rPr>
              <a:t> that kills or inhibits the growth of microorganisms</a:t>
            </a:r>
          </a:p>
          <a:p>
            <a:pPr marL="68580" indent="0" algn="l" rtl="0">
              <a:buNone/>
            </a:pPr>
            <a:endParaRPr lang="en-US" sz="2800" dirty="0">
              <a:latin typeface="Times New Roman" pitchFamily="18" charset="0"/>
              <a:cs typeface="Times New Roman" pitchFamily="18" charset="0"/>
            </a:endParaRPr>
          </a:p>
          <a:p>
            <a:endParaRPr lang="ar-IQ" dirty="0"/>
          </a:p>
        </p:txBody>
      </p:sp>
    </p:spTree>
    <p:extLst>
      <p:ext uri="{BB962C8B-B14F-4D97-AF65-F5344CB8AC3E}">
        <p14:creationId xmlns:p14="http://schemas.microsoft.com/office/powerpoint/2010/main" val="25347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648072"/>
          </a:xfrm>
        </p:spPr>
        <p:txBody>
          <a:bodyPr>
            <a:normAutofit fontScale="90000"/>
          </a:bodyPr>
          <a:lstStyle/>
          <a:p>
            <a:r>
              <a:rPr lang="en-US" dirty="0">
                <a:latin typeface="Times New Roman" pitchFamily="18" charset="0"/>
                <a:cs typeface="Times New Roman" pitchFamily="18" charset="0"/>
              </a:rPr>
              <a:t>Penicillins- </a:t>
            </a:r>
            <a:r>
              <a:rPr lang="en-US" dirty="0" smtClean="0">
                <a:latin typeface="Times New Roman" pitchFamily="18" charset="0"/>
                <a:cs typeface="Times New Roman" pitchFamily="18" charset="0"/>
              </a:rPr>
              <a:t>Anti staphylococcal</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539552" y="1268760"/>
            <a:ext cx="8064896" cy="4563869"/>
          </a:xfrm>
        </p:spPr>
        <p:txBody>
          <a:bodyPr/>
          <a:lstStyle/>
          <a:p>
            <a:pPr marL="68580" indent="0" algn="l" rtl="0">
              <a:buNone/>
            </a:pPr>
            <a:r>
              <a:rPr lang="en-US" sz="2800" dirty="0">
                <a:latin typeface="Times New Roman" pitchFamily="18" charset="0"/>
                <a:cs typeface="Times New Roman" pitchFamily="18" charset="0"/>
              </a:rPr>
              <a:t>Penicillins which have bulky side groups can </a:t>
            </a:r>
            <a:r>
              <a:rPr lang="en-US" sz="2800" dirty="0">
                <a:solidFill>
                  <a:srgbClr val="FF0000"/>
                </a:solidFill>
                <a:latin typeface="Times New Roman" pitchFamily="18" charset="0"/>
                <a:cs typeface="Times New Roman" pitchFamily="18" charset="0"/>
              </a:rPr>
              <a:t>block the β-Lactamases</a:t>
            </a:r>
            <a:r>
              <a:rPr lang="en-US" sz="2800" dirty="0">
                <a:latin typeface="Times New Roman" pitchFamily="18" charset="0"/>
                <a:cs typeface="Times New Roman" pitchFamily="18" charset="0"/>
              </a:rPr>
              <a:t> which hydrolyze the lactam ring. </a:t>
            </a:r>
            <a:endParaRPr lang="ar-IQ" dirty="0"/>
          </a:p>
        </p:txBody>
      </p:sp>
      <p:graphicFrame>
        <p:nvGraphicFramePr>
          <p:cNvPr id="4" name="Object 3"/>
          <p:cNvGraphicFramePr>
            <a:graphicFrameLocks noChangeAspect="1"/>
          </p:cNvGraphicFramePr>
          <p:nvPr/>
        </p:nvGraphicFramePr>
        <p:xfrm>
          <a:off x="1828800" y="2667000"/>
          <a:ext cx="5602288" cy="2971800"/>
        </p:xfrm>
        <a:graphic>
          <a:graphicData uri="http://schemas.openxmlformats.org/presentationml/2006/ole">
            <mc:AlternateContent xmlns:mc="http://schemas.openxmlformats.org/markup-compatibility/2006">
              <mc:Choice xmlns:v="urn:schemas-microsoft-com:vml" Requires="v">
                <p:oleObj spid="_x0000_s13362" name="CS ChemDraw Drawing" r:id="rId3" imgW="4541400" imgH="2412000" progId="ChemDraw.Document.6.0">
                  <p:embed/>
                </p:oleObj>
              </mc:Choice>
              <mc:Fallback>
                <p:oleObj name="CS ChemDraw Drawing" r:id="rId3" imgW="4541400" imgH="241200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667000"/>
                        <a:ext cx="560228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159922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8136904" cy="5688632"/>
          </a:xfrm>
        </p:spPr>
        <p:txBody>
          <a:bodyPr>
            <a:normAutofit/>
          </a:bodyPr>
          <a:lstStyle/>
          <a:p>
            <a:pPr marL="68580" indent="0" algn="just" rtl="0">
              <a:buNone/>
            </a:pPr>
            <a:r>
              <a:rPr lang="en-US" sz="3000" dirty="0">
                <a:solidFill>
                  <a:schemeClr val="bg2">
                    <a:lumMod val="50000"/>
                  </a:schemeClr>
                </a:solidFill>
                <a:latin typeface="Times New Roman" pitchFamily="18" charset="0"/>
                <a:cs typeface="Times New Roman" pitchFamily="18" charset="0"/>
              </a:rPr>
              <a:t>Methicillin</a:t>
            </a:r>
            <a:r>
              <a:rPr lang="en-US" sz="3000" dirty="0">
                <a:latin typeface="Times New Roman" pitchFamily="18" charset="0"/>
                <a:cs typeface="Times New Roman" pitchFamily="18" charset="0"/>
              </a:rPr>
              <a:t> </a:t>
            </a:r>
            <a:endParaRPr lang="en-US" sz="3000" dirty="0" smtClean="0">
              <a:latin typeface="Times New Roman" pitchFamily="18" charset="0"/>
              <a:cs typeface="Times New Roman" pitchFamily="18" charset="0"/>
            </a:endParaRPr>
          </a:p>
          <a:p>
            <a:pPr marL="68580" indent="0" algn="just" rtl="0">
              <a:buNone/>
            </a:pPr>
            <a:r>
              <a:rPr lang="en-US" sz="3000" dirty="0">
                <a:latin typeface="Times New Roman" pitchFamily="18" charset="0"/>
                <a:cs typeface="Times New Roman" pitchFamily="18" charset="0"/>
              </a:rPr>
              <a:t>Methicillin </a:t>
            </a:r>
            <a:r>
              <a:rPr lang="en-US" sz="3000" dirty="0" smtClean="0">
                <a:latin typeface="Times New Roman" pitchFamily="18" charset="0"/>
                <a:cs typeface="Times New Roman" pitchFamily="18" charset="0"/>
              </a:rPr>
              <a:t>was the first penicillin developed with this type of modification, </a:t>
            </a:r>
            <a:r>
              <a:rPr lang="en-US" sz="3000" dirty="0">
                <a:latin typeface="Times New Roman" pitchFamily="18" charset="0"/>
                <a:cs typeface="Times New Roman" pitchFamily="18" charset="0"/>
              </a:rPr>
              <a:t>Methicillin sodium is particularly resistant to </a:t>
            </a:r>
            <a:r>
              <a:rPr lang="en-US" sz="3000" dirty="0" smtClean="0">
                <a:latin typeface="Times New Roman" pitchFamily="18" charset="0"/>
                <a:cs typeface="Times New Roman" pitchFamily="18" charset="0"/>
              </a:rPr>
              <a:t>inactivation by </a:t>
            </a:r>
            <a:r>
              <a:rPr lang="en-US" sz="3000" dirty="0">
                <a:latin typeface="Times New Roman" pitchFamily="18" charset="0"/>
                <a:cs typeface="Times New Roman" pitchFamily="18" charset="0"/>
              </a:rPr>
              <a:t>the penicillinase found in staphylococci and somewhat</a:t>
            </a:r>
          </a:p>
          <a:p>
            <a:pPr marL="68580" indent="0" algn="just" rtl="0">
              <a:buNone/>
            </a:pPr>
            <a:r>
              <a:rPr lang="en-US" sz="3000" dirty="0">
                <a:latin typeface="Times New Roman" pitchFamily="18" charset="0"/>
                <a:cs typeface="Times New Roman" pitchFamily="18" charset="0"/>
              </a:rPr>
              <a:t>more resistant than penicillin G to penicillinase </a:t>
            </a:r>
            <a:r>
              <a:rPr lang="en-US" sz="3000" dirty="0" smtClean="0">
                <a:latin typeface="Times New Roman" pitchFamily="18" charset="0"/>
                <a:cs typeface="Times New Roman" pitchFamily="18" charset="0"/>
              </a:rPr>
              <a:t>from Bacillus </a:t>
            </a:r>
            <a:r>
              <a:rPr lang="en-US" sz="3000" dirty="0">
                <a:latin typeface="Times New Roman" pitchFamily="18" charset="0"/>
                <a:cs typeface="Times New Roman" pitchFamily="18" charset="0"/>
              </a:rPr>
              <a:t>cereus. </a:t>
            </a:r>
            <a:r>
              <a:rPr lang="en-US" sz="3000" dirty="0" smtClean="0">
                <a:latin typeface="Times New Roman" pitchFamily="18" charset="0"/>
                <a:cs typeface="Times New Roman" pitchFamily="18" charset="0"/>
              </a:rPr>
              <a:t>The </a:t>
            </a:r>
            <a:r>
              <a:rPr lang="en-US" sz="3000" dirty="0">
                <a:latin typeface="Times New Roman" pitchFamily="18" charset="0"/>
                <a:cs typeface="Times New Roman" pitchFamily="18" charset="0"/>
              </a:rPr>
              <a:t>absence of the benzyl methylene group of penicillin G and the steric protection afforded by the </a:t>
            </a:r>
            <a:r>
              <a:rPr lang="en-US" sz="3000" dirty="0">
                <a:solidFill>
                  <a:srgbClr val="0070C0"/>
                </a:solidFill>
                <a:latin typeface="Times New Roman" pitchFamily="18" charset="0"/>
                <a:cs typeface="Times New Roman" pitchFamily="18" charset="0"/>
              </a:rPr>
              <a:t>2- and 6-methoxy groups</a:t>
            </a:r>
            <a:r>
              <a:rPr lang="en-US" sz="3000" dirty="0">
                <a:latin typeface="Times New Roman" pitchFamily="18" charset="0"/>
                <a:cs typeface="Times New Roman" pitchFamily="18" charset="0"/>
              </a:rPr>
              <a:t> make this compound particularly resistant to enzymatic hydrolysis.</a:t>
            </a:r>
          </a:p>
          <a:p>
            <a:pPr marL="68580" indent="0" algn="just" rtl="0">
              <a:buNone/>
            </a:pPr>
            <a:endParaRPr lang="en-US" sz="3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45378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08720"/>
            <a:ext cx="7704856" cy="4923909"/>
          </a:xfrm>
        </p:spPr>
        <p:txBody>
          <a:bodyPr>
            <a:normAutofit lnSpcReduction="10000"/>
          </a:bodyPr>
          <a:lstStyle/>
          <a:p>
            <a:pPr marL="68580" indent="0" algn="just" rtl="0">
              <a:buNone/>
            </a:pPr>
            <a:r>
              <a:rPr lang="en-US" sz="2800" dirty="0">
                <a:solidFill>
                  <a:schemeClr val="tx1"/>
                </a:solidFill>
                <a:latin typeface="Times New Roman" pitchFamily="18" charset="0"/>
                <a:cs typeface="Times New Roman" pitchFamily="18" charset="0"/>
              </a:rPr>
              <a:t>Methicillin </a:t>
            </a:r>
            <a:r>
              <a:rPr lang="en-US" sz="2800" dirty="0">
                <a:solidFill>
                  <a:srgbClr val="FF0000"/>
                </a:solidFill>
                <a:latin typeface="Times New Roman" pitchFamily="18" charset="0"/>
                <a:cs typeface="Times New Roman" pitchFamily="18" charset="0"/>
              </a:rPr>
              <a:t>is acid sensitive </a:t>
            </a:r>
            <a:r>
              <a:rPr lang="en-US" sz="2800" dirty="0">
                <a:latin typeface="Times New Roman" pitchFamily="18" charset="0"/>
                <a:cs typeface="Times New Roman" pitchFamily="18" charset="0"/>
              </a:rPr>
              <a:t>and has been improved upon by adding electron withdrawing groups, as was done in penicillin V, resulting in drugs such as oxacillin and </a:t>
            </a:r>
            <a:r>
              <a:rPr lang="en-US" sz="2800" dirty="0" smtClean="0">
                <a:latin typeface="Times New Roman" pitchFamily="18" charset="0"/>
                <a:cs typeface="Times New Roman" pitchFamily="18" charset="0"/>
              </a:rPr>
              <a:t>nafcillin. In </a:t>
            </a:r>
            <a:r>
              <a:rPr lang="en-US" sz="2800" dirty="0" smtClean="0">
                <a:solidFill>
                  <a:schemeClr val="bg2">
                    <a:lumMod val="50000"/>
                  </a:schemeClr>
                </a:solidFill>
                <a:latin typeface="Times New Roman" pitchFamily="18" charset="0"/>
                <a:cs typeface="Times New Roman" pitchFamily="18" charset="0"/>
              </a:rPr>
              <a:t>oxacillin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the steric effects of the </a:t>
            </a:r>
            <a:r>
              <a:rPr lang="en-US" sz="2800" dirty="0" smtClean="0">
                <a:solidFill>
                  <a:srgbClr val="0070C0"/>
                </a:solidFill>
                <a:latin typeface="Times New Roman" pitchFamily="18" charset="0"/>
                <a:cs typeface="Times New Roman" pitchFamily="18" charset="0"/>
              </a:rPr>
              <a:t>3-phenyl and </a:t>
            </a:r>
            <a:r>
              <a:rPr lang="en-US" sz="2800" dirty="0">
                <a:solidFill>
                  <a:srgbClr val="0070C0"/>
                </a:solidFill>
                <a:latin typeface="Times New Roman" pitchFamily="18" charset="0"/>
                <a:cs typeface="Times New Roman" pitchFamily="18" charset="0"/>
              </a:rPr>
              <a:t>5-methyl groups of the isoxazolyl ring </a:t>
            </a:r>
            <a:r>
              <a:rPr lang="en-US" sz="2800" dirty="0">
                <a:latin typeface="Times New Roman" pitchFamily="18" charset="0"/>
                <a:cs typeface="Times New Roman" pitchFamily="18" charset="0"/>
              </a:rPr>
              <a:t>prevent the </a:t>
            </a:r>
            <a:r>
              <a:rPr lang="en-US" sz="2800" dirty="0" smtClean="0">
                <a:latin typeface="Times New Roman" pitchFamily="18" charset="0"/>
                <a:cs typeface="Times New Roman" pitchFamily="18" charset="0"/>
              </a:rPr>
              <a:t>binding of </a:t>
            </a:r>
            <a:r>
              <a:rPr lang="en-US" sz="2800" dirty="0">
                <a:latin typeface="Times New Roman" pitchFamily="18" charset="0"/>
                <a:cs typeface="Times New Roman" pitchFamily="18" charset="0"/>
              </a:rPr>
              <a:t>this penicillin to the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-lactamase </a:t>
            </a:r>
            <a:r>
              <a:rPr lang="en-US" sz="2800" dirty="0">
                <a:latin typeface="Times New Roman" pitchFamily="18" charset="0"/>
                <a:cs typeface="Times New Roman" pitchFamily="18" charset="0"/>
              </a:rPr>
              <a:t>active site </a:t>
            </a:r>
            <a:r>
              <a:rPr lang="en-US" sz="2800" dirty="0" smtClean="0">
                <a:latin typeface="Times New Roman" pitchFamily="18" charset="0"/>
                <a:cs typeface="Times New Roman" pitchFamily="18" charset="0"/>
              </a:rPr>
              <a:t>and, thereby</a:t>
            </a:r>
            <a:r>
              <a:rPr lang="en-US" sz="2800" dirty="0">
                <a:latin typeface="Times New Roman" pitchFamily="18" charset="0"/>
                <a:cs typeface="Times New Roman" pitchFamily="18" charset="0"/>
              </a:rPr>
              <a:t>, protect the lactam ring from degradation in </a:t>
            </a:r>
            <a:r>
              <a:rPr lang="en-US" sz="2800" dirty="0" smtClean="0">
                <a:latin typeface="Times New Roman" pitchFamily="18" charset="0"/>
                <a:cs typeface="Times New Roman" pitchFamily="18" charset="0"/>
              </a:rPr>
              <a:t>much the </a:t>
            </a:r>
            <a:r>
              <a:rPr lang="en-US" sz="2800" dirty="0">
                <a:latin typeface="Times New Roman" pitchFamily="18" charset="0"/>
                <a:cs typeface="Times New Roman" pitchFamily="18" charset="0"/>
              </a:rPr>
              <a:t>same way as has been suggested for methicillin. </a:t>
            </a:r>
            <a:endParaRPr lang="en-US" sz="2800" dirty="0" smtClean="0">
              <a:latin typeface="Times New Roman" pitchFamily="18" charset="0"/>
              <a:cs typeface="Times New Roman" pitchFamily="18" charset="0"/>
            </a:endParaRPr>
          </a:p>
          <a:p>
            <a:pPr marL="68580" indent="0" algn="just" rtl="0">
              <a:buNone/>
            </a:pPr>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is </a:t>
            </a:r>
            <a:r>
              <a:rPr lang="en-US" sz="2800" dirty="0" smtClean="0">
                <a:latin typeface="Times New Roman" pitchFamily="18" charset="0"/>
                <a:cs typeface="Times New Roman" pitchFamily="18" charset="0"/>
              </a:rPr>
              <a:t>also relatively </a:t>
            </a:r>
            <a:r>
              <a:rPr lang="en-US" sz="2800" dirty="0">
                <a:latin typeface="Times New Roman" pitchFamily="18" charset="0"/>
                <a:cs typeface="Times New Roman" pitchFamily="18" charset="0"/>
              </a:rPr>
              <a:t>resistant </a:t>
            </a:r>
            <a:r>
              <a:rPr lang="en-US" sz="2800" dirty="0">
                <a:solidFill>
                  <a:srgbClr val="FF0000"/>
                </a:solidFill>
                <a:latin typeface="Times New Roman" pitchFamily="18" charset="0"/>
                <a:cs typeface="Times New Roman" pitchFamily="18" charset="0"/>
              </a:rPr>
              <a:t>to acid hydrolysis and, </a:t>
            </a:r>
            <a:r>
              <a:rPr lang="en-US" sz="2800" dirty="0">
                <a:latin typeface="Times New Roman" pitchFamily="18" charset="0"/>
                <a:cs typeface="Times New Roman" pitchFamily="18" charset="0"/>
              </a:rPr>
              <a:t>therefore, may </a:t>
            </a:r>
            <a:r>
              <a:rPr lang="en-US" sz="2800" dirty="0" smtClean="0">
                <a:latin typeface="Times New Roman" pitchFamily="18" charset="0"/>
                <a:cs typeface="Times New Roman" pitchFamily="18" charset="0"/>
              </a:rPr>
              <a:t>be administered </a:t>
            </a:r>
            <a:r>
              <a:rPr lang="en-US" sz="2800" dirty="0">
                <a:latin typeface="Times New Roman" pitchFamily="18" charset="0"/>
                <a:cs typeface="Times New Roman" pitchFamily="18" charset="0"/>
              </a:rPr>
              <a:t>orally with good effect.</a:t>
            </a:r>
          </a:p>
          <a:p>
            <a:pPr marL="68580" indent="0" algn="just" rtl="0">
              <a:buNone/>
            </a:pP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23278616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136904" cy="5832648"/>
          </a:xfrm>
        </p:spPr>
        <p:txBody>
          <a:bodyPr>
            <a:normAutofit fontScale="92500"/>
          </a:bodyPr>
          <a:lstStyle/>
          <a:p>
            <a:pPr marL="68580" indent="0" algn="just" rtl="0">
              <a:buNone/>
            </a:pPr>
            <a:r>
              <a:rPr lang="en-US" sz="2800" dirty="0">
                <a:latin typeface="Times New Roman" pitchFamily="18" charset="0"/>
                <a:cs typeface="Times New Roman" pitchFamily="18" charset="0"/>
              </a:rPr>
              <a:t>The substitution of </a:t>
            </a:r>
            <a:r>
              <a:rPr lang="en-US" sz="2800" dirty="0">
                <a:solidFill>
                  <a:srgbClr val="FF0000"/>
                </a:solidFill>
                <a:latin typeface="Times New Roman" pitchFamily="18" charset="0"/>
                <a:cs typeface="Times New Roman" pitchFamily="18" charset="0"/>
              </a:rPr>
              <a:t>chlorine atoms </a:t>
            </a:r>
            <a:r>
              <a:rPr lang="en-US" sz="2800" dirty="0" smtClean="0">
                <a:solidFill>
                  <a:srgbClr val="FF0000"/>
                </a:solidFill>
                <a:latin typeface="Times New Roman" pitchFamily="18" charset="0"/>
                <a:cs typeface="Times New Roman" pitchFamily="18" charset="0"/>
              </a:rPr>
              <a:t>on ortho or on both </a:t>
            </a:r>
            <a:r>
              <a:rPr lang="en-US" sz="2800" dirty="0">
                <a:solidFill>
                  <a:srgbClr val="FF0000"/>
                </a:solidFill>
                <a:latin typeface="Times New Roman" pitchFamily="18" charset="0"/>
                <a:cs typeface="Times New Roman" pitchFamily="18" charset="0"/>
              </a:rPr>
              <a:t>carbons </a:t>
            </a:r>
            <a:r>
              <a:rPr lang="en-US" sz="2800" dirty="0" smtClean="0">
                <a:solidFill>
                  <a:srgbClr val="FF0000"/>
                </a:solidFill>
                <a:latin typeface="Times New Roman" pitchFamily="18" charset="0"/>
                <a:cs typeface="Times New Roman" pitchFamily="18" charset="0"/>
              </a:rPr>
              <a:t>ortho</a:t>
            </a:r>
            <a:r>
              <a:rPr lang="en-US" sz="2800" dirty="0" smtClean="0">
                <a:latin typeface="Times New Roman" pitchFamily="18" charset="0"/>
                <a:cs typeface="Times New Roman" pitchFamily="18" charset="0"/>
              </a:rPr>
              <a:t> to </a:t>
            </a:r>
            <a:r>
              <a:rPr lang="en-US" sz="2800" dirty="0">
                <a:latin typeface="Times New Roman" pitchFamily="18" charset="0"/>
                <a:cs typeface="Times New Roman" pitchFamily="18" charset="0"/>
              </a:rPr>
              <a:t>the position of attachment of </a:t>
            </a:r>
            <a:r>
              <a:rPr lang="en-US" sz="2800" dirty="0" smtClean="0">
                <a:latin typeface="Times New Roman" pitchFamily="18" charset="0"/>
                <a:cs typeface="Times New Roman" pitchFamily="18" charset="0"/>
              </a:rPr>
              <a:t>the phenyl </a:t>
            </a:r>
            <a:r>
              <a:rPr lang="en-US" sz="2800" dirty="0">
                <a:latin typeface="Times New Roman" pitchFamily="18" charset="0"/>
                <a:cs typeface="Times New Roman" pitchFamily="18" charset="0"/>
              </a:rPr>
              <a:t>ring to the </a:t>
            </a:r>
            <a:r>
              <a:rPr lang="en-US" sz="2800" dirty="0" err="1">
                <a:latin typeface="Times New Roman" pitchFamily="18" charset="0"/>
                <a:cs typeface="Times New Roman" pitchFamily="18" charset="0"/>
              </a:rPr>
              <a:t>isoxazole</a:t>
            </a:r>
            <a:r>
              <a:rPr lang="en-US" sz="2800" dirty="0">
                <a:latin typeface="Times New Roman" pitchFamily="18" charset="0"/>
                <a:cs typeface="Times New Roman" pitchFamily="18" charset="0"/>
              </a:rPr>
              <a:t> ring </a:t>
            </a:r>
            <a:r>
              <a:rPr lang="en-US" sz="2800" dirty="0" smtClean="0">
                <a:solidFill>
                  <a:srgbClr val="0070C0"/>
                </a:solidFill>
                <a:latin typeface="Times New Roman" pitchFamily="18" charset="0"/>
                <a:cs typeface="Times New Roman" pitchFamily="18" charset="0"/>
              </a:rPr>
              <a:t>enhances </a:t>
            </a:r>
            <a:r>
              <a:rPr lang="en-US" sz="2800" dirty="0">
                <a:solidFill>
                  <a:srgbClr val="0070C0"/>
                </a:solidFill>
                <a:latin typeface="Times New Roman" pitchFamily="18" charset="0"/>
                <a:cs typeface="Times New Roman" pitchFamily="18" charset="0"/>
              </a:rPr>
              <a:t>the </a:t>
            </a:r>
            <a:r>
              <a:rPr lang="en-US" sz="2800" dirty="0" smtClean="0">
                <a:solidFill>
                  <a:srgbClr val="0070C0"/>
                </a:solidFill>
                <a:latin typeface="Times New Roman" pitchFamily="18" charset="0"/>
                <a:cs typeface="Times New Roman" pitchFamily="18" charset="0"/>
              </a:rPr>
              <a:t>activity and the  stability </a:t>
            </a:r>
            <a:r>
              <a:rPr lang="en-US" sz="2800" dirty="0" smtClean="0">
                <a:latin typeface="Times New Roman" pitchFamily="18" charset="0"/>
                <a:cs typeface="Times New Roman" pitchFamily="18" charset="0"/>
              </a:rPr>
              <a:t>of </a:t>
            </a:r>
            <a:r>
              <a:rPr lang="en-US" sz="2800" dirty="0" smtClean="0">
                <a:solidFill>
                  <a:schemeClr val="bg2">
                    <a:lumMod val="50000"/>
                  </a:schemeClr>
                </a:solidFill>
                <a:latin typeface="Times New Roman" pitchFamily="18" charset="0"/>
                <a:cs typeface="Times New Roman" pitchFamily="18" charset="0"/>
              </a:rPr>
              <a:t>Cloxacillin</a:t>
            </a:r>
            <a:r>
              <a:rPr lang="en-US" sz="2800" dirty="0" smtClean="0">
                <a:latin typeface="Times New Roman" pitchFamily="18" charset="0"/>
                <a:cs typeface="Times New Roman" pitchFamily="18" charset="0"/>
              </a:rPr>
              <a:t> , </a:t>
            </a:r>
            <a:r>
              <a:rPr lang="en-US" sz="2800" dirty="0" smtClean="0">
                <a:solidFill>
                  <a:schemeClr val="bg2">
                    <a:lumMod val="50000"/>
                  </a:schemeClr>
                </a:solidFill>
                <a:latin typeface="Times New Roman" pitchFamily="18" charset="0"/>
                <a:cs typeface="Times New Roman" pitchFamily="18" charset="0"/>
              </a:rPr>
              <a:t>Dicloxacillin sodium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by enhancing </a:t>
            </a:r>
            <a:r>
              <a:rPr lang="en-US" sz="2800" dirty="0">
                <a:latin typeface="Times New Roman" pitchFamily="18" charset="0"/>
                <a:cs typeface="Times New Roman" pitchFamily="18" charset="0"/>
              </a:rPr>
              <a:t>its oral absorption, leading to higher </a:t>
            </a:r>
            <a:r>
              <a:rPr lang="en-US" sz="2800" dirty="0" smtClean="0">
                <a:latin typeface="Times New Roman" pitchFamily="18" charset="0"/>
                <a:cs typeface="Times New Roman" pitchFamily="18" charset="0"/>
              </a:rPr>
              <a:t>plasma </a:t>
            </a:r>
            <a:r>
              <a:rPr lang="en-US" sz="2800" dirty="0">
                <a:latin typeface="Times New Roman" pitchFamily="18" charset="0"/>
                <a:cs typeface="Times New Roman" pitchFamily="18" charset="0"/>
              </a:rPr>
              <a:t>levels</a:t>
            </a:r>
            <a:r>
              <a:rPr lang="en-US" sz="2800" dirty="0" smtClean="0">
                <a:latin typeface="Times New Roman" pitchFamily="18" charset="0"/>
                <a:cs typeface="Times New Roman" pitchFamily="18" charset="0"/>
              </a:rPr>
              <a:t>.</a:t>
            </a:r>
          </a:p>
          <a:p>
            <a:pPr marL="68580" indent="0" algn="just" rtl="0">
              <a:buNone/>
            </a:pPr>
            <a:r>
              <a:rPr lang="en-US" sz="2800" dirty="0" smtClean="0">
                <a:latin typeface="Times New Roman" pitchFamily="18" charset="0"/>
                <a:cs typeface="Times New Roman" pitchFamily="18" charset="0"/>
              </a:rPr>
              <a:t>      </a:t>
            </a:r>
            <a:r>
              <a:rPr lang="en-US" sz="2800" dirty="0" smtClean="0">
                <a:solidFill>
                  <a:schemeClr val="bg2">
                    <a:lumMod val="50000"/>
                  </a:schemeClr>
                </a:solidFill>
                <a:latin typeface="Times New Roman" pitchFamily="18" charset="0"/>
                <a:cs typeface="Times New Roman" pitchFamily="18" charset="0"/>
              </a:rPr>
              <a:t>Nafcillin sodium</a:t>
            </a:r>
            <a:r>
              <a:rPr lang="en-US" sz="2800" dirty="0" smtClean="0">
                <a:latin typeface="Times New Roman" pitchFamily="18" charset="0"/>
                <a:cs typeface="Times New Roman" pitchFamily="18" charset="0"/>
              </a:rPr>
              <a:t>, 6-</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2-ethoxy-1-naphthyl)penicillin sodium (Unipen</a:t>
            </a:r>
            <a:r>
              <a:rPr lang="en-US" sz="2800" dirty="0">
                <a:latin typeface="Times New Roman" pitchFamily="18" charset="0"/>
                <a:cs typeface="Times New Roman" pitchFamily="18" charset="0"/>
              </a:rPr>
              <a:t>), is another semisynthetic penicillin that </a:t>
            </a:r>
            <a:r>
              <a:rPr lang="en-US" sz="2800" dirty="0" smtClean="0">
                <a:latin typeface="Times New Roman" pitchFamily="18" charset="0"/>
                <a:cs typeface="Times New Roman" pitchFamily="18" charset="0"/>
              </a:rPr>
              <a:t>resulted from </a:t>
            </a:r>
            <a:r>
              <a:rPr lang="en-US" sz="2800" dirty="0">
                <a:latin typeface="Times New Roman" pitchFamily="18" charset="0"/>
                <a:cs typeface="Times New Roman" pitchFamily="18" charset="0"/>
              </a:rPr>
              <a:t>the search for </a:t>
            </a:r>
            <a:r>
              <a:rPr lang="en-US" sz="2800" dirty="0" smtClean="0">
                <a:latin typeface="Times New Roman" pitchFamily="18" charset="0"/>
                <a:cs typeface="Times New Roman" pitchFamily="18" charset="0"/>
              </a:rPr>
              <a:t>penicillinase-resistant compounds</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Like methicillin</a:t>
            </a:r>
            <a:r>
              <a:rPr lang="en-US" sz="2800" dirty="0">
                <a:latin typeface="Times New Roman" pitchFamily="18" charset="0"/>
                <a:cs typeface="Times New Roman" pitchFamily="18" charset="0"/>
              </a:rPr>
              <a:t>, nafcillin has substituents in positions ortho </a:t>
            </a:r>
            <a:r>
              <a:rPr lang="en-US" sz="2800" dirty="0" smtClean="0">
                <a:latin typeface="Times New Roman" pitchFamily="18" charset="0"/>
                <a:cs typeface="Times New Roman" pitchFamily="18" charset="0"/>
              </a:rPr>
              <a:t>to the </a:t>
            </a:r>
            <a:r>
              <a:rPr lang="en-US" sz="2800" dirty="0">
                <a:latin typeface="Times New Roman" pitchFamily="18" charset="0"/>
                <a:cs typeface="Times New Roman" pitchFamily="18" charset="0"/>
              </a:rPr>
              <a:t>point of attachment of the aromatic ring to the </a:t>
            </a:r>
            <a:r>
              <a:rPr lang="en-US" sz="2800" dirty="0" smtClean="0">
                <a:latin typeface="Times New Roman" pitchFamily="18" charset="0"/>
                <a:cs typeface="Times New Roman" pitchFamily="18" charset="0"/>
              </a:rPr>
              <a:t>carboxamide group </a:t>
            </a:r>
            <a:r>
              <a:rPr lang="en-US" sz="2800" dirty="0">
                <a:latin typeface="Times New Roman" pitchFamily="18" charset="0"/>
                <a:cs typeface="Times New Roman" pitchFamily="18" charset="0"/>
              </a:rPr>
              <a:t>of penicillin. No doubt, the ethoxy group </a:t>
            </a:r>
            <a:r>
              <a:rPr lang="en-US" sz="2800" dirty="0" smtClean="0">
                <a:latin typeface="Times New Roman" pitchFamily="18" charset="0"/>
                <a:cs typeface="Times New Roman" pitchFamily="18" charset="0"/>
              </a:rPr>
              <a:t>and the </a:t>
            </a:r>
            <a:r>
              <a:rPr lang="en-US" sz="2800" dirty="0">
                <a:latin typeface="Times New Roman" pitchFamily="18" charset="0"/>
                <a:cs typeface="Times New Roman" pitchFamily="18" charset="0"/>
              </a:rPr>
              <a:t>second ring of the naphthalene group play steric roles </a:t>
            </a:r>
            <a:r>
              <a:rPr lang="en-US" sz="2800" dirty="0" smtClean="0">
                <a:latin typeface="Times New Roman" pitchFamily="18" charset="0"/>
                <a:cs typeface="Times New Roman" pitchFamily="18" charset="0"/>
              </a:rPr>
              <a:t>in stabilizing </a:t>
            </a:r>
            <a:r>
              <a:rPr lang="en-US" sz="2800" dirty="0">
                <a:latin typeface="Times New Roman" pitchFamily="18" charset="0"/>
                <a:cs typeface="Times New Roman" pitchFamily="18" charset="0"/>
              </a:rPr>
              <a:t>nafcillin against penicillinase</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4097988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287"/>
          <a:stretch/>
        </p:blipFill>
        <p:spPr bwMode="auto">
          <a:xfrm>
            <a:off x="683568" y="620688"/>
            <a:ext cx="2808311" cy="18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3347" y="620688"/>
            <a:ext cx="3325077" cy="17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762" r="16846"/>
          <a:stretch/>
        </p:blipFill>
        <p:spPr bwMode="auto">
          <a:xfrm>
            <a:off x="1005839" y="3212976"/>
            <a:ext cx="2918089"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23636"/>
          <a:stretch/>
        </p:blipFill>
        <p:spPr bwMode="auto">
          <a:xfrm>
            <a:off x="4499992" y="4401108"/>
            <a:ext cx="3672407" cy="198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6677" r="14521"/>
          <a:stretch/>
        </p:blipFill>
        <p:spPr bwMode="auto">
          <a:xfrm>
            <a:off x="4221479" y="2492897"/>
            <a:ext cx="330284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31640" y="2492897"/>
            <a:ext cx="3884928" cy="646331"/>
          </a:xfrm>
          <a:prstGeom prst="rect">
            <a:avLst/>
          </a:prstGeom>
        </p:spPr>
        <p:txBody>
          <a:bodyPr wrap="square">
            <a:spAutoFit/>
          </a:bodyPr>
          <a:lstStyle/>
          <a:p>
            <a:pPr algn="l"/>
            <a:r>
              <a:rPr lang="en-US" dirty="0" smtClean="0">
                <a:latin typeface="Times New Roman" pitchFamily="18" charset="0"/>
                <a:cs typeface="Times New Roman" pitchFamily="18" charset="0"/>
              </a:rPr>
              <a:t>Methicillin  Sodium</a:t>
            </a:r>
            <a:endParaRPr lang="en-US" dirty="0">
              <a:latin typeface="Times New Roman" pitchFamily="18" charset="0"/>
              <a:cs typeface="Times New Roman" pitchFamily="18" charset="0"/>
            </a:endParaRPr>
          </a:p>
          <a:p>
            <a:pPr algn="l"/>
            <a:endParaRPr lang="ar-IQ" dirty="0">
              <a:latin typeface="Times New Roman" pitchFamily="18" charset="0"/>
              <a:cs typeface="Times New Roman" pitchFamily="18" charset="0"/>
            </a:endParaRPr>
          </a:p>
        </p:txBody>
      </p:sp>
      <p:sp>
        <p:nvSpPr>
          <p:cNvPr id="5" name="Rectangle 4"/>
          <p:cNvSpPr/>
          <p:nvPr/>
        </p:nvSpPr>
        <p:spPr>
          <a:xfrm>
            <a:off x="3561147" y="1988840"/>
            <a:ext cx="3164738" cy="369332"/>
          </a:xfrm>
          <a:prstGeom prst="rect">
            <a:avLst/>
          </a:prstGeom>
        </p:spPr>
        <p:txBody>
          <a:bodyPr wrap="square">
            <a:spAutoFit/>
          </a:bodyPr>
          <a:lstStyle/>
          <a:p>
            <a:pPr algn="ctr"/>
            <a:r>
              <a:rPr lang="en-US" dirty="0" smtClean="0">
                <a:latin typeface="Times New Roman" pitchFamily="18" charset="0"/>
                <a:cs typeface="Times New Roman" pitchFamily="18" charset="0"/>
              </a:rPr>
              <a:t>                       Oxacillin </a:t>
            </a:r>
            <a:r>
              <a:rPr lang="en-US" dirty="0">
                <a:latin typeface="Times New Roman" pitchFamily="18" charset="0"/>
                <a:cs typeface="Times New Roman" pitchFamily="18" charset="0"/>
              </a:rPr>
              <a:t>Sodium</a:t>
            </a:r>
            <a:endParaRPr lang="ar-IQ" dirty="0">
              <a:latin typeface="Times New Roman" pitchFamily="18" charset="0"/>
              <a:cs typeface="Times New Roman" pitchFamily="18" charset="0"/>
            </a:endParaRPr>
          </a:p>
        </p:txBody>
      </p:sp>
      <p:sp>
        <p:nvSpPr>
          <p:cNvPr id="6" name="Rectangle 5"/>
          <p:cNvSpPr/>
          <p:nvPr/>
        </p:nvSpPr>
        <p:spPr>
          <a:xfrm>
            <a:off x="1005839" y="5587497"/>
            <a:ext cx="2126001" cy="646331"/>
          </a:xfrm>
          <a:prstGeom prst="rect">
            <a:avLst/>
          </a:prstGeom>
        </p:spPr>
        <p:txBody>
          <a:bodyPr wrap="square">
            <a:spAutoFit/>
          </a:bodyPr>
          <a:lstStyle/>
          <a:p>
            <a:endParaRPr lang="en-US" dirty="0" smtClean="0"/>
          </a:p>
          <a:p>
            <a:r>
              <a:rPr lang="en-US" dirty="0" smtClean="0">
                <a:latin typeface="Times New Roman" pitchFamily="18" charset="0"/>
                <a:cs typeface="Times New Roman" pitchFamily="18" charset="0"/>
              </a:rPr>
              <a:t>Cloxacillin sodium</a:t>
            </a:r>
            <a:endParaRPr lang="ar-IQ" dirty="0">
              <a:latin typeface="Times New Roman" pitchFamily="18" charset="0"/>
              <a:cs typeface="Times New Roman" pitchFamily="18" charset="0"/>
            </a:endParaRPr>
          </a:p>
        </p:txBody>
      </p:sp>
      <p:sp>
        <p:nvSpPr>
          <p:cNvPr id="7" name="Rectangle 6"/>
          <p:cNvSpPr/>
          <p:nvPr/>
        </p:nvSpPr>
        <p:spPr>
          <a:xfrm>
            <a:off x="2464883" y="4002917"/>
            <a:ext cx="4032449" cy="369332"/>
          </a:xfrm>
          <a:prstGeom prst="rect">
            <a:avLst/>
          </a:prstGeom>
        </p:spPr>
        <p:txBody>
          <a:bodyPr wrap="square">
            <a:spAutoFit/>
          </a:bodyPr>
          <a:lstStyle/>
          <a:p>
            <a:r>
              <a:rPr lang="en-US" dirty="0" smtClean="0"/>
              <a:t> </a:t>
            </a:r>
            <a:r>
              <a:rPr lang="en-US" dirty="0" smtClean="0">
                <a:latin typeface="Times New Roman" pitchFamily="18" charset="0"/>
                <a:cs typeface="Times New Roman" pitchFamily="18" charset="0"/>
              </a:rPr>
              <a:t>Dicloxacillin </a:t>
            </a:r>
            <a:r>
              <a:rPr lang="en-US" dirty="0">
                <a:latin typeface="Times New Roman" pitchFamily="18" charset="0"/>
                <a:cs typeface="Times New Roman" pitchFamily="18" charset="0"/>
              </a:rPr>
              <a:t>Sodium</a:t>
            </a:r>
            <a:endParaRPr lang="ar-IQ" dirty="0">
              <a:latin typeface="Times New Roman" pitchFamily="18" charset="0"/>
              <a:cs typeface="Times New Roman" pitchFamily="18" charset="0"/>
            </a:endParaRPr>
          </a:p>
        </p:txBody>
      </p:sp>
      <p:sp>
        <p:nvSpPr>
          <p:cNvPr id="8" name="Rectangle 7"/>
          <p:cNvSpPr/>
          <p:nvPr/>
        </p:nvSpPr>
        <p:spPr>
          <a:xfrm>
            <a:off x="4270960" y="6063102"/>
            <a:ext cx="2226372" cy="369332"/>
          </a:xfrm>
          <a:prstGeom prst="rect">
            <a:avLst/>
          </a:prstGeom>
        </p:spPr>
        <p:txBody>
          <a:bodyPr wrap="square">
            <a:spAutoFit/>
          </a:bodyPr>
          <a:lstStyle/>
          <a:p>
            <a:r>
              <a:rPr lang="en-US" dirty="0">
                <a:latin typeface="Times New Roman" pitchFamily="18" charset="0"/>
                <a:cs typeface="Times New Roman" pitchFamily="18" charset="0"/>
              </a:rPr>
              <a:t>Nafcillin Sodium</a:t>
            </a:r>
            <a:endParaRPr lang="ar-IQ" dirty="0">
              <a:latin typeface="Times New Roman" pitchFamily="18" charset="0"/>
              <a:cs typeface="Times New Roman" pitchFamily="18" charset="0"/>
            </a:endParaRPr>
          </a:p>
        </p:txBody>
      </p:sp>
      <p:sp>
        <p:nvSpPr>
          <p:cNvPr id="3" name="Oval 2"/>
          <p:cNvSpPr/>
          <p:nvPr/>
        </p:nvSpPr>
        <p:spPr>
          <a:xfrm rot="18101836">
            <a:off x="456609" y="604696"/>
            <a:ext cx="1750062" cy="10807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Oval 15"/>
          <p:cNvSpPr/>
          <p:nvPr/>
        </p:nvSpPr>
        <p:spPr>
          <a:xfrm rot="16200000">
            <a:off x="402242" y="3425229"/>
            <a:ext cx="2152837" cy="11803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7" name="Oval 16"/>
          <p:cNvSpPr/>
          <p:nvPr/>
        </p:nvSpPr>
        <p:spPr>
          <a:xfrm rot="18457460">
            <a:off x="3801424" y="2442446"/>
            <a:ext cx="1676860" cy="1054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8" name="Oval 17"/>
          <p:cNvSpPr/>
          <p:nvPr/>
        </p:nvSpPr>
        <p:spPr>
          <a:xfrm rot="18636624">
            <a:off x="5410671" y="464541"/>
            <a:ext cx="1029213" cy="16834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9" name="Oval 18"/>
          <p:cNvSpPr/>
          <p:nvPr/>
        </p:nvSpPr>
        <p:spPr>
          <a:xfrm rot="17144413">
            <a:off x="4443003" y="4506220"/>
            <a:ext cx="1798335" cy="1390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696733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648072"/>
          </a:xfrm>
        </p:spPr>
        <p:txBody>
          <a:bodyPr>
            <a:normAutofit fontScale="90000"/>
          </a:bodyPr>
          <a:lstStyle/>
          <a:p>
            <a:r>
              <a:rPr lang="en-US" dirty="0">
                <a:latin typeface="Times New Roman" pitchFamily="18" charset="0"/>
                <a:cs typeface="Times New Roman" pitchFamily="18" charset="0"/>
              </a:rPr>
              <a:t>Penicillins- </a:t>
            </a:r>
            <a:r>
              <a:rPr lang="en-US" dirty="0" smtClean="0">
                <a:latin typeface="Times New Roman" pitchFamily="18" charset="0"/>
                <a:cs typeface="Times New Roman" pitchFamily="18" charset="0"/>
              </a:rPr>
              <a:t>Amino penicillins</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539552" y="1340768"/>
            <a:ext cx="8136904" cy="5112568"/>
          </a:xfrm>
        </p:spPr>
        <p:txBody>
          <a:bodyPr/>
          <a:lstStyle/>
          <a:p>
            <a:pPr marL="68580" indent="0" algn="l" rtl="0">
              <a:buNone/>
            </a:pPr>
            <a:r>
              <a:rPr lang="en-US" sz="2800" dirty="0">
                <a:latin typeface="Times New Roman" pitchFamily="18" charset="0"/>
                <a:cs typeface="Times New Roman" pitchFamily="18" charset="0"/>
              </a:rPr>
              <a:t>In order to </a:t>
            </a:r>
            <a:r>
              <a:rPr lang="en-US" sz="2800" dirty="0">
                <a:solidFill>
                  <a:srgbClr val="FF0000"/>
                </a:solidFill>
                <a:latin typeface="Times New Roman" pitchFamily="18" charset="0"/>
                <a:cs typeface="Times New Roman" pitchFamily="18" charset="0"/>
              </a:rPr>
              <a:t>increase the range of activity</a:t>
            </a:r>
            <a:r>
              <a:rPr lang="en-US" sz="2800" dirty="0">
                <a:latin typeface="Times New Roman" pitchFamily="18" charset="0"/>
                <a:cs typeface="Times New Roman" pitchFamily="18" charset="0"/>
              </a:rPr>
              <a:t>, the penicillin has been modified to have more hydrophilic groups, allowing the drug to penetrate into Gram (-) bacteria via the porins. </a:t>
            </a:r>
          </a:p>
          <a:p>
            <a:pPr marL="68580" indent="0" algn="l" rtl="0">
              <a:buNone/>
            </a:pPr>
            <a:endParaRPr lang="en-US" sz="2800" dirty="0">
              <a:latin typeface="Times New Roman" pitchFamily="18" charset="0"/>
              <a:cs typeface="Times New Roman" pitchFamily="18" charset="0"/>
            </a:endParaRPr>
          </a:p>
          <a:p>
            <a:pPr marL="68580" indent="0" algn="l" rtl="0">
              <a:buNone/>
            </a:pPr>
            <a:endParaRPr lang="en-US" sz="2800" dirty="0" smtClean="0">
              <a:latin typeface="Times New Roman" pitchFamily="18" charset="0"/>
              <a:cs typeface="Times New Roman" pitchFamily="18" charset="0"/>
            </a:endParaRPr>
          </a:p>
          <a:p>
            <a:pPr marL="68580" indent="0" algn="l" rtl="0">
              <a:buNone/>
            </a:pPr>
            <a:endParaRPr lang="en-US" sz="2800" dirty="0">
              <a:latin typeface="Times New Roman" pitchFamily="18" charset="0"/>
              <a:cs typeface="Times New Roman" pitchFamily="18" charset="0"/>
            </a:endParaRPr>
          </a:p>
          <a:p>
            <a:pPr marL="68580" indent="0" algn="l" rtl="0">
              <a:buNone/>
            </a:pPr>
            <a:r>
              <a:rPr lang="en-US" sz="2800" dirty="0" smtClean="0">
                <a:latin typeface="Times New Roman" pitchFamily="18" charset="0"/>
                <a:cs typeface="Times New Roman" pitchFamily="18" charset="0"/>
              </a:rPr>
              <a:t>Ampicillin  R=</a:t>
            </a:r>
            <a:r>
              <a:rPr lang="en-US" sz="2800" dirty="0" smtClean="0">
                <a:solidFill>
                  <a:srgbClr val="00B0F0"/>
                </a:solidFill>
                <a:latin typeface="Times New Roman" pitchFamily="18" charset="0"/>
                <a:cs typeface="Times New Roman" pitchFamily="18" charset="0"/>
              </a:rPr>
              <a:t>Phenyl</a:t>
            </a:r>
            <a:endParaRPr lang="en-US" sz="2800" dirty="0">
              <a:solidFill>
                <a:srgbClr val="00B0F0"/>
              </a:solidFill>
              <a:latin typeface="Times New Roman" pitchFamily="18" charset="0"/>
              <a:cs typeface="Times New Roman" pitchFamily="18" charset="0"/>
            </a:endParaRPr>
          </a:p>
          <a:p>
            <a:pPr marL="68580" indent="0" algn="l" rtl="0">
              <a:buNone/>
            </a:pPr>
            <a:endParaRPr lang="en-US" sz="2800" dirty="0">
              <a:latin typeface="Times New Roman" pitchFamily="18" charset="0"/>
              <a:cs typeface="Times New Roman" pitchFamily="18" charset="0"/>
            </a:endParaRPr>
          </a:p>
          <a:p>
            <a:pPr marL="68580" indent="0" algn="l" rtl="0">
              <a:buNone/>
            </a:pPr>
            <a:r>
              <a:rPr lang="en-US" sz="2800" dirty="0">
                <a:latin typeface="Times New Roman" pitchFamily="18" charset="0"/>
                <a:cs typeface="Times New Roman" pitchFamily="18" charset="0"/>
              </a:rPr>
              <a:t>Amoxicillin  R= </a:t>
            </a:r>
            <a:r>
              <a:rPr lang="en-US" sz="2800" dirty="0" smtClean="0">
                <a:solidFill>
                  <a:srgbClr val="00B0F0"/>
                </a:solidFill>
                <a:latin typeface="Times New Roman" pitchFamily="18" charset="0"/>
                <a:cs typeface="Times New Roman" pitchFamily="18" charset="0"/>
              </a:rPr>
              <a:t>Phenyl -OH</a:t>
            </a:r>
            <a:endParaRPr lang="en-US" sz="2800" dirty="0">
              <a:solidFill>
                <a:srgbClr val="00B0F0"/>
              </a:solidFill>
              <a:latin typeface="Times New Roman" pitchFamily="18" charset="0"/>
              <a:cs typeface="Times New Roman" pitchFamily="18" charset="0"/>
            </a:endParaRPr>
          </a:p>
          <a:p>
            <a:pPr marL="68580" indent="0" algn="l" rtl="0">
              <a:buNone/>
            </a:pPr>
            <a:endParaRPr lang="ar-IQ"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851460017"/>
              </p:ext>
            </p:extLst>
          </p:nvPr>
        </p:nvGraphicFramePr>
        <p:xfrm>
          <a:off x="4011331" y="2852936"/>
          <a:ext cx="4458075" cy="2520280"/>
        </p:xfrm>
        <a:graphic>
          <a:graphicData uri="http://schemas.openxmlformats.org/presentationml/2006/ole">
            <mc:AlternateContent xmlns:mc="http://schemas.openxmlformats.org/markup-compatibility/2006">
              <mc:Choice xmlns:v="urn:schemas-microsoft-com:vml" Requires="v">
                <p:oleObj spid="_x0000_s14384" name="CS ChemDraw Drawing" r:id="rId3" imgW="4256280" imgH="2409120" progId="ChemDraw.Document.6.0">
                  <p:embed/>
                </p:oleObj>
              </mc:Choice>
              <mc:Fallback>
                <p:oleObj name="CS ChemDraw Drawing" r:id="rId3" imgW="4256280" imgH="240912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1331" y="2852936"/>
                        <a:ext cx="4458075" cy="2520280"/>
                      </a:xfrm>
                      <a:prstGeom prst="rect">
                        <a:avLst/>
                      </a:prstGeom>
                      <a:noFill/>
                      <a:ln>
                        <a:noFill/>
                      </a:ln>
                      <a:effectLst/>
                    </p:spPr>
                  </p:pic>
                </p:oleObj>
              </mc:Fallback>
            </mc:AlternateContent>
          </a:graphicData>
        </a:graphic>
      </p:graphicFrame>
      <p:sp>
        <p:nvSpPr>
          <p:cNvPr id="5" name="Oval 4"/>
          <p:cNvSpPr/>
          <p:nvPr/>
        </p:nvSpPr>
        <p:spPr>
          <a:xfrm>
            <a:off x="3779912" y="3356992"/>
            <a:ext cx="648072" cy="6732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4190579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8136904" cy="5760640"/>
          </a:xfrm>
        </p:spPr>
        <p:txBody>
          <a:bodyPr>
            <a:noAutofit/>
          </a:bodyPr>
          <a:lstStyle/>
          <a:p>
            <a:pPr marL="68580" indent="0" algn="just" rtl="0">
              <a:buNone/>
            </a:pPr>
            <a:r>
              <a:rPr lang="en-US" sz="3600" dirty="0" smtClean="0">
                <a:solidFill>
                  <a:schemeClr val="accent1"/>
                </a:solidFill>
                <a:latin typeface="Times New Roman" pitchFamily="18" charset="0"/>
                <a:cs typeface="Times New Roman" pitchFamily="18" charset="0"/>
              </a:rPr>
              <a:t>Ampicillin</a:t>
            </a:r>
            <a:endParaRPr lang="en-US" sz="3600" dirty="0" smtClean="0">
              <a:latin typeface="Times New Roman" pitchFamily="18" charset="0"/>
              <a:cs typeface="Times New Roman" pitchFamily="18" charset="0"/>
            </a:endParaRPr>
          </a:p>
          <a:p>
            <a:pPr marL="68580" indent="0" algn="just" rtl="0">
              <a:buNone/>
            </a:pPr>
            <a:r>
              <a:rPr lang="en-US" sz="2800" dirty="0" smtClean="0">
                <a:latin typeface="Times New Roman" pitchFamily="18" charset="0"/>
                <a:cs typeface="Times New Roman" pitchFamily="18" charset="0"/>
              </a:rPr>
              <a:t>6-</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D-</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-amino phenyl </a:t>
            </a:r>
            <a:r>
              <a:rPr lang="en-US" sz="2800" dirty="0" err="1" smtClean="0">
                <a:latin typeface="Times New Roman" pitchFamily="18" charset="0"/>
                <a:cs typeface="Times New Roman" pitchFamily="18" charset="0"/>
              </a:rPr>
              <a:t>acetamido</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penicillanic</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acid, D-</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-amino benzyl penicillin </a:t>
            </a:r>
            <a:r>
              <a:rPr lang="en-US" sz="2800" dirty="0">
                <a:latin typeface="Times New Roman" pitchFamily="18" charset="0"/>
                <a:cs typeface="Times New Roman" pitchFamily="18" charset="0"/>
              </a:rPr>
              <a:t>an antibacterial spectrum </a:t>
            </a:r>
            <a:r>
              <a:rPr lang="en-US" sz="2800" dirty="0" smtClean="0">
                <a:latin typeface="Times New Roman" pitchFamily="18" charset="0"/>
                <a:cs typeface="Times New Roman" pitchFamily="18" charset="0"/>
              </a:rPr>
              <a:t>broader than </a:t>
            </a:r>
            <a:r>
              <a:rPr lang="en-US" sz="2800" dirty="0">
                <a:latin typeface="Times New Roman" pitchFamily="18" charset="0"/>
                <a:cs typeface="Times New Roman" pitchFamily="18" charset="0"/>
              </a:rPr>
              <a:t>that of penicillin G. Obviously, the </a:t>
            </a:r>
            <a:r>
              <a:rPr lang="el-GR" sz="2800" dirty="0" smtClean="0">
                <a:solidFill>
                  <a:srgbClr val="FF0000"/>
                </a:solidFill>
                <a:latin typeface="Times New Roman" pitchFamily="18" charset="0"/>
                <a:cs typeface="Times New Roman" pitchFamily="18" charset="0"/>
              </a:rPr>
              <a:t>α</a:t>
            </a:r>
            <a:r>
              <a:rPr lang="en-US" sz="2800" dirty="0" smtClean="0">
                <a:solidFill>
                  <a:srgbClr val="FF0000"/>
                </a:solidFill>
                <a:latin typeface="Times New Roman" pitchFamily="18" charset="0"/>
                <a:cs typeface="Times New Roman" pitchFamily="18" charset="0"/>
              </a:rPr>
              <a:t>-amino </a:t>
            </a:r>
            <a:r>
              <a:rPr lang="en-US" sz="2800" dirty="0">
                <a:solidFill>
                  <a:srgbClr val="FF0000"/>
                </a:solidFill>
                <a:latin typeface="Times New Roman" pitchFamily="18" charset="0"/>
                <a:cs typeface="Times New Roman" pitchFamily="18" charset="0"/>
              </a:rPr>
              <a:t>group </a:t>
            </a:r>
            <a:r>
              <a:rPr lang="en-US" sz="2800" dirty="0">
                <a:latin typeface="Times New Roman" pitchFamily="18" charset="0"/>
                <a:cs typeface="Times New Roman" pitchFamily="18" charset="0"/>
              </a:rPr>
              <a:t>plays an important role in </a:t>
            </a:r>
            <a:r>
              <a:rPr lang="en-US" sz="2800" dirty="0" smtClean="0">
                <a:latin typeface="Times New Roman" pitchFamily="18" charset="0"/>
                <a:cs typeface="Times New Roman" pitchFamily="18" charset="0"/>
              </a:rPr>
              <a:t>the broader </a:t>
            </a:r>
            <a:r>
              <a:rPr lang="en-US" sz="2800" dirty="0">
                <a:latin typeface="Times New Roman" pitchFamily="18" charset="0"/>
                <a:cs typeface="Times New Roman" pitchFamily="18" charset="0"/>
              </a:rPr>
              <a:t>activity, but the mechanism for its action </a:t>
            </a:r>
            <a:r>
              <a:rPr lang="en-US" sz="2800" dirty="0" smtClean="0">
                <a:latin typeface="Times New Roman" pitchFamily="18" charset="0"/>
                <a:cs typeface="Times New Roman" pitchFamily="18" charset="0"/>
              </a:rPr>
              <a:t>is unknown</a:t>
            </a:r>
            <a:r>
              <a:rPr lang="en-US" sz="2800" dirty="0">
                <a:latin typeface="Times New Roman" pitchFamily="18" charset="0"/>
                <a:cs typeface="Times New Roman" pitchFamily="18" charset="0"/>
              </a:rPr>
              <a:t>. It has been suggested that the amino group </a:t>
            </a:r>
            <a:r>
              <a:rPr lang="en-US" sz="2800" dirty="0" smtClean="0">
                <a:latin typeface="Times New Roman" pitchFamily="18" charset="0"/>
                <a:cs typeface="Times New Roman" pitchFamily="18" charset="0"/>
              </a:rPr>
              <a:t>confers an </a:t>
            </a:r>
            <a:r>
              <a:rPr lang="en-US" sz="2800" dirty="0">
                <a:latin typeface="Times New Roman" pitchFamily="18" charset="0"/>
                <a:cs typeface="Times New Roman" pitchFamily="18" charset="0"/>
              </a:rPr>
              <a:t>ability to cross cell wall barriers that are </a:t>
            </a:r>
            <a:r>
              <a:rPr lang="en-US" sz="2800" dirty="0" smtClean="0">
                <a:latin typeface="Times New Roman" pitchFamily="18" charset="0"/>
                <a:cs typeface="Times New Roman" pitchFamily="18" charset="0"/>
              </a:rPr>
              <a:t>impenetrable to </a:t>
            </a:r>
            <a:r>
              <a:rPr lang="en-US" sz="2800" dirty="0">
                <a:latin typeface="Times New Roman" pitchFamily="18" charset="0"/>
                <a:cs typeface="Times New Roman" pitchFamily="18" charset="0"/>
              </a:rPr>
              <a:t>other penicillins. </a:t>
            </a:r>
            <a:endParaRPr lang="en-US" sz="2800" dirty="0" smtClean="0">
              <a:latin typeface="Times New Roman" pitchFamily="18" charset="0"/>
              <a:cs typeface="Times New Roman" pitchFamily="18" charset="0"/>
            </a:endParaRPr>
          </a:p>
          <a:p>
            <a:pPr marL="68580" indent="0" algn="just" rtl="0">
              <a:buNone/>
            </a:pPr>
            <a:r>
              <a:rPr lang="en-US" sz="2800" dirty="0" smtClean="0">
                <a:latin typeface="Times New Roman" pitchFamily="18" charset="0"/>
                <a:cs typeface="Times New Roman" pitchFamily="18" charset="0"/>
              </a:rPr>
              <a:t>    </a:t>
            </a:r>
            <a:r>
              <a:rPr lang="en-US" sz="2800" dirty="0" smtClean="0">
                <a:solidFill>
                  <a:srgbClr val="00B0F0"/>
                </a:solidFill>
                <a:latin typeface="Times New Roman" pitchFamily="18" charset="0"/>
                <a:cs typeface="Times New Roman" pitchFamily="18" charset="0"/>
              </a:rPr>
              <a:t>D-</a:t>
            </a:r>
            <a:r>
              <a:rPr lang="en-US" sz="2800" dirty="0" smtClean="0">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Ampicillin, prepared from D-</a:t>
            </a:r>
            <a:r>
              <a:rPr lang="en-US" sz="2800" dirty="0" smtClean="0">
                <a:latin typeface="Times New Roman" pitchFamily="18" charset="0"/>
                <a:cs typeface="Times New Roman" pitchFamily="18" charset="0"/>
              </a:rPr>
              <a:t>(-)-</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-amino phenylacetic </a:t>
            </a:r>
            <a:r>
              <a:rPr lang="en-US" sz="2800" dirty="0">
                <a:latin typeface="Times New Roman" pitchFamily="18" charset="0"/>
                <a:cs typeface="Times New Roman" pitchFamily="18" charset="0"/>
              </a:rPr>
              <a:t>acid, is significantly more active </a:t>
            </a:r>
            <a:r>
              <a:rPr lang="en-US" sz="2800" dirty="0" smtClean="0">
                <a:latin typeface="Times New Roman" pitchFamily="18" charset="0"/>
                <a:cs typeface="Times New Roman" pitchFamily="18" charset="0"/>
              </a:rPr>
              <a:t>than </a:t>
            </a:r>
            <a:r>
              <a:rPr lang="en-US" sz="2800" dirty="0" smtClean="0">
                <a:solidFill>
                  <a:srgbClr val="00B0F0"/>
                </a:solidFill>
                <a:latin typeface="Times New Roman" pitchFamily="18" charset="0"/>
                <a:cs typeface="Times New Roman" pitchFamily="18" charset="0"/>
              </a:rPr>
              <a:t>L-</a:t>
            </a:r>
            <a:r>
              <a:rPr lang="en-US" sz="2800" dirty="0" smtClean="0">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ampicillin. </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6673983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08912" cy="5832648"/>
          </a:xfrm>
        </p:spPr>
        <p:txBody>
          <a:bodyPr>
            <a:normAutofit/>
          </a:bodyPr>
          <a:lstStyle/>
          <a:p>
            <a:pPr marL="68580" indent="0" algn="just" rtl="0">
              <a:buNone/>
            </a:pPr>
            <a:r>
              <a:rPr lang="en-US" sz="2800" dirty="0">
                <a:latin typeface="Times New Roman" pitchFamily="18" charset="0"/>
                <a:cs typeface="Times New Roman" pitchFamily="18" charset="0"/>
              </a:rPr>
              <a:t>Ampicillin is not resistant to penicillinase, and it produces the allergic </a:t>
            </a:r>
            <a:r>
              <a:rPr lang="en-US" sz="2800" dirty="0" smtClean="0">
                <a:latin typeface="Times New Roman" pitchFamily="18" charset="0"/>
                <a:cs typeface="Times New Roman" pitchFamily="18" charset="0"/>
              </a:rPr>
              <a:t>reactions</a:t>
            </a:r>
          </a:p>
          <a:p>
            <a:pPr marL="68580" indent="0" algn="just" rtl="0">
              <a:buNone/>
            </a:pPr>
            <a:r>
              <a:rPr lang="en-US" sz="2800" dirty="0" smtClean="0">
                <a:latin typeface="Times New Roman" pitchFamily="18" charset="0"/>
                <a:cs typeface="Times New Roman" pitchFamily="18" charset="0"/>
              </a:rPr>
              <a:t>Ampicillin is water soluble and </a:t>
            </a:r>
            <a:r>
              <a:rPr lang="en-US" sz="2800" dirty="0" smtClean="0">
                <a:solidFill>
                  <a:srgbClr val="FF0000"/>
                </a:solidFill>
                <a:latin typeface="Times New Roman" pitchFamily="18" charset="0"/>
                <a:cs typeface="Times New Roman" pitchFamily="18" charset="0"/>
              </a:rPr>
              <a:t>stable in acid</a:t>
            </a:r>
            <a:r>
              <a:rPr lang="en-US" sz="2800" dirty="0" smtClean="0">
                <a:latin typeface="Times New Roman" pitchFamily="18" charset="0"/>
                <a:cs typeface="Times New Roman" pitchFamily="18" charset="0"/>
              </a:rPr>
              <a:t>.</a:t>
            </a:r>
          </a:p>
          <a:p>
            <a:pPr marL="68580" indent="0" algn="just" rtl="0">
              <a:buNone/>
            </a:pPr>
            <a:r>
              <a:rPr lang="en-US" sz="2800" dirty="0" smtClean="0">
                <a:latin typeface="Times New Roman" pitchFamily="18" charset="0"/>
                <a:cs typeface="Times New Roman" pitchFamily="18" charset="0"/>
              </a:rPr>
              <a:t> The protonated </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-amino group of ampicillin has a pKa of 7.3 and thus it is protonated extensively in acidic media, which explains ampicillin’s stability to acid hydrolysis and </a:t>
            </a:r>
            <a:r>
              <a:rPr lang="en-US" sz="2800" dirty="0" smtClean="0">
                <a:solidFill>
                  <a:srgbClr val="FF0000"/>
                </a:solidFill>
                <a:latin typeface="Times New Roman" pitchFamily="18" charset="0"/>
                <a:cs typeface="Times New Roman" pitchFamily="18" charset="0"/>
              </a:rPr>
              <a:t>instability to alkaline hydrolysis.</a:t>
            </a:r>
            <a:endParaRPr lang="ar-IQ" sz="2800" dirty="0">
              <a:solidFill>
                <a:srgbClr val="FF0000"/>
              </a:solidFill>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569" y="4005064"/>
            <a:ext cx="541278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35696" y="5517232"/>
            <a:ext cx="2880320" cy="954107"/>
          </a:xfrm>
          <a:prstGeom prst="rect">
            <a:avLst/>
          </a:prstGeom>
        </p:spPr>
        <p:txBody>
          <a:bodyPr wrap="square">
            <a:spAutoFit/>
          </a:bodyPr>
          <a:lstStyle/>
          <a:p>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Ampicillin</a:t>
            </a:r>
            <a:endParaRPr lang="ar-IQ" sz="2800" dirty="0">
              <a:latin typeface="Times New Roman" pitchFamily="18" charset="0"/>
              <a:cs typeface="Times New Roman" pitchFamily="18" charset="0"/>
            </a:endParaRPr>
          </a:p>
        </p:txBody>
      </p:sp>
      <p:sp>
        <p:nvSpPr>
          <p:cNvPr id="2" name="Oval 1"/>
          <p:cNvSpPr/>
          <p:nvPr/>
        </p:nvSpPr>
        <p:spPr>
          <a:xfrm rot="18825057">
            <a:off x="3066721" y="3685424"/>
            <a:ext cx="1152828" cy="227981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946297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08912" cy="5832648"/>
          </a:xfrm>
        </p:spPr>
        <p:txBody>
          <a:bodyPr>
            <a:normAutofit/>
          </a:bodyPr>
          <a:lstStyle/>
          <a:p>
            <a:pPr marL="68580" indent="0" algn="l" rtl="0">
              <a:buNone/>
            </a:pPr>
            <a:r>
              <a:rPr lang="en-US" sz="2800" dirty="0" smtClean="0">
                <a:solidFill>
                  <a:schemeClr val="bg2">
                    <a:lumMod val="50000"/>
                  </a:schemeClr>
                </a:solidFill>
                <a:latin typeface="Times New Roman" pitchFamily="18" charset="0"/>
                <a:cs typeface="Times New Roman" pitchFamily="18" charset="0"/>
              </a:rPr>
              <a:t>Amoxicillin</a:t>
            </a:r>
          </a:p>
          <a:p>
            <a:pPr marL="68580" indent="0" algn="l" rtl="0">
              <a:buNone/>
            </a:pPr>
            <a:endParaRPr lang="en-US" sz="2800" dirty="0" smtClean="0">
              <a:solidFill>
                <a:schemeClr val="bg2">
                  <a:lumMod val="50000"/>
                </a:schemeClr>
              </a:solidFill>
              <a:latin typeface="Times New Roman" pitchFamily="18" charset="0"/>
              <a:cs typeface="Times New Roman" pitchFamily="18" charset="0"/>
            </a:endParaRPr>
          </a:p>
          <a:p>
            <a:pPr marL="68580" indent="0" algn="just" rtl="0">
              <a:buNone/>
            </a:pPr>
            <a:r>
              <a:rPr lang="en-US" sz="2800" dirty="0" smtClean="0">
                <a:solidFill>
                  <a:schemeClr val="bg2">
                    <a:lumMod val="75000"/>
                  </a:schemeClr>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simply the </a:t>
            </a:r>
            <a:r>
              <a:rPr lang="en-US" sz="2800" dirty="0" smtClean="0">
                <a:latin typeface="Times New Roman" pitchFamily="18" charset="0"/>
                <a:cs typeface="Times New Roman" pitchFamily="18" charset="0"/>
              </a:rPr>
              <a:t>p-hydroxy </a:t>
            </a:r>
          </a:p>
          <a:p>
            <a:pPr marL="68580" indent="0" algn="just" rtl="0">
              <a:buNone/>
            </a:pPr>
            <a:r>
              <a:rPr lang="en-US" sz="2800" dirty="0" smtClean="0">
                <a:latin typeface="Times New Roman" pitchFamily="18" charset="0"/>
                <a:cs typeface="Times New Roman" pitchFamily="18" charset="0"/>
              </a:rPr>
              <a:t>analog </a:t>
            </a:r>
            <a:r>
              <a:rPr lang="en-US" sz="2800" dirty="0">
                <a:latin typeface="Times New Roman" pitchFamily="18" charset="0"/>
                <a:cs typeface="Times New Roman" pitchFamily="18" charset="0"/>
              </a:rPr>
              <a:t>of ampicillin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prepared by acylation of 6-APA with  </a:t>
            </a:r>
            <a:r>
              <a:rPr lang="en-US" sz="2800" dirty="0" smtClean="0">
                <a:solidFill>
                  <a:srgbClr val="0070C0"/>
                </a:solidFill>
                <a:latin typeface="Times New Roman" pitchFamily="18" charset="0"/>
                <a:cs typeface="Times New Roman" pitchFamily="18" charset="0"/>
              </a:rPr>
              <a:t>p-hydroxy phenyl glycine.</a:t>
            </a:r>
          </a:p>
          <a:p>
            <a:pPr marL="68580" indent="0" algn="just" rtl="0">
              <a:buNone/>
            </a:pPr>
            <a:r>
              <a:rPr lang="en-US" sz="2800" dirty="0">
                <a:latin typeface="Times New Roman" pitchFamily="18" charset="0"/>
                <a:cs typeface="Times New Roman" pitchFamily="18" charset="0"/>
              </a:rPr>
              <a:t>Its antibacterial spectrum is nearly identical with that of</a:t>
            </a:r>
          </a:p>
          <a:p>
            <a:pPr marL="68580" indent="0" algn="just" rtl="0">
              <a:buNone/>
            </a:pPr>
            <a:r>
              <a:rPr lang="en-US" sz="2800" dirty="0">
                <a:latin typeface="Times New Roman" pitchFamily="18" charset="0"/>
                <a:cs typeface="Times New Roman" pitchFamily="18" charset="0"/>
              </a:rPr>
              <a:t>ampicillin, and like ampicillin, </a:t>
            </a:r>
            <a:r>
              <a:rPr lang="en-US" sz="2800" dirty="0">
                <a:solidFill>
                  <a:srgbClr val="FF0000"/>
                </a:solidFill>
                <a:latin typeface="Times New Roman" pitchFamily="18" charset="0"/>
                <a:cs typeface="Times New Roman" pitchFamily="18" charset="0"/>
              </a:rPr>
              <a:t>it is resistant to acid, </a:t>
            </a:r>
            <a:r>
              <a:rPr lang="en-US" sz="2800" dirty="0" smtClean="0">
                <a:latin typeface="Times New Roman" pitchFamily="18" charset="0"/>
                <a:cs typeface="Times New Roman" pitchFamily="18" charset="0"/>
              </a:rPr>
              <a:t>susceptible to </a:t>
            </a:r>
            <a:r>
              <a:rPr lang="en-US" sz="2800" dirty="0">
                <a:latin typeface="Times New Roman" pitchFamily="18" charset="0"/>
                <a:cs typeface="Times New Roman" pitchFamily="18" charset="0"/>
              </a:rPr>
              <a:t>alkaline and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-lactamase </a:t>
            </a:r>
            <a:r>
              <a:rPr lang="en-US" sz="2800" dirty="0">
                <a:latin typeface="Times New Roman" pitchFamily="18" charset="0"/>
                <a:cs typeface="Times New Roman" pitchFamily="18" charset="0"/>
              </a:rPr>
              <a:t>hydrolysis, and</a:t>
            </a:r>
          </a:p>
          <a:p>
            <a:pPr marL="68580" indent="0" algn="just" rtl="0">
              <a:buNone/>
            </a:pPr>
            <a:r>
              <a:rPr lang="en-US" sz="2800" dirty="0">
                <a:latin typeface="Times New Roman" pitchFamily="18" charset="0"/>
                <a:cs typeface="Times New Roman" pitchFamily="18" charset="0"/>
              </a:rPr>
              <a:t>weakly protein bound. Early clinical reports indicated </a:t>
            </a:r>
            <a:r>
              <a:rPr lang="en-US" sz="2800" dirty="0" smtClean="0">
                <a:latin typeface="Times New Roman" pitchFamily="18" charset="0"/>
                <a:cs typeface="Times New Roman" pitchFamily="18" charset="0"/>
              </a:rPr>
              <a:t>that orally </a:t>
            </a:r>
            <a:r>
              <a:rPr lang="en-US" sz="2800" dirty="0">
                <a:latin typeface="Times New Roman" pitchFamily="18" charset="0"/>
                <a:cs typeface="Times New Roman" pitchFamily="18" charset="0"/>
              </a:rPr>
              <a:t>administered amoxicillin possesses </a:t>
            </a:r>
            <a:r>
              <a:rPr lang="en-US" sz="2800" dirty="0" smtClean="0">
                <a:latin typeface="Times New Roman" pitchFamily="18" charset="0"/>
                <a:cs typeface="Times New Roman" pitchFamily="18" charset="0"/>
              </a:rPr>
              <a:t>significant advantages </a:t>
            </a:r>
            <a:r>
              <a:rPr lang="en-US" sz="2800" dirty="0">
                <a:latin typeface="Times New Roman" pitchFamily="18" charset="0"/>
                <a:cs typeface="Times New Roman" pitchFamily="18" charset="0"/>
              </a:rPr>
              <a:t>over ampicillin, including more complete </a:t>
            </a:r>
            <a:r>
              <a:rPr lang="en-US" sz="2800" dirty="0" smtClean="0">
                <a:latin typeface="Times New Roman" pitchFamily="18" charset="0"/>
                <a:cs typeface="Times New Roman" pitchFamily="18" charset="0"/>
              </a:rPr>
              <a:t>GI absorption</a:t>
            </a:r>
          </a:p>
          <a:p>
            <a:pPr marL="68580" indent="0" algn="l" rtl="0">
              <a:buNone/>
            </a:pPr>
            <a:endParaRPr lang="ar-IQ" sz="2800" dirty="0">
              <a:latin typeface="Times New Roman" pitchFamily="18" charset="0"/>
              <a:cs typeface="Times New Roman" pitchFamily="18" charset="0"/>
            </a:endParaRPr>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71" r="11355"/>
          <a:stretch/>
        </p:blipFill>
        <p:spPr bwMode="auto">
          <a:xfrm>
            <a:off x="4541518" y="679004"/>
            <a:ext cx="341485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rot="2384468">
            <a:off x="4311601" y="754903"/>
            <a:ext cx="2206303" cy="1167523"/>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2468720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648072"/>
          </a:xfrm>
        </p:spPr>
        <p:txBody>
          <a:bodyPr>
            <a:normAutofit/>
          </a:bodyPr>
          <a:lstStyle/>
          <a:p>
            <a:pPr rtl="0"/>
            <a:r>
              <a:rPr lang="el-GR" sz="3600" dirty="0" smtClean="0">
                <a:latin typeface="Times New Roman" pitchFamily="18" charset="0"/>
                <a:cs typeface="Times New Roman" pitchFamily="18" charset="0"/>
              </a:rPr>
              <a:t>Β</a:t>
            </a:r>
            <a:r>
              <a:rPr lang="en-US" sz="3600" dirty="0" smtClean="0">
                <a:latin typeface="Times New Roman" pitchFamily="18" charset="0"/>
                <a:cs typeface="Times New Roman" pitchFamily="18" charset="0"/>
              </a:rPr>
              <a:t>-lactamase inhibitors</a:t>
            </a:r>
            <a:endParaRPr lang="ar-IQ" sz="3600" dirty="0">
              <a:latin typeface="Times New Roman" pitchFamily="18" charset="0"/>
              <a:cs typeface="Times New Roman" pitchFamily="18" charset="0"/>
            </a:endParaRPr>
          </a:p>
        </p:txBody>
      </p:sp>
      <p:sp>
        <p:nvSpPr>
          <p:cNvPr id="3" name="Content Placeholder 2"/>
          <p:cNvSpPr>
            <a:spLocks noGrp="1"/>
          </p:cNvSpPr>
          <p:nvPr>
            <p:ph idx="1"/>
          </p:nvPr>
        </p:nvSpPr>
        <p:spPr>
          <a:xfrm>
            <a:off x="539552" y="1412776"/>
            <a:ext cx="8064896" cy="5112568"/>
          </a:xfrm>
        </p:spPr>
        <p:txBody>
          <a:bodyPr>
            <a:noAutofit/>
          </a:bodyPr>
          <a:lstStyle/>
          <a:p>
            <a:pPr marL="68580" indent="0" algn="just" rtl="0">
              <a:buNone/>
            </a:pPr>
            <a:r>
              <a:rPr lang="en-US" sz="2800" dirty="0">
                <a:latin typeface="Times New Roman" pitchFamily="18" charset="0"/>
                <a:cs typeface="Times New Roman" pitchFamily="18" charset="0"/>
              </a:rPr>
              <a:t>The discovery of the </a:t>
            </a:r>
            <a:r>
              <a:rPr lang="en-US" sz="2800" dirty="0">
                <a:solidFill>
                  <a:srgbClr val="0070C0"/>
                </a:solidFill>
                <a:latin typeface="Times New Roman" pitchFamily="18" charset="0"/>
                <a:cs typeface="Times New Roman" pitchFamily="18" charset="0"/>
              </a:rPr>
              <a:t>naturally occurring, </a:t>
            </a:r>
            <a:r>
              <a:rPr lang="en-US" sz="2800" dirty="0" smtClean="0">
                <a:latin typeface="Times New Roman" pitchFamily="18" charset="0"/>
                <a:cs typeface="Times New Roman" pitchFamily="18" charset="0"/>
              </a:rPr>
              <a:t>mechanism based inhibitor </a:t>
            </a:r>
            <a:r>
              <a:rPr lang="en-US" sz="2800" dirty="0" smtClean="0">
                <a:solidFill>
                  <a:srgbClr val="FF0000"/>
                </a:solidFill>
                <a:latin typeface="Times New Roman" pitchFamily="18" charset="0"/>
                <a:cs typeface="Times New Roman" pitchFamily="18" charset="0"/>
              </a:rPr>
              <a:t>Clavulanic acid, </a:t>
            </a:r>
            <a:r>
              <a:rPr lang="en-US" sz="2800" dirty="0">
                <a:latin typeface="Times New Roman" pitchFamily="18" charset="0"/>
                <a:cs typeface="Times New Roman" pitchFamily="18" charset="0"/>
              </a:rPr>
              <a:t>which causes potent </a:t>
            </a:r>
            <a:r>
              <a:rPr lang="en-US" sz="2800" dirty="0" smtClean="0">
                <a:latin typeface="Times New Roman" pitchFamily="18" charset="0"/>
                <a:cs typeface="Times New Roman" pitchFamily="18" charset="0"/>
              </a:rPr>
              <a:t>and progressive </a:t>
            </a:r>
            <a:r>
              <a:rPr lang="en-US" sz="2800" dirty="0">
                <a:solidFill>
                  <a:srgbClr val="002060"/>
                </a:solidFill>
                <a:latin typeface="Times New Roman" pitchFamily="18" charset="0"/>
                <a:cs typeface="Times New Roman" pitchFamily="18" charset="0"/>
              </a:rPr>
              <a:t>inactivation of </a:t>
            </a:r>
            <a:r>
              <a:rPr lang="el-GR" sz="2800" dirty="0" smtClean="0">
                <a:solidFill>
                  <a:srgbClr val="002060"/>
                </a:solidFill>
                <a:latin typeface="Times New Roman" pitchFamily="18" charset="0"/>
                <a:cs typeface="Times New Roman" pitchFamily="18" charset="0"/>
              </a:rPr>
              <a:t>β</a:t>
            </a:r>
            <a:r>
              <a:rPr lang="en-US" sz="2800" dirty="0" smtClean="0">
                <a:solidFill>
                  <a:srgbClr val="002060"/>
                </a:solidFill>
                <a:latin typeface="Times New Roman" pitchFamily="18" charset="0"/>
                <a:cs typeface="Times New Roman" pitchFamily="18" charset="0"/>
              </a:rPr>
              <a:t>-lactamases has created renewed </a:t>
            </a:r>
            <a:r>
              <a:rPr lang="en-US" sz="2800" dirty="0">
                <a:solidFill>
                  <a:srgbClr val="002060"/>
                </a:solidFill>
                <a:latin typeface="Times New Roman" pitchFamily="18" charset="0"/>
                <a:cs typeface="Times New Roman" pitchFamily="18" charset="0"/>
              </a:rPr>
              <a:t>interest in </a:t>
            </a:r>
            <a:r>
              <a:rPr lang="el-GR" sz="2800" dirty="0" smtClean="0">
                <a:solidFill>
                  <a:srgbClr val="002060"/>
                </a:solidFill>
                <a:latin typeface="Times New Roman" pitchFamily="18" charset="0"/>
                <a:cs typeface="Times New Roman" pitchFamily="18" charset="0"/>
              </a:rPr>
              <a:t>β</a:t>
            </a:r>
            <a:r>
              <a:rPr lang="en-US" sz="2800" dirty="0" smtClean="0">
                <a:solidFill>
                  <a:srgbClr val="002060"/>
                </a:solidFill>
                <a:latin typeface="Times New Roman" pitchFamily="18" charset="0"/>
                <a:cs typeface="Times New Roman" pitchFamily="18" charset="0"/>
              </a:rPr>
              <a:t>-lactam </a:t>
            </a:r>
            <a:r>
              <a:rPr lang="en-US" sz="2800" dirty="0">
                <a:solidFill>
                  <a:srgbClr val="002060"/>
                </a:solidFill>
                <a:latin typeface="Times New Roman" pitchFamily="18" charset="0"/>
                <a:cs typeface="Times New Roman" pitchFamily="18" charset="0"/>
              </a:rPr>
              <a:t>combination therapy.</a:t>
            </a:r>
          </a:p>
          <a:p>
            <a:pPr marL="68580" indent="0" algn="just" rtl="0">
              <a:buNone/>
            </a:pPr>
            <a:r>
              <a:rPr lang="en-US" sz="2800" dirty="0">
                <a:latin typeface="Times New Roman" pitchFamily="18" charset="0"/>
                <a:cs typeface="Times New Roman" pitchFamily="18" charset="0"/>
              </a:rPr>
              <a:t>This interest has led to the design and synthesis of </a:t>
            </a:r>
            <a:r>
              <a:rPr lang="en-US" sz="2800" dirty="0" smtClean="0">
                <a:latin typeface="Times New Roman" pitchFamily="18" charset="0"/>
                <a:cs typeface="Times New Roman" pitchFamily="18" charset="0"/>
              </a:rPr>
              <a:t>additional mechanism-based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-lactamase </a:t>
            </a:r>
            <a:r>
              <a:rPr lang="en-US" sz="2800" dirty="0">
                <a:latin typeface="Times New Roman" pitchFamily="18" charset="0"/>
                <a:cs typeface="Times New Roman" pitchFamily="18" charset="0"/>
              </a:rPr>
              <a:t>inhibitors, such </a:t>
            </a:r>
            <a:r>
              <a:rPr lang="en-US" sz="2800" dirty="0" smtClean="0">
                <a:latin typeface="Times New Roman" pitchFamily="18" charset="0"/>
                <a:cs typeface="Times New Roman" pitchFamily="18" charset="0"/>
              </a:rPr>
              <a:t>as </a:t>
            </a:r>
            <a:r>
              <a:rPr lang="en-US" sz="2800" dirty="0" smtClean="0">
                <a:solidFill>
                  <a:srgbClr val="FF0000"/>
                </a:solidFill>
                <a:latin typeface="Times New Roman" pitchFamily="18" charset="0"/>
                <a:cs typeface="Times New Roman" pitchFamily="18" charset="0"/>
              </a:rPr>
              <a:t>sulbactam</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and </a:t>
            </a:r>
            <a:r>
              <a:rPr lang="en-US" sz="2800" dirty="0">
                <a:solidFill>
                  <a:srgbClr val="FF0000"/>
                </a:solidFill>
                <a:latin typeface="Times New Roman" pitchFamily="18" charset="0"/>
                <a:cs typeface="Times New Roman" pitchFamily="18" charset="0"/>
              </a:rPr>
              <a:t>tazobactam</a:t>
            </a:r>
            <a:r>
              <a:rPr lang="en-US" sz="2800" dirty="0">
                <a:latin typeface="Times New Roman" pitchFamily="18" charset="0"/>
                <a:cs typeface="Times New Roman" pitchFamily="18" charset="0"/>
              </a:rPr>
              <a:t>, and the isolation of </a:t>
            </a:r>
            <a:r>
              <a:rPr lang="en-US" sz="2800" dirty="0" smtClean="0">
                <a:latin typeface="Times New Roman" pitchFamily="18" charset="0"/>
                <a:cs typeface="Times New Roman" pitchFamily="18" charset="0"/>
              </a:rPr>
              <a:t>naturally occurring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-lactams</a:t>
            </a:r>
            <a:r>
              <a:rPr lang="en-US" sz="2800" dirty="0">
                <a:latin typeface="Times New Roman" pitchFamily="18" charset="0"/>
                <a:cs typeface="Times New Roman" pitchFamily="18" charset="0"/>
              </a:rPr>
              <a:t>, such as the </a:t>
            </a:r>
            <a:r>
              <a:rPr lang="en-US" sz="2800" dirty="0" smtClean="0">
                <a:solidFill>
                  <a:srgbClr val="00B050"/>
                </a:solidFill>
                <a:latin typeface="Times New Roman" pitchFamily="18" charset="0"/>
                <a:cs typeface="Times New Roman" pitchFamily="18" charset="0"/>
              </a:rPr>
              <a:t>Thienamycins,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which </a:t>
            </a:r>
            <a:r>
              <a:rPr lang="en-US" sz="2800" dirty="0" smtClean="0">
                <a:latin typeface="Times New Roman" pitchFamily="18" charset="0"/>
                <a:cs typeface="Times New Roman" pitchFamily="18" charset="0"/>
              </a:rPr>
              <a:t>both inhibit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-lactamases </a:t>
            </a:r>
            <a:r>
              <a:rPr lang="en-US" sz="2800" dirty="0">
                <a:latin typeface="Times New Roman" pitchFamily="18" charset="0"/>
                <a:cs typeface="Times New Roman" pitchFamily="18" charset="0"/>
              </a:rPr>
              <a:t>and interact with PBPs.</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1548619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69088"/>
          </a:xfrm>
        </p:spPr>
        <p:txBody>
          <a:bodyPr>
            <a:normAutofit fontScale="90000"/>
          </a:bodyPr>
          <a:lstStyle/>
          <a:p>
            <a:r>
              <a:rPr lang="en-US" dirty="0" smtClean="0">
                <a:latin typeface="Times New Roman" pitchFamily="18" charset="0"/>
                <a:cs typeface="Times New Roman" pitchFamily="18" charset="0"/>
              </a:rPr>
              <a:t>Mechanism of action</a:t>
            </a:r>
            <a:r>
              <a:rPr lang="en-US" dirty="0" smtClean="0"/>
              <a:t> </a:t>
            </a:r>
            <a:endParaRPr lang="ar-IQ" dirty="0"/>
          </a:p>
        </p:txBody>
      </p:sp>
      <p:sp>
        <p:nvSpPr>
          <p:cNvPr id="3" name="Content Placeholder 2"/>
          <p:cNvSpPr>
            <a:spLocks noGrp="1"/>
          </p:cNvSpPr>
          <p:nvPr>
            <p:ph idx="1"/>
          </p:nvPr>
        </p:nvSpPr>
        <p:spPr>
          <a:xfrm>
            <a:off x="467544" y="1268760"/>
            <a:ext cx="8208912" cy="5256584"/>
          </a:xfrm>
        </p:spPr>
        <p:txBody>
          <a:bodyPr>
            <a:noAutofit/>
          </a:bodyPr>
          <a:lstStyle/>
          <a:p>
            <a:pPr marL="68580" indent="0" algn="l" rtl="0">
              <a:buNone/>
            </a:pPr>
            <a:endParaRPr lang="ar-IQ" sz="2800" dirty="0">
              <a:latin typeface="Times New Roman" pitchFamily="18" charset="0"/>
              <a:cs typeface="Times New Roman" pitchFamily="18" charset="0"/>
            </a:endParaRPr>
          </a:p>
        </p:txBody>
      </p:sp>
      <p:pic>
        <p:nvPicPr>
          <p:cNvPr id="4" name="Picture 3" descr="Macintosh HD:Users:jdecker:Documents:COURSEADMIN:MIC 205:Mic205PP:"/>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20891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0896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08912" cy="5832648"/>
          </a:xfrm>
        </p:spPr>
        <p:txBody>
          <a:bodyPr>
            <a:normAutofit/>
          </a:bodyPr>
          <a:lstStyle/>
          <a:p>
            <a:pPr marL="68580" indent="0" algn="l" rtl="0">
              <a:buNone/>
            </a:pPr>
            <a:r>
              <a:rPr lang="en-US" sz="3000" dirty="0">
                <a:solidFill>
                  <a:schemeClr val="bg2">
                    <a:lumMod val="50000"/>
                  </a:schemeClr>
                </a:solidFill>
                <a:latin typeface="Times New Roman" pitchFamily="18" charset="0"/>
                <a:cs typeface="Times New Roman" pitchFamily="18" charset="0"/>
              </a:rPr>
              <a:t>Clavulanate Potassium</a:t>
            </a:r>
          </a:p>
          <a:p>
            <a:pPr marL="68580" indent="0" algn="just" rtl="0">
              <a:buNone/>
            </a:pPr>
            <a:r>
              <a:rPr lang="en-US" sz="3000" dirty="0">
                <a:latin typeface="Times New Roman" pitchFamily="18" charset="0"/>
                <a:cs typeface="Times New Roman" pitchFamily="18" charset="0"/>
              </a:rPr>
              <a:t>Clavulanic acid is an antibiotic isolated from Streptomyces clavuligeris. Structurally, it is a 1-oxopenam lacking the 6-acylamino side chain of penicillins but possessing a 2- hydroxyethylidene moiety at C-2. Clavulanic acid exhibits </a:t>
            </a:r>
            <a:r>
              <a:rPr lang="en-US" sz="3000" dirty="0">
                <a:solidFill>
                  <a:schemeClr val="accent3">
                    <a:lumMod val="75000"/>
                  </a:schemeClr>
                </a:solidFill>
                <a:latin typeface="Times New Roman" pitchFamily="18" charset="0"/>
                <a:cs typeface="Times New Roman" pitchFamily="18" charset="0"/>
              </a:rPr>
              <a:t>very weak antibacterial activity,</a:t>
            </a:r>
            <a:r>
              <a:rPr lang="en-US" sz="3000" dirty="0">
                <a:latin typeface="Times New Roman" pitchFamily="18" charset="0"/>
                <a:cs typeface="Times New Roman" pitchFamily="18" charset="0"/>
              </a:rPr>
              <a:t> comparable with that of 6-APA and, therefore, is not useful as an antibiotic. </a:t>
            </a:r>
            <a:r>
              <a:rPr lang="en-US" sz="3000" dirty="0">
                <a:solidFill>
                  <a:srgbClr val="00B0F0"/>
                </a:solidFill>
                <a:latin typeface="Times New Roman" pitchFamily="18" charset="0"/>
                <a:cs typeface="Times New Roman" pitchFamily="18" charset="0"/>
              </a:rPr>
              <a:t>It is, however, a potent inhibitor of S. aureus </a:t>
            </a:r>
            <a:r>
              <a:rPr lang="en-US" sz="3000" dirty="0">
                <a:solidFill>
                  <a:srgbClr val="FF0000"/>
                </a:solidFill>
                <a:latin typeface="Times New Roman" pitchFamily="18" charset="0"/>
                <a:cs typeface="Times New Roman" pitchFamily="18" charset="0"/>
              </a:rPr>
              <a:t>β-lactamase</a:t>
            </a:r>
            <a:r>
              <a:rPr lang="en-US" sz="3000" dirty="0">
                <a:solidFill>
                  <a:srgbClr val="00B0F0"/>
                </a:solidFill>
                <a:latin typeface="Times New Roman" pitchFamily="18" charset="0"/>
                <a:cs typeface="Times New Roman" pitchFamily="18" charset="0"/>
              </a:rPr>
              <a:t> and </a:t>
            </a:r>
            <a:r>
              <a:rPr lang="en-US" sz="3000" dirty="0">
                <a:solidFill>
                  <a:srgbClr val="FF0000"/>
                </a:solidFill>
                <a:latin typeface="Times New Roman" pitchFamily="18" charset="0"/>
                <a:cs typeface="Times New Roman" pitchFamily="18" charset="0"/>
              </a:rPr>
              <a:t>plasmid-mediated </a:t>
            </a:r>
            <a:r>
              <a:rPr lang="el-GR" sz="3000" dirty="0">
                <a:solidFill>
                  <a:srgbClr val="FF0000"/>
                </a:solidFill>
                <a:latin typeface="Times New Roman" pitchFamily="18" charset="0"/>
                <a:cs typeface="Times New Roman" pitchFamily="18" charset="0"/>
              </a:rPr>
              <a:t>β-</a:t>
            </a:r>
            <a:r>
              <a:rPr lang="en-US" sz="3000" dirty="0" smtClean="0">
                <a:solidFill>
                  <a:srgbClr val="FF0000"/>
                </a:solidFill>
                <a:latin typeface="Times New Roman" pitchFamily="18" charset="0"/>
                <a:cs typeface="Times New Roman" pitchFamily="18" charset="0"/>
              </a:rPr>
              <a:t>lactamases </a:t>
            </a:r>
            <a:r>
              <a:rPr lang="en-US" sz="3000" dirty="0">
                <a:solidFill>
                  <a:srgbClr val="00B0F0"/>
                </a:solidFill>
                <a:latin typeface="Times New Roman" pitchFamily="18" charset="0"/>
                <a:cs typeface="Times New Roman" pitchFamily="18" charset="0"/>
              </a:rPr>
              <a:t>elaborated by Gram negative bacilli</a:t>
            </a:r>
            <a:r>
              <a:rPr lang="en-US" dirty="0">
                <a:solidFill>
                  <a:srgbClr val="00B0F0"/>
                </a:solidFill>
              </a:rPr>
              <a:t>.</a:t>
            </a:r>
          </a:p>
        </p:txBody>
      </p:sp>
    </p:spTree>
    <p:extLst>
      <p:ext uri="{BB962C8B-B14F-4D97-AF65-F5344CB8AC3E}">
        <p14:creationId xmlns:p14="http://schemas.microsoft.com/office/powerpoint/2010/main" val="24082333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208911"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1560" y="4221088"/>
            <a:ext cx="7992888" cy="1938992"/>
          </a:xfrm>
          <a:prstGeom prst="rect">
            <a:avLst/>
          </a:prstGeom>
        </p:spPr>
        <p:txBody>
          <a:bodyPr wrap="square">
            <a:spAutoFit/>
          </a:bodyPr>
          <a:lstStyle/>
          <a:p>
            <a:pPr algn="just" rtl="0"/>
            <a:r>
              <a:rPr lang="en-US" sz="2400" dirty="0">
                <a:latin typeface="Times New Roman" panose="02020603050405020304" pitchFamily="18" charset="0"/>
                <a:cs typeface="Times New Roman" panose="02020603050405020304" pitchFamily="18" charset="0"/>
              </a:rPr>
              <a:t>Combinations of amoxicillin and the potassium </a:t>
            </a:r>
            <a:r>
              <a:rPr lang="en-US" sz="2400" dirty="0" smtClean="0">
                <a:latin typeface="Times New Roman" panose="02020603050405020304" pitchFamily="18" charset="0"/>
                <a:cs typeface="Times New Roman" panose="02020603050405020304" pitchFamily="18" charset="0"/>
              </a:rPr>
              <a:t>salt of </a:t>
            </a:r>
            <a:r>
              <a:rPr lang="en-US" sz="2400" dirty="0">
                <a:latin typeface="Times New Roman" panose="02020603050405020304" pitchFamily="18" charset="0"/>
                <a:cs typeface="Times New Roman" panose="02020603050405020304" pitchFamily="18" charset="0"/>
              </a:rPr>
              <a:t>clavulanic acid are available (Augmentin) in various fixed-dose oral dosage forms intended for the treatment of skin, respiratory, ear, and urinary tract infections caused by β-lactamase–producing bacterial strains</a:t>
            </a:r>
            <a:r>
              <a:rPr lang="en-US" dirty="0"/>
              <a:t>.</a:t>
            </a:r>
          </a:p>
        </p:txBody>
      </p:sp>
    </p:spTree>
    <p:extLst>
      <p:ext uri="{BB962C8B-B14F-4D97-AF65-F5344CB8AC3E}">
        <p14:creationId xmlns:p14="http://schemas.microsoft.com/office/powerpoint/2010/main" val="3401342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20688"/>
            <a:ext cx="7024744" cy="648072"/>
          </a:xfrm>
        </p:spPr>
        <p:txBody>
          <a:bodyPr>
            <a:normAutofit fontScale="90000"/>
          </a:bodyPr>
          <a:lstStyle/>
          <a:p>
            <a:r>
              <a:rPr lang="en-US" dirty="0">
                <a:latin typeface="Times New Roman" pitchFamily="18" charset="0"/>
                <a:cs typeface="Times New Roman" pitchFamily="18" charset="0"/>
              </a:rPr>
              <a:t>Carbapenems</a:t>
            </a:r>
            <a:r>
              <a:rPr lang="en-US" dirty="0"/>
              <a:t> </a:t>
            </a:r>
            <a:endParaRPr lang="ar-IQ" dirty="0"/>
          </a:p>
        </p:txBody>
      </p:sp>
      <p:sp>
        <p:nvSpPr>
          <p:cNvPr id="3" name="Content Placeholder 2"/>
          <p:cNvSpPr>
            <a:spLocks noGrp="1"/>
          </p:cNvSpPr>
          <p:nvPr>
            <p:ph idx="1"/>
          </p:nvPr>
        </p:nvSpPr>
        <p:spPr>
          <a:xfrm>
            <a:off x="611560" y="1268760"/>
            <a:ext cx="7992888" cy="5256584"/>
          </a:xfrm>
        </p:spPr>
        <p:txBody>
          <a:bodyPr>
            <a:normAutofit/>
          </a:bodyPr>
          <a:lstStyle/>
          <a:p>
            <a:pPr marL="68580" indent="0" algn="l" rtl="0">
              <a:buNone/>
            </a:pPr>
            <a:r>
              <a:rPr lang="en-US" sz="2800" dirty="0">
                <a:latin typeface="Times New Roman" pitchFamily="18" charset="0"/>
                <a:cs typeface="Times New Roman" pitchFamily="18" charset="0"/>
              </a:rPr>
              <a:t>Carbapenems are a potent class of β-lactams which attack a wide range of PBPs, have low toxicity, and are much more resistant to β-lactamases than the penicillins or cephalosporins. </a:t>
            </a:r>
            <a:endParaRPr lang="en-US" sz="2800" dirty="0" smtClean="0">
              <a:latin typeface="Times New Roman" pitchFamily="18" charset="0"/>
              <a:cs typeface="Times New Roman" pitchFamily="18" charset="0"/>
            </a:endParaRPr>
          </a:p>
          <a:p>
            <a:pPr marL="68580" indent="0" algn="l" rtl="0">
              <a:buNone/>
            </a:pPr>
            <a:r>
              <a:rPr lang="en-US" sz="2800" dirty="0" smtClean="0">
                <a:solidFill>
                  <a:srgbClr val="FF0000"/>
                </a:solidFill>
                <a:latin typeface="Times New Roman" pitchFamily="18" charset="0"/>
                <a:cs typeface="Times New Roman" pitchFamily="18" charset="0"/>
              </a:rPr>
              <a:t>Carbapenems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contain </a:t>
            </a:r>
            <a:r>
              <a:rPr lang="en-US" sz="2800" dirty="0">
                <a:solidFill>
                  <a:srgbClr val="00B0F0"/>
                </a:solidFill>
                <a:latin typeface="Times New Roman" pitchFamily="18" charset="0"/>
                <a:cs typeface="Times New Roman" pitchFamily="18" charset="0"/>
              </a:rPr>
              <a:t>a β-lactam ring (cyclic amide) </a:t>
            </a:r>
            <a:r>
              <a:rPr lang="en-US" sz="2800" dirty="0">
                <a:latin typeface="Times New Roman" pitchFamily="18" charset="0"/>
                <a:cs typeface="Times New Roman" pitchFamily="18" charset="0"/>
              </a:rPr>
              <a:t>fused to </a:t>
            </a:r>
            <a:r>
              <a:rPr lang="en-US" sz="2800" dirty="0">
                <a:solidFill>
                  <a:srgbClr val="00B0F0"/>
                </a:solidFill>
                <a:latin typeface="Times New Roman" pitchFamily="18" charset="0"/>
                <a:cs typeface="Times New Roman" pitchFamily="18" charset="0"/>
              </a:rPr>
              <a:t>a five-membered ring. </a:t>
            </a:r>
            <a:r>
              <a:rPr lang="en-US" sz="2800" dirty="0">
                <a:latin typeface="Times New Roman" pitchFamily="18" charset="0"/>
                <a:cs typeface="Times New Roman" pitchFamily="18" charset="0"/>
              </a:rPr>
              <a:t>Carbapenems differ in structure from penicillins in that within the five-membered ring </a:t>
            </a:r>
            <a:r>
              <a:rPr lang="en-US" sz="2800" dirty="0">
                <a:solidFill>
                  <a:srgbClr val="00B050"/>
                </a:solidFill>
                <a:latin typeface="Times New Roman" pitchFamily="18" charset="0"/>
                <a:cs typeface="Times New Roman" pitchFamily="18" charset="0"/>
              </a:rPr>
              <a:t>a sulfur </a:t>
            </a:r>
            <a:r>
              <a:rPr lang="en-US" sz="2800" dirty="0">
                <a:latin typeface="Times New Roman" pitchFamily="18" charset="0"/>
                <a:cs typeface="Times New Roman" pitchFamily="18" charset="0"/>
              </a:rPr>
              <a:t>is replaced by a carbon </a:t>
            </a:r>
            <a:r>
              <a:rPr lang="en-US" sz="2800" dirty="0" smtClean="0">
                <a:latin typeface="Times New Roman" pitchFamily="18" charset="0"/>
                <a:cs typeface="Times New Roman" pitchFamily="18" charset="0"/>
              </a:rPr>
              <a:t>atom </a:t>
            </a:r>
            <a:r>
              <a:rPr lang="en-US" sz="2800" dirty="0">
                <a:latin typeface="Times New Roman" pitchFamily="18" charset="0"/>
                <a:cs typeface="Times New Roman" pitchFamily="18" charset="0"/>
              </a:rPr>
              <a:t>(C</a:t>
            </a:r>
            <a:r>
              <a:rPr lang="en-US" sz="1400" dirty="0">
                <a:latin typeface="Times New Roman" pitchFamily="18" charset="0"/>
                <a:cs typeface="Times New Roman" pitchFamily="18" charset="0"/>
              </a:rPr>
              <a:t>1</a:t>
            </a:r>
            <a:r>
              <a:rPr lang="en-US" sz="2800" dirty="0">
                <a:latin typeface="Times New Roman" pitchFamily="18" charset="0"/>
                <a:cs typeface="Times New Roman" pitchFamily="18" charset="0"/>
              </a:rPr>
              <a:t>) and an </a:t>
            </a:r>
            <a:r>
              <a:rPr lang="en-US" sz="2800" dirty="0">
                <a:solidFill>
                  <a:srgbClr val="00B050"/>
                </a:solidFill>
                <a:latin typeface="Times New Roman" pitchFamily="18" charset="0"/>
                <a:cs typeface="Times New Roman" pitchFamily="18" charset="0"/>
              </a:rPr>
              <a:t>unsaturation</a:t>
            </a:r>
            <a:r>
              <a:rPr lang="en-US" sz="2800" dirty="0">
                <a:latin typeface="Times New Roman" pitchFamily="18" charset="0"/>
                <a:cs typeface="Times New Roman" pitchFamily="18" charset="0"/>
              </a:rPr>
              <a:t> is present between C</a:t>
            </a:r>
            <a:r>
              <a:rPr lang="en-US" sz="1800" dirty="0">
                <a:latin typeface="Times New Roman" pitchFamily="18" charset="0"/>
                <a:cs typeface="Times New Roman" pitchFamily="18" charset="0"/>
              </a:rPr>
              <a:t>2</a:t>
            </a:r>
            <a:r>
              <a:rPr lang="en-US" sz="2800" dirty="0">
                <a:latin typeface="Times New Roman" pitchFamily="18" charset="0"/>
                <a:cs typeface="Times New Roman" pitchFamily="18" charset="0"/>
              </a:rPr>
              <a:t> and C</a:t>
            </a:r>
            <a:r>
              <a:rPr lang="en-US" sz="2000" dirty="0">
                <a:latin typeface="Times New Roman" pitchFamily="18" charset="0"/>
                <a:cs typeface="Times New Roman" pitchFamily="18" charset="0"/>
              </a:rPr>
              <a:t>3</a:t>
            </a:r>
            <a:r>
              <a:rPr lang="en-US" sz="2800" dirty="0">
                <a:latin typeface="Times New Roman" pitchFamily="18" charset="0"/>
                <a:cs typeface="Times New Roman" pitchFamily="18" charset="0"/>
              </a:rPr>
              <a:t> in the five-membered ring.</a:t>
            </a:r>
          </a:p>
          <a:p>
            <a:pPr marL="68580" indent="0" algn="l" rtl="0">
              <a:buNone/>
            </a:pPr>
            <a:endParaRPr lang="en-US" sz="2800" dirty="0">
              <a:latin typeface="Times New Roman" pitchFamily="18" charset="0"/>
              <a:cs typeface="Times New Roman" pitchFamily="18" charset="0"/>
            </a:endParaRPr>
          </a:p>
          <a:p>
            <a:pPr marL="68580" indent="0" algn="l" rtl="0">
              <a:buNone/>
            </a:pP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31385341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168" b="5746"/>
          <a:stretch/>
        </p:blipFill>
        <p:spPr bwMode="auto">
          <a:xfrm>
            <a:off x="539552" y="1052737"/>
            <a:ext cx="8064896"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652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8136904" cy="5832648"/>
          </a:xfrm>
        </p:spPr>
        <p:txBody>
          <a:bodyPr>
            <a:normAutofit fontScale="77500" lnSpcReduction="20000"/>
          </a:bodyPr>
          <a:lstStyle/>
          <a:p>
            <a:pPr marL="68580" indent="0" algn="l" rtl="0">
              <a:buNone/>
            </a:pPr>
            <a:endParaRPr lang="en-US" sz="4000" dirty="0" smtClean="0">
              <a:solidFill>
                <a:schemeClr val="bg2">
                  <a:lumMod val="50000"/>
                </a:schemeClr>
              </a:solidFill>
              <a:latin typeface="Times New Roman" pitchFamily="18" charset="0"/>
              <a:cs typeface="Times New Roman" pitchFamily="18" charset="0"/>
            </a:endParaRPr>
          </a:p>
          <a:p>
            <a:pPr marL="68580" indent="0" algn="l" rtl="0">
              <a:buNone/>
            </a:pPr>
            <a:r>
              <a:rPr lang="en-US" sz="3600" dirty="0" smtClean="0">
                <a:solidFill>
                  <a:schemeClr val="bg2">
                    <a:lumMod val="50000"/>
                  </a:schemeClr>
                </a:solidFill>
                <a:latin typeface="Times New Roman" pitchFamily="18" charset="0"/>
                <a:cs typeface="Times New Roman" pitchFamily="18" charset="0"/>
              </a:rPr>
              <a:t>Thienamycin</a:t>
            </a:r>
          </a:p>
          <a:p>
            <a:pPr marL="68580" indent="0" algn="l" rtl="0">
              <a:buNone/>
            </a:pPr>
            <a:endParaRPr lang="en-US" sz="3600" dirty="0">
              <a:solidFill>
                <a:schemeClr val="bg2">
                  <a:lumMod val="50000"/>
                </a:schemeClr>
              </a:solidFill>
              <a:latin typeface="Times New Roman" pitchFamily="18" charset="0"/>
              <a:cs typeface="Times New Roman" pitchFamily="18" charset="0"/>
            </a:endParaRPr>
          </a:p>
          <a:p>
            <a:pPr marL="68580" indent="0" algn="l" rtl="0">
              <a:buNone/>
            </a:pPr>
            <a:endParaRPr lang="en-US" sz="3600" dirty="0" smtClean="0">
              <a:solidFill>
                <a:schemeClr val="bg2">
                  <a:lumMod val="50000"/>
                </a:schemeClr>
              </a:solidFill>
              <a:latin typeface="Times New Roman" pitchFamily="18" charset="0"/>
              <a:cs typeface="Times New Roman" pitchFamily="18" charset="0"/>
            </a:endParaRPr>
          </a:p>
          <a:p>
            <a:pPr marL="68580" indent="0" algn="l" rtl="0">
              <a:buNone/>
            </a:pPr>
            <a:endParaRPr lang="en-US" sz="3600" dirty="0" smtClean="0">
              <a:solidFill>
                <a:schemeClr val="bg2">
                  <a:lumMod val="50000"/>
                </a:schemeClr>
              </a:solidFill>
              <a:latin typeface="Times New Roman" pitchFamily="18" charset="0"/>
              <a:cs typeface="Times New Roman" pitchFamily="18" charset="0"/>
            </a:endParaRPr>
          </a:p>
          <a:p>
            <a:pPr marL="68580" indent="0" algn="l" rtl="0">
              <a:buNone/>
            </a:pPr>
            <a:r>
              <a:rPr lang="en-US" sz="3300" dirty="0">
                <a:solidFill>
                  <a:schemeClr val="tx1"/>
                </a:solidFill>
                <a:latin typeface="Times New Roman" pitchFamily="18" charset="0"/>
                <a:cs typeface="Times New Roman" pitchFamily="18" charset="0"/>
              </a:rPr>
              <a:t>Thienamycin is a novel β-lactam antibiotic first isolated and identified by researchers at Merck from fermentation of cultures of Streptomyces cattleya</a:t>
            </a:r>
            <a:r>
              <a:rPr lang="en-US" sz="3300" dirty="0" smtClean="0">
                <a:solidFill>
                  <a:schemeClr val="tx1"/>
                </a:solidFill>
                <a:latin typeface="Times New Roman" pitchFamily="18" charset="0"/>
                <a:cs typeface="Times New Roman" pitchFamily="18" charset="0"/>
              </a:rPr>
              <a:t>.</a:t>
            </a:r>
            <a:endParaRPr lang="en-US" sz="3300" dirty="0">
              <a:solidFill>
                <a:schemeClr val="bg2">
                  <a:lumMod val="50000"/>
                </a:schemeClr>
              </a:solidFill>
              <a:latin typeface="Times New Roman" pitchFamily="18" charset="0"/>
              <a:cs typeface="Times New Roman" pitchFamily="18" charset="0"/>
            </a:endParaRPr>
          </a:p>
          <a:p>
            <a:pPr marL="68580" indent="0" algn="just" rtl="0">
              <a:buNone/>
            </a:pPr>
            <a:r>
              <a:rPr lang="en-US" sz="3300" dirty="0" smtClean="0">
                <a:solidFill>
                  <a:schemeClr val="tx1"/>
                </a:solidFill>
                <a:latin typeface="Times New Roman" pitchFamily="18" charset="0"/>
                <a:cs typeface="Times New Roman" pitchFamily="18" charset="0"/>
              </a:rPr>
              <a:t>It </a:t>
            </a:r>
            <a:r>
              <a:rPr lang="en-US" sz="3300" dirty="0">
                <a:solidFill>
                  <a:schemeClr val="tx1"/>
                </a:solidFill>
                <a:latin typeface="Times New Roman" pitchFamily="18" charset="0"/>
                <a:cs typeface="Times New Roman" pitchFamily="18" charset="0"/>
              </a:rPr>
              <a:t>is </a:t>
            </a:r>
            <a:r>
              <a:rPr lang="en-US" sz="3300" dirty="0">
                <a:solidFill>
                  <a:srgbClr val="FF0000"/>
                </a:solidFill>
                <a:latin typeface="Times New Roman" pitchFamily="18" charset="0"/>
                <a:cs typeface="Times New Roman" pitchFamily="18" charset="0"/>
              </a:rPr>
              <a:t>resistant to inactivation </a:t>
            </a:r>
            <a:r>
              <a:rPr lang="en-US" sz="3300" dirty="0" smtClean="0">
                <a:solidFill>
                  <a:srgbClr val="FF0000"/>
                </a:solidFill>
                <a:latin typeface="Times New Roman" pitchFamily="18" charset="0"/>
                <a:cs typeface="Times New Roman" pitchFamily="18" charset="0"/>
              </a:rPr>
              <a:t>by most </a:t>
            </a:r>
            <a:r>
              <a:rPr lang="el-GR" sz="3300" dirty="0" smtClean="0">
                <a:solidFill>
                  <a:srgbClr val="FF0000"/>
                </a:solidFill>
                <a:latin typeface="Times New Roman" pitchFamily="18" charset="0"/>
                <a:cs typeface="Times New Roman" pitchFamily="18" charset="0"/>
              </a:rPr>
              <a:t>β</a:t>
            </a:r>
            <a:r>
              <a:rPr lang="en-US" sz="3300" dirty="0" smtClean="0">
                <a:solidFill>
                  <a:srgbClr val="FF0000"/>
                </a:solidFill>
                <a:latin typeface="Times New Roman" pitchFamily="18" charset="0"/>
                <a:cs typeface="Times New Roman" pitchFamily="18" charset="0"/>
              </a:rPr>
              <a:t>-lactamases </a:t>
            </a:r>
            <a:r>
              <a:rPr lang="en-US" sz="3300" dirty="0">
                <a:solidFill>
                  <a:schemeClr val="tx1"/>
                </a:solidFill>
                <a:latin typeface="Times New Roman" pitchFamily="18" charset="0"/>
                <a:cs typeface="Times New Roman" pitchFamily="18" charset="0"/>
              </a:rPr>
              <a:t>elaborated by Gram-negative and </a:t>
            </a:r>
            <a:r>
              <a:rPr lang="en-US" sz="3300" dirty="0" smtClean="0">
                <a:solidFill>
                  <a:schemeClr val="tx1"/>
                </a:solidFill>
                <a:latin typeface="Times New Roman" pitchFamily="18" charset="0"/>
                <a:cs typeface="Times New Roman" pitchFamily="18" charset="0"/>
              </a:rPr>
              <a:t>Gram positive bacteria </a:t>
            </a:r>
            <a:r>
              <a:rPr lang="en-US" sz="3300" dirty="0">
                <a:solidFill>
                  <a:schemeClr val="tx1"/>
                </a:solidFill>
                <a:latin typeface="Times New Roman" pitchFamily="18" charset="0"/>
                <a:cs typeface="Times New Roman" pitchFamily="18" charset="0"/>
              </a:rPr>
              <a:t>and, therefore, is effective against </a:t>
            </a:r>
            <a:r>
              <a:rPr lang="en-US" sz="3300" dirty="0" smtClean="0">
                <a:solidFill>
                  <a:schemeClr val="tx1"/>
                </a:solidFill>
                <a:latin typeface="Times New Roman" pitchFamily="18" charset="0"/>
                <a:cs typeface="Times New Roman" pitchFamily="18" charset="0"/>
              </a:rPr>
              <a:t>many strains </a:t>
            </a:r>
            <a:r>
              <a:rPr lang="en-US" sz="3300" dirty="0">
                <a:solidFill>
                  <a:schemeClr val="tx1"/>
                </a:solidFill>
                <a:latin typeface="Times New Roman" pitchFamily="18" charset="0"/>
                <a:cs typeface="Times New Roman" pitchFamily="18" charset="0"/>
              </a:rPr>
              <a:t>resistant to penicillins and cephalosporins. Due to its highly unstable nature this drug and its derivatives are created through synthesis, not bacterial fermentation</a:t>
            </a:r>
            <a:r>
              <a:rPr lang="en-US" sz="3000" dirty="0">
                <a:solidFill>
                  <a:schemeClr val="tx1"/>
                </a:solidFill>
                <a:latin typeface="Times New Roman" pitchFamily="18" charset="0"/>
                <a:cs typeface="Times New Roman" pitchFamily="18" charset="0"/>
              </a:rPr>
              <a:t>.</a:t>
            </a:r>
            <a:endParaRPr lang="ar-IQ" sz="3000" dirty="0">
              <a:solidFill>
                <a:schemeClr val="tx1"/>
              </a:solidFill>
              <a:latin typeface="Times New Roman" pitchFamily="18" charset="0"/>
              <a:cs typeface="Times New Roman" pitchFamily="18" charset="0"/>
            </a:endParaRPr>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03" r="12649"/>
          <a:stretch/>
        </p:blipFill>
        <p:spPr bwMode="auto">
          <a:xfrm>
            <a:off x="4461640" y="764704"/>
            <a:ext cx="378276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rot="796436">
            <a:off x="6157416" y="1052881"/>
            <a:ext cx="1584176" cy="7976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Flowchart: Connector 3"/>
          <p:cNvSpPr/>
          <p:nvPr/>
        </p:nvSpPr>
        <p:spPr>
          <a:xfrm rot="1800790">
            <a:off x="4404289" y="589228"/>
            <a:ext cx="660901" cy="1186222"/>
          </a:xfrm>
          <a:prstGeom prst="flowChartConnector">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40228076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8136904" cy="5616624"/>
          </a:xfrm>
        </p:spPr>
        <p:txBody>
          <a:bodyPr>
            <a:normAutofit fontScale="92500"/>
          </a:bodyPr>
          <a:lstStyle/>
          <a:p>
            <a:pPr marL="68580" indent="0" algn="just" rtl="0">
              <a:buNone/>
            </a:pPr>
            <a:r>
              <a:rPr lang="en-US" sz="2800" dirty="0">
                <a:latin typeface="Times New Roman" pitchFamily="18" charset="0"/>
                <a:cs typeface="Times New Roman" pitchFamily="18" charset="0"/>
              </a:rPr>
              <a:t>The side chain is unique in two </a:t>
            </a:r>
            <a:r>
              <a:rPr lang="en-US" sz="2800" dirty="0" smtClean="0">
                <a:latin typeface="Times New Roman" pitchFamily="18" charset="0"/>
                <a:cs typeface="Times New Roman" pitchFamily="18" charset="0"/>
              </a:rPr>
              <a:t>respects:</a:t>
            </a:r>
          </a:p>
          <a:p>
            <a:pPr algn="just" rtl="0">
              <a:buFont typeface="Wingdings" pitchFamily="2" charset="2"/>
              <a:buChar char="Ø"/>
            </a:pPr>
            <a:r>
              <a:rPr lang="en-US" sz="2800" dirty="0" smtClean="0">
                <a:solidFill>
                  <a:srgbClr val="00B0F0"/>
                </a:solidFill>
                <a:latin typeface="Times New Roman" pitchFamily="18" charset="0"/>
                <a:cs typeface="Times New Roman" pitchFamily="18" charset="0"/>
              </a:rPr>
              <a:t>1- Hydroxyethyl </a:t>
            </a:r>
            <a:r>
              <a:rPr lang="en-US" sz="2800" dirty="0">
                <a:solidFill>
                  <a:srgbClr val="00B0F0"/>
                </a:solidFill>
                <a:latin typeface="Times New Roman" pitchFamily="18" charset="0"/>
                <a:cs typeface="Times New Roman" pitchFamily="18" charset="0"/>
              </a:rPr>
              <a:t>group </a:t>
            </a:r>
            <a:r>
              <a:rPr lang="en-US" sz="2800" dirty="0">
                <a:latin typeface="Times New Roman" pitchFamily="18" charset="0"/>
                <a:cs typeface="Times New Roman" pitchFamily="18" charset="0"/>
              </a:rPr>
              <a:t>instead of the </a:t>
            </a:r>
            <a:r>
              <a:rPr lang="en-US" sz="2800" dirty="0" smtClean="0">
                <a:latin typeface="Times New Roman" pitchFamily="18" charset="0"/>
                <a:cs typeface="Times New Roman" pitchFamily="18" charset="0"/>
              </a:rPr>
              <a:t>familiar acylamino </a:t>
            </a:r>
            <a:r>
              <a:rPr lang="en-US" sz="2800" dirty="0">
                <a:latin typeface="Times New Roman" pitchFamily="18" charset="0"/>
                <a:cs typeface="Times New Roman" pitchFamily="18" charset="0"/>
              </a:rPr>
              <a:t>side chain, and it is oriented to the </a:t>
            </a:r>
            <a:r>
              <a:rPr lang="en-US" sz="2800" dirty="0">
                <a:solidFill>
                  <a:srgbClr val="FF0000"/>
                </a:solidFill>
                <a:latin typeface="Times New Roman" pitchFamily="18" charset="0"/>
                <a:cs typeface="Times New Roman" pitchFamily="18" charset="0"/>
              </a:rPr>
              <a:t>bicyclic </a:t>
            </a:r>
            <a:r>
              <a:rPr lang="en-US" sz="2800" dirty="0" smtClean="0">
                <a:solidFill>
                  <a:srgbClr val="FF0000"/>
                </a:solidFill>
                <a:latin typeface="Times New Roman" pitchFamily="18" charset="0"/>
                <a:cs typeface="Times New Roman" pitchFamily="18" charset="0"/>
              </a:rPr>
              <a:t>ring </a:t>
            </a:r>
            <a:r>
              <a:rPr lang="en-US" sz="2800" dirty="0" smtClean="0">
                <a:latin typeface="Times New Roman" pitchFamily="18" charset="0"/>
                <a:cs typeface="Times New Roman" pitchFamily="18" charset="0"/>
              </a:rPr>
              <a:t>system </a:t>
            </a:r>
            <a:r>
              <a:rPr lang="en-US" sz="2800" dirty="0">
                <a:latin typeface="Times New Roman" pitchFamily="18" charset="0"/>
                <a:cs typeface="Times New Roman" pitchFamily="18" charset="0"/>
              </a:rPr>
              <a:t>rather than having the usual  orientation of </a:t>
            </a:r>
            <a:r>
              <a:rPr lang="en-US" sz="2800" dirty="0" smtClean="0">
                <a:latin typeface="Times New Roman" pitchFamily="18" charset="0"/>
                <a:cs typeface="Times New Roman" pitchFamily="18" charset="0"/>
              </a:rPr>
              <a:t>the penicillins </a:t>
            </a:r>
            <a:r>
              <a:rPr lang="en-US" sz="2800" dirty="0">
                <a:latin typeface="Times New Roman" pitchFamily="18" charset="0"/>
                <a:cs typeface="Times New Roman" pitchFamily="18" charset="0"/>
              </a:rPr>
              <a:t>and cephalosporins. </a:t>
            </a:r>
            <a:endParaRPr lang="en-US" sz="2800" dirty="0" smtClean="0">
              <a:latin typeface="Times New Roman" pitchFamily="18" charset="0"/>
              <a:cs typeface="Times New Roman" pitchFamily="18" charset="0"/>
            </a:endParaRPr>
          </a:p>
          <a:p>
            <a:pPr algn="just" rtl="0">
              <a:buFont typeface="Wingdings" pitchFamily="2" charset="2"/>
              <a:buChar char="Ø"/>
            </a:pPr>
            <a:r>
              <a:rPr lang="en-US" sz="2800" dirty="0" smtClean="0">
                <a:solidFill>
                  <a:srgbClr val="00B0F0"/>
                </a:solidFill>
                <a:latin typeface="Times New Roman" pitchFamily="18" charset="0"/>
                <a:cs typeface="Times New Roman" pitchFamily="18" charset="0"/>
              </a:rPr>
              <a:t>2- Aminoethylthioether function </a:t>
            </a:r>
            <a:r>
              <a:rPr lang="en-US" sz="2800" dirty="0">
                <a:solidFill>
                  <a:srgbClr val="00B0F0"/>
                </a:solidFill>
                <a:latin typeface="Times New Roman" pitchFamily="18" charset="0"/>
                <a:cs typeface="Times New Roman" pitchFamily="18" charset="0"/>
              </a:rPr>
              <a:t>at C-2. </a:t>
            </a:r>
            <a:endParaRPr lang="en-US" sz="2800" dirty="0" smtClean="0">
              <a:solidFill>
                <a:srgbClr val="00B0F0"/>
              </a:solidFill>
              <a:latin typeface="Times New Roman" pitchFamily="18" charset="0"/>
              <a:cs typeface="Times New Roman" pitchFamily="18" charset="0"/>
            </a:endParaRPr>
          </a:p>
          <a:p>
            <a:pPr algn="just" rtl="0">
              <a:buFont typeface="Wingdings" pitchFamily="2" charset="2"/>
              <a:buChar char="Ø"/>
            </a:pPr>
            <a:r>
              <a:rPr lang="en-US" sz="2800" dirty="0" smtClean="0">
                <a:latin typeface="Times New Roman" pitchFamily="18" charset="0"/>
                <a:cs typeface="Times New Roman" pitchFamily="18" charset="0"/>
              </a:rPr>
              <a:t>The absolute stereochemistry of Thienamycin </a:t>
            </a:r>
            <a:r>
              <a:rPr lang="en-US" sz="2800" dirty="0">
                <a:latin typeface="Times New Roman" pitchFamily="18" charset="0"/>
                <a:cs typeface="Times New Roman" pitchFamily="18" charset="0"/>
              </a:rPr>
              <a:t>has been determined to </a:t>
            </a:r>
            <a:r>
              <a:rPr lang="en-US" sz="2800" dirty="0" smtClean="0">
                <a:latin typeface="Times New Roman" pitchFamily="18" charset="0"/>
                <a:cs typeface="Times New Roman" pitchFamily="18" charset="0"/>
              </a:rPr>
              <a:t>be </a:t>
            </a:r>
            <a:r>
              <a:rPr lang="en-US" sz="2800" dirty="0">
                <a:solidFill>
                  <a:srgbClr val="0070C0"/>
                </a:solidFill>
                <a:latin typeface="Times New Roman" pitchFamily="18" charset="0"/>
                <a:cs typeface="Times New Roman" pitchFamily="18" charset="0"/>
              </a:rPr>
              <a:t>5R:6S:8S.</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rtl="0">
              <a:buFont typeface="Wingdings" pitchFamily="2" charset="2"/>
              <a:buChar char="Ø"/>
            </a:pPr>
            <a:r>
              <a:rPr lang="en-US" sz="2800" dirty="0" smtClean="0">
                <a:latin typeface="Times New Roman" pitchFamily="18" charset="0"/>
                <a:cs typeface="Times New Roman" pitchFamily="18" charset="0"/>
              </a:rPr>
              <a:t>An </a:t>
            </a:r>
            <a:r>
              <a:rPr lang="en-US" sz="2800" dirty="0">
                <a:latin typeface="Times New Roman" pitchFamily="18" charset="0"/>
                <a:cs typeface="Times New Roman" pitchFamily="18" charset="0"/>
              </a:rPr>
              <a:t>unfortunate property of </a:t>
            </a:r>
            <a:r>
              <a:rPr lang="en-US" sz="2800" dirty="0" smtClean="0">
                <a:latin typeface="Times New Roman" pitchFamily="18" charset="0"/>
                <a:cs typeface="Times New Roman" pitchFamily="18" charset="0"/>
              </a:rPr>
              <a:t>Thienamycin </a:t>
            </a:r>
            <a:r>
              <a:rPr lang="en-US" sz="2800" dirty="0">
                <a:latin typeface="Times New Roman" pitchFamily="18" charset="0"/>
                <a:cs typeface="Times New Roman" pitchFamily="18" charset="0"/>
              </a:rPr>
              <a:t>is its chemical </a:t>
            </a:r>
            <a:r>
              <a:rPr lang="en-US" sz="2800" dirty="0" smtClean="0">
                <a:latin typeface="Times New Roman" pitchFamily="18" charset="0"/>
                <a:cs typeface="Times New Roman" pitchFamily="18" charset="0"/>
              </a:rPr>
              <a:t>instability in </a:t>
            </a:r>
            <a:r>
              <a:rPr lang="en-US" sz="2800" dirty="0">
                <a:latin typeface="Times New Roman" pitchFamily="18" charset="0"/>
                <a:cs typeface="Times New Roman" pitchFamily="18" charset="0"/>
              </a:rPr>
              <a:t>solution. It is more susceptible to hydrolysis </a:t>
            </a:r>
            <a:r>
              <a:rPr lang="en-US" sz="2800" dirty="0" smtClean="0">
                <a:latin typeface="Times New Roman" pitchFamily="18" charset="0"/>
                <a:cs typeface="Times New Roman" pitchFamily="18" charset="0"/>
              </a:rPr>
              <a:t>in both </a:t>
            </a:r>
            <a:r>
              <a:rPr lang="en-US" sz="2800" dirty="0">
                <a:latin typeface="Times New Roman" pitchFamily="18" charset="0"/>
                <a:cs typeface="Times New Roman" pitchFamily="18" charset="0"/>
              </a:rPr>
              <a:t>acidic and alkaline solutions than most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-lactam antibiotics, </a:t>
            </a:r>
            <a:r>
              <a:rPr lang="en-US" sz="2800" dirty="0" smtClean="0">
                <a:solidFill>
                  <a:srgbClr val="FF0000"/>
                </a:solidFill>
                <a:latin typeface="Times New Roman" pitchFamily="18" charset="0"/>
                <a:cs typeface="Times New Roman" pitchFamily="18" charset="0"/>
              </a:rPr>
              <a:t>because </a:t>
            </a:r>
            <a:r>
              <a:rPr lang="en-US" sz="2800" dirty="0">
                <a:solidFill>
                  <a:srgbClr val="FF0000"/>
                </a:solidFill>
                <a:latin typeface="Times New Roman" pitchFamily="18" charset="0"/>
                <a:cs typeface="Times New Roman" pitchFamily="18" charset="0"/>
              </a:rPr>
              <a:t>of the strained nature of its fused ring </a:t>
            </a:r>
            <a:r>
              <a:rPr lang="en-US" sz="2800" dirty="0" smtClean="0">
                <a:solidFill>
                  <a:srgbClr val="FF0000"/>
                </a:solidFill>
                <a:latin typeface="Times New Roman" pitchFamily="18" charset="0"/>
                <a:cs typeface="Times New Roman" pitchFamily="18" charset="0"/>
              </a:rPr>
              <a:t>system containing </a:t>
            </a:r>
            <a:r>
              <a:rPr lang="en-US" sz="2800" dirty="0">
                <a:solidFill>
                  <a:srgbClr val="FF0000"/>
                </a:solidFill>
                <a:latin typeface="Times New Roman" pitchFamily="18" charset="0"/>
                <a:cs typeface="Times New Roman" pitchFamily="18" charset="0"/>
              </a:rPr>
              <a:t>an endocyclic double bond </a:t>
            </a:r>
            <a:endParaRPr lang="ar-IQ"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152954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504056"/>
          </a:xfrm>
        </p:spPr>
        <p:txBody>
          <a:bodyPr>
            <a:normAutofit fontScale="90000"/>
          </a:bodyPr>
          <a:lstStyle/>
          <a:p>
            <a:r>
              <a:rPr lang="en-US" dirty="0">
                <a:latin typeface="Times New Roman" pitchFamily="18" charset="0"/>
                <a:cs typeface="Times New Roman" pitchFamily="18" charset="0"/>
              </a:rPr>
              <a:t>Imipenem–</a:t>
            </a:r>
            <a:r>
              <a:rPr lang="en-US" dirty="0" err="1">
                <a:latin typeface="Times New Roman" pitchFamily="18" charset="0"/>
                <a:cs typeface="Times New Roman" pitchFamily="18" charset="0"/>
              </a:rPr>
              <a:t>Cilastatin</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467544" y="1124744"/>
            <a:ext cx="8208912" cy="5328592"/>
          </a:xfrm>
        </p:spPr>
        <p:txBody>
          <a:bodyPr>
            <a:noAutofit/>
          </a:bodyPr>
          <a:lstStyle/>
          <a:p>
            <a:pPr marL="68580" indent="0" algn="l" rtl="0">
              <a:buNone/>
            </a:pPr>
            <a:endParaRPr lang="en-US" sz="2800" dirty="0" smtClean="0">
              <a:latin typeface="Times New Roman" pitchFamily="18" charset="0"/>
              <a:cs typeface="Times New Roman" pitchFamily="18" charset="0"/>
            </a:endParaRPr>
          </a:p>
          <a:p>
            <a:pPr marL="68580" indent="0" algn="l" rtl="0">
              <a:buNone/>
            </a:pPr>
            <a:endParaRPr lang="en-US" sz="2800" dirty="0">
              <a:latin typeface="Times New Roman" pitchFamily="18" charset="0"/>
              <a:cs typeface="Times New Roman" pitchFamily="18" charset="0"/>
            </a:endParaRPr>
          </a:p>
          <a:p>
            <a:pPr marL="68580" indent="0" algn="l" rtl="0">
              <a:buNone/>
            </a:pPr>
            <a:endParaRPr lang="en-US" sz="2800" dirty="0" smtClean="0">
              <a:latin typeface="Times New Roman" pitchFamily="18" charset="0"/>
              <a:cs typeface="Times New Roman" pitchFamily="18" charset="0"/>
            </a:endParaRPr>
          </a:p>
          <a:p>
            <a:pPr marL="68580" indent="0" algn="l" rtl="0">
              <a:buNone/>
            </a:pPr>
            <a:endParaRPr lang="en-US" sz="2800" dirty="0">
              <a:latin typeface="Times New Roman" pitchFamily="18" charset="0"/>
              <a:cs typeface="Times New Roman" pitchFamily="18" charset="0"/>
            </a:endParaRPr>
          </a:p>
          <a:p>
            <a:pPr marL="68580" indent="0" algn="l" rtl="0">
              <a:buNone/>
            </a:pPr>
            <a:endParaRPr lang="en-US" sz="2800" dirty="0" smtClean="0">
              <a:latin typeface="Times New Roman" pitchFamily="18" charset="0"/>
              <a:cs typeface="Times New Roman" pitchFamily="18" charset="0"/>
            </a:endParaRPr>
          </a:p>
          <a:p>
            <a:pPr marL="68580" indent="0" algn="l" rtl="0">
              <a:buNone/>
            </a:pPr>
            <a:endParaRPr lang="en-US" sz="2800" dirty="0">
              <a:latin typeface="Times New Roman" pitchFamily="18" charset="0"/>
              <a:cs typeface="Times New Roman" pitchFamily="18" charset="0"/>
            </a:endParaRPr>
          </a:p>
          <a:p>
            <a:pPr marL="68580" indent="0" algn="l" rtl="0">
              <a:buNone/>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most </a:t>
            </a:r>
            <a:r>
              <a:rPr lang="en-US" sz="2800" dirty="0" smtClean="0">
                <a:latin typeface="Times New Roman" pitchFamily="18" charset="0"/>
                <a:cs typeface="Times New Roman" pitchFamily="18" charset="0"/>
              </a:rPr>
              <a:t>successful of </a:t>
            </a:r>
            <a:r>
              <a:rPr lang="en-US" sz="2800" dirty="0">
                <a:latin typeface="Times New Roman" pitchFamily="18" charset="0"/>
                <a:cs typeface="Times New Roman" pitchFamily="18" charset="0"/>
              </a:rPr>
              <a:t>a series </a:t>
            </a:r>
            <a:r>
              <a:rPr lang="en-US" sz="2800" dirty="0" smtClean="0">
                <a:latin typeface="Times New Roman" pitchFamily="18" charset="0"/>
                <a:cs typeface="Times New Roman" pitchFamily="18" charset="0"/>
              </a:rPr>
              <a:t>of </a:t>
            </a:r>
            <a:r>
              <a:rPr lang="en-US" sz="2800" dirty="0">
                <a:solidFill>
                  <a:srgbClr val="FF0000"/>
                </a:solidFill>
                <a:latin typeface="Times New Roman" pitchFamily="18" charset="0"/>
                <a:cs typeface="Times New Roman" pitchFamily="18" charset="0"/>
              </a:rPr>
              <a:t>chemically stable </a:t>
            </a:r>
            <a:r>
              <a:rPr lang="en-US" sz="2800" dirty="0" smtClean="0">
                <a:latin typeface="Times New Roman" pitchFamily="18" charset="0"/>
                <a:cs typeface="Times New Roman" pitchFamily="18" charset="0"/>
              </a:rPr>
              <a:t>derivatives </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of Thienamycin in </a:t>
            </a:r>
            <a:r>
              <a:rPr lang="en-US" sz="2800" dirty="0">
                <a:latin typeface="Times New Roman" pitchFamily="18" charset="0"/>
                <a:cs typeface="Times New Roman" pitchFamily="18" charset="0"/>
              </a:rPr>
              <a:t>which the primary amino </a:t>
            </a:r>
            <a:r>
              <a:rPr lang="en-US" sz="2800" dirty="0" smtClean="0">
                <a:latin typeface="Times New Roman" pitchFamily="18" charset="0"/>
                <a:cs typeface="Times New Roman" pitchFamily="18" charset="0"/>
              </a:rPr>
              <a:t>group </a:t>
            </a:r>
            <a:r>
              <a:rPr lang="en-US" sz="2800" dirty="0" smtClean="0">
                <a:solidFill>
                  <a:srgbClr val="0070C0"/>
                </a:solidFill>
                <a:latin typeface="Times New Roman" pitchFamily="18" charset="0"/>
                <a:cs typeface="Times New Roman" pitchFamily="18" charset="0"/>
              </a:rPr>
              <a:t>is </a:t>
            </a:r>
            <a:r>
              <a:rPr lang="en-US" sz="2800" dirty="0">
                <a:solidFill>
                  <a:srgbClr val="0070C0"/>
                </a:solidFill>
                <a:latin typeface="Times New Roman" pitchFamily="18" charset="0"/>
                <a:cs typeface="Times New Roman" pitchFamily="18" charset="0"/>
              </a:rPr>
              <a:t>converted to a </a:t>
            </a:r>
            <a:r>
              <a:rPr lang="en-US" sz="2800" dirty="0" smtClean="0">
                <a:solidFill>
                  <a:srgbClr val="0070C0"/>
                </a:solidFill>
                <a:latin typeface="Times New Roman" pitchFamily="18" charset="0"/>
                <a:cs typeface="Times New Roman" pitchFamily="18" charset="0"/>
              </a:rPr>
              <a:t>non nucleophilic basic </a:t>
            </a:r>
            <a:r>
              <a:rPr lang="en-US" sz="2800" dirty="0">
                <a:solidFill>
                  <a:srgbClr val="0070C0"/>
                </a:solidFill>
                <a:latin typeface="Times New Roman" pitchFamily="18" charset="0"/>
                <a:cs typeface="Times New Roman" pitchFamily="18" charset="0"/>
              </a:rPr>
              <a:t>function. </a:t>
            </a:r>
            <a:endParaRPr lang="en-US" sz="2800" dirty="0" smtClean="0">
              <a:solidFill>
                <a:srgbClr val="0070C0"/>
              </a:solidFill>
              <a:latin typeface="Times New Roman" pitchFamily="18" charset="0"/>
              <a:cs typeface="Times New Roman" pitchFamily="18" charset="0"/>
            </a:endParaRPr>
          </a:p>
          <a:p>
            <a:pPr marL="68580" indent="0" algn="l" rtl="0">
              <a:buNone/>
            </a:pPr>
            <a:endParaRPr lang="en-US" sz="2800" dirty="0" smtClean="0">
              <a:solidFill>
                <a:srgbClr val="0070C0"/>
              </a:solidFill>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34" t="11960" r="7538"/>
          <a:stretch/>
        </p:blipFill>
        <p:spPr bwMode="auto">
          <a:xfrm>
            <a:off x="1619672" y="1448780"/>
            <a:ext cx="5544616" cy="248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788024" y="1448780"/>
            <a:ext cx="2376264" cy="15481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8069244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064896" cy="5760640"/>
          </a:xfrm>
        </p:spPr>
        <p:txBody>
          <a:bodyPr/>
          <a:lstStyle/>
          <a:p>
            <a:pPr marL="68580" indent="0" algn="l" rtl="0">
              <a:buNone/>
            </a:pPr>
            <a:r>
              <a:rPr lang="en-US" sz="2800" dirty="0">
                <a:latin typeface="Times New Roman" pitchFamily="18" charset="0"/>
                <a:cs typeface="Times New Roman" pitchFamily="18" charset="0"/>
              </a:rPr>
              <a:t>Imipenem retains the </a:t>
            </a:r>
            <a:r>
              <a:rPr lang="en-US" sz="2800" dirty="0">
                <a:solidFill>
                  <a:srgbClr val="FF0000"/>
                </a:solidFill>
                <a:latin typeface="Times New Roman" pitchFamily="18" charset="0"/>
                <a:cs typeface="Times New Roman" pitchFamily="18" charset="0"/>
              </a:rPr>
              <a:t>extraordinary broad-spectrum </a:t>
            </a:r>
            <a:r>
              <a:rPr lang="en-US" sz="2800" dirty="0">
                <a:latin typeface="Times New Roman" pitchFamily="18" charset="0"/>
                <a:cs typeface="Times New Roman" pitchFamily="18" charset="0"/>
              </a:rPr>
              <a:t>antibacterial properties of Thienamycin. </a:t>
            </a:r>
            <a:endParaRPr lang="en-US" sz="2800" dirty="0" smtClean="0">
              <a:latin typeface="Times New Roman" pitchFamily="18" charset="0"/>
              <a:cs typeface="Times New Roman" pitchFamily="18" charset="0"/>
            </a:endParaRPr>
          </a:p>
          <a:p>
            <a:pPr marL="68580" indent="0" algn="l" rtl="0">
              <a:buNone/>
            </a:pPr>
            <a:r>
              <a:rPr lang="en-US" sz="2800" dirty="0" smtClean="0">
                <a:latin typeface="Times New Roman" pitchFamily="18" charset="0"/>
                <a:cs typeface="Times New Roman" pitchFamily="18" charset="0"/>
              </a:rPr>
              <a:t>Its </a:t>
            </a:r>
            <a:r>
              <a:rPr lang="en-US" sz="2800" dirty="0">
                <a:latin typeface="Times New Roman" pitchFamily="18" charset="0"/>
                <a:cs typeface="Times New Roman" pitchFamily="18" charset="0"/>
              </a:rPr>
              <a:t>bactericidal activity results from the inhibition of cell wall synthesis associated with bonding to PBPs 1b and 2.</a:t>
            </a:r>
          </a:p>
          <a:p>
            <a:pPr marL="68580" indent="0" algn="l" rtl="0">
              <a:buNone/>
            </a:pPr>
            <a:r>
              <a:rPr lang="en-US" sz="2800" dirty="0">
                <a:latin typeface="Times New Roman" pitchFamily="18" charset="0"/>
                <a:cs typeface="Times New Roman" pitchFamily="18" charset="0"/>
              </a:rPr>
              <a:t>Imipenem is </a:t>
            </a:r>
            <a:r>
              <a:rPr lang="en-US" sz="2800" dirty="0">
                <a:solidFill>
                  <a:srgbClr val="FF0000"/>
                </a:solidFill>
                <a:latin typeface="Times New Roman" pitchFamily="18" charset="0"/>
                <a:cs typeface="Times New Roman" pitchFamily="18" charset="0"/>
              </a:rPr>
              <a:t>very stable to most β-lactamases</a:t>
            </a:r>
            <a:r>
              <a:rPr lang="en-US" sz="2800" dirty="0">
                <a:latin typeface="Times New Roman" pitchFamily="18" charset="0"/>
                <a:cs typeface="Times New Roman" pitchFamily="18" charset="0"/>
              </a:rPr>
              <a:t>. It is an inhibitor of β-lactamases from certain Gram-negative bacteria resistant to other -lactam antibiotics</a:t>
            </a:r>
          </a:p>
          <a:p>
            <a:pPr marL="68580" indent="0" algn="l" rtl="0">
              <a:buNone/>
            </a:pP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7001293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1106625"/>
          </a:xfrm>
        </p:spPr>
        <p:txBody>
          <a:bodyPr>
            <a:normAutofit fontScale="90000"/>
          </a:bodyPr>
          <a:lstStyle/>
          <a:p>
            <a:r>
              <a:rPr lang="en-US" dirty="0" smtClean="0">
                <a:latin typeface="Times New Roman" pitchFamily="18" charset="0"/>
                <a:cs typeface="Times New Roman" pitchFamily="18" charset="0"/>
              </a:rPr>
              <a:t>Newer Carbapenems</a:t>
            </a:r>
            <a:r>
              <a:rPr lang="en-US" dirty="0"/>
              <a:t/>
            </a:r>
            <a:br>
              <a:rPr lang="en-US" dirty="0"/>
            </a:br>
            <a:endParaRPr lang="ar-IQ" dirty="0"/>
          </a:p>
        </p:txBody>
      </p:sp>
      <p:sp>
        <p:nvSpPr>
          <p:cNvPr id="3" name="Content Placeholder 2"/>
          <p:cNvSpPr>
            <a:spLocks noGrp="1"/>
          </p:cNvSpPr>
          <p:nvPr>
            <p:ph idx="1"/>
          </p:nvPr>
        </p:nvSpPr>
        <p:spPr>
          <a:xfrm>
            <a:off x="539552" y="1196752"/>
            <a:ext cx="8136904" cy="5328592"/>
          </a:xfrm>
        </p:spPr>
        <p:txBody>
          <a:bodyPr>
            <a:noAutofit/>
          </a:bodyPr>
          <a:lstStyle/>
          <a:p>
            <a:pPr marL="68580" indent="0" algn="l" rtl="0">
              <a:buNone/>
            </a:pPr>
            <a:r>
              <a:rPr lang="en-US" sz="2800" dirty="0">
                <a:latin typeface="Times New Roman" pitchFamily="18" charset="0"/>
                <a:cs typeface="Times New Roman" pitchFamily="18" charset="0"/>
              </a:rPr>
              <a:t>structure–activity studies established the critical </a:t>
            </a:r>
            <a:r>
              <a:rPr lang="en-US" sz="2800" dirty="0" smtClean="0">
                <a:latin typeface="Times New Roman" pitchFamily="18" charset="0"/>
                <a:cs typeface="Times New Roman" pitchFamily="18" charset="0"/>
              </a:rPr>
              <a:t>importance of: </a:t>
            </a:r>
          </a:p>
          <a:p>
            <a:pPr marL="582930" indent="-514350" algn="l" rtl="0">
              <a:buAutoNum type="arabicPeriod"/>
            </a:pPr>
            <a:r>
              <a:rPr lang="en-US" sz="2800" dirty="0" smtClean="0">
                <a:solidFill>
                  <a:srgbClr val="FF0000"/>
                </a:solidFill>
                <a:latin typeface="Times New Roman" pitchFamily="18" charset="0"/>
                <a:cs typeface="Times New Roman" pitchFamily="18" charset="0"/>
              </a:rPr>
              <a:t>The      position </a:t>
            </a:r>
            <a:r>
              <a:rPr lang="en-US" sz="2800" dirty="0">
                <a:solidFill>
                  <a:srgbClr val="FF0000"/>
                </a:solidFill>
                <a:latin typeface="Times New Roman" pitchFamily="18" charset="0"/>
                <a:cs typeface="Times New Roman" pitchFamily="18" charset="0"/>
              </a:rPr>
              <a:t>of the double </a:t>
            </a:r>
            <a:r>
              <a:rPr lang="en-US" sz="2800" dirty="0" smtClean="0">
                <a:solidFill>
                  <a:srgbClr val="FF0000"/>
                </a:solidFill>
                <a:latin typeface="Times New Roman" pitchFamily="18" charset="0"/>
                <a:cs typeface="Times New Roman" pitchFamily="18" charset="0"/>
              </a:rPr>
              <a:t>bond</a:t>
            </a:r>
            <a:endParaRPr lang="en-US" sz="2800" dirty="0">
              <a:latin typeface="Times New Roman" pitchFamily="18" charset="0"/>
              <a:cs typeface="Times New Roman" pitchFamily="18" charset="0"/>
            </a:endParaRPr>
          </a:p>
          <a:p>
            <a:pPr marL="582930" indent="-514350" algn="l" rtl="0">
              <a:buAutoNum type="arabicPeriod"/>
            </a:pPr>
            <a:r>
              <a:rPr lang="en-US" sz="2800" dirty="0" smtClean="0">
                <a:solidFill>
                  <a:srgbClr val="FF0000"/>
                </a:solidFill>
                <a:latin typeface="Times New Roman" pitchFamily="18" charset="0"/>
                <a:cs typeface="Times New Roman" pitchFamily="18" charset="0"/>
              </a:rPr>
              <a:t>The 3-carboxyl group</a:t>
            </a:r>
          </a:p>
          <a:p>
            <a:pPr marL="582930" indent="-514350" algn="l" rtl="0">
              <a:buAutoNum type="arabicPeriod"/>
            </a:pPr>
            <a:r>
              <a:rPr lang="en-US" sz="2800" dirty="0" smtClean="0">
                <a:solidFill>
                  <a:srgbClr val="FF0000"/>
                </a:solidFill>
                <a:latin typeface="Times New Roman" pitchFamily="18" charset="0"/>
                <a:cs typeface="Times New Roman" pitchFamily="18" charset="0"/>
              </a:rPr>
              <a:t>The 6-</a:t>
            </a:r>
            <a:r>
              <a:rPr lang="el-GR" sz="2800" dirty="0" smtClean="0">
                <a:solidFill>
                  <a:srgbClr val="FF0000"/>
                </a:solidFill>
                <a:latin typeface="Times New Roman" pitchFamily="18" charset="0"/>
                <a:cs typeface="Times New Roman" pitchFamily="18" charset="0"/>
              </a:rPr>
              <a:t>α</a:t>
            </a:r>
            <a:r>
              <a:rPr lang="en-US" sz="2800" dirty="0" smtClean="0">
                <a:solidFill>
                  <a:srgbClr val="FF0000"/>
                </a:solidFill>
                <a:latin typeface="Times New Roman" pitchFamily="18" charset="0"/>
                <a:cs typeface="Times New Roman" pitchFamily="18" charset="0"/>
              </a:rPr>
              <a:t>-hydroxy ethyl </a:t>
            </a:r>
            <a:r>
              <a:rPr lang="en-US" sz="2800" dirty="0">
                <a:solidFill>
                  <a:srgbClr val="FF0000"/>
                </a:solidFill>
                <a:latin typeface="Times New Roman" pitchFamily="18" charset="0"/>
                <a:cs typeface="Times New Roman" pitchFamily="18" charset="0"/>
              </a:rPr>
              <a:t>side chain </a:t>
            </a:r>
            <a:r>
              <a:rPr lang="en-US" sz="2800" dirty="0">
                <a:latin typeface="Times New Roman" pitchFamily="18" charset="0"/>
                <a:cs typeface="Times New Roman" pitchFamily="18" charset="0"/>
              </a:rPr>
              <a:t>for both </a:t>
            </a:r>
            <a:r>
              <a:rPr lang="en-US" sz="2800" dirty="0" smtClean="0">
                <a:latin typeface="Times New Roman" pitchFamily="18" charset="0"/>
                <a:cs typeface="Times New Roman" pitchFamily="18" charset="0"/>
              </a:rPr>
              <a:t>broad spectrum antibacterial </a:t>
            </a:r>
            <a:r>
              <a:rPr lang="en-US" sz="2800" dirty="0">
                <a:latin typeface="Times New Roman" pitchFamily="18" charset="0"/>
                <a:cs typeface="Times New Roman" pitchFamily="18" charset="0"/>
              </a:rPr>
              <a:t>activity and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-lactamase </a:t>
            </a:r>
            <a:r>
              <a:rPr lang="en-US" sz="2800" dirty="0">
                <a:latin typeface="Times New Roman" pitchFamily="18" charset="0"/>
                <a:cs typeface="Times New Roman" pitchFamily="18" charset="0"/>
              </a:rPr>
              <a:t>stability </a:t>
            </a:r>
            <a:r>
              <a:rPr lang="en-US" sz="2800" dirty="0" smtClean="0">
                <a:latin typeface="Times New Roman" pitchFamily="18" charset="0"/>
                <a:cs typeface="Times New Roman" pitchFamily="18" charset="0"/>
              </a:rPr>
              <a:t>in Carbapenems. </a:t>
            </a:r>
            <a:r>
              <a:rPr lang="en-US" sz="2800" dirty="0">
                <a:latin typeface="Times New Roman" pitchFamily="18" charset="0"/>
                <a:cs typeface="Times New Roman" pitchFamily="18" charset="0"/>
              </a:rPr>
              <a:t>Modifications, therefore, have concentrated </a:t>
            </a:r>
            <a:r>
              <a:rPr lang="en-US" sz="2800" dirty="0" smtClean="0">
                <a:latin typeface="Times New Roman" pitchFamily="18" charset="0"/>
                <a:cs typeface="Times New Roman" pitchFamily="18" charset="0"/>
              </a:rPr>
              <a:t>on variations </a:t>
            </a:r>
            <a:r>
              <a:rPr lang="en-US" sz="2800" dirty="0">
                <a:latin typeface="Times New Roman" pitchFamily="18" charset="0"/>
                <a:cs typeface="Times New Roman" pitchFamily="18" charset="0"/>
              </a:rPr>
              <a:t>at positions 1 and 2 of the carbapenem nucleus. </a:t>
            </a:r>
            <a:endParaRPr lang="en-US" sz="2800" dirty="0" smtClean="0">
              <a:latin typeface="Times New Roman" pitchFamily="18" charset="0"/>
              <a:cs typeface="Times New Roman" pitchFamily="18" charset="0"/>
            </a:endParaRPr>
          </a:p>
          <a:p>
            <a:pPr marL="68580" indent="0" algn="l" rtl="0">
              <a:buNone/>
            </a:pPr>
            <a:r>
              <a:rPr lang="en-US" sz="2800" dirty="0" smtClean="0">
                <a:latin typeface="Times New Roman" pitchFamily="18" charset="0"/>
                <a:cs typeface="Times New Roman" pitchFamily="18" charset="0"/>
              </a:rPr>
              <a:t>The incorporation </a:t>
            </a:r>
            <a:r>
              <a:rPr lang="en-US" sz="2800" dirty="0">
                <a:latin typeface="Times New Roman" pitchFamily="18" charset="0"/>
                <a:cs typeface="Times New Roman" pitchFamily="18" charset="0"/>
              </a:rPr>
              <a:t>of a </a:t>
            </a:r>
            <a:r>
              <a:rPr lang="el-GR" sz="2800" dirty="0" smtClean="0">
                <a:solidFill>
                  <a:srgbClr val="0070C0"/>
                </a:solidFill>
                <a:latin typeface="Times New Roman" pitchFamily="18" charset="0"/>
                <a:cs typeface="Times New Roman" pitchFamily="18" charset="0"/>
              </a:rPr>
              <a:t>α</a:t>
            </a:r>
            <a:r>
              <a:rPr lang="en-US" sz="2800" dirty="0" smtClean="0">
                <a:solidFill>
                  <a:srgbClr val="0070C0"/>
                </a:solidFill>
                <a:latin typeface="Times New Roman" pitchFamily="18" charset="0"/>
                <a:cs typeface="Times New Roman" pitchFamily="18" charset="0"/>
              </a:rPr>
              <a:t>-methyl </a:t>
            </a:r>
            <a:r>
              <a:rPr lang="en-US" sz="2800" dirty="0">
                <a:solidFill>
                  <a:srgbClr val="0070C0"/>
                </a:solidFill>
                <a:latin typeface="Times New Roman" pitchFamily="18" charset="0"/>
                <a:cs typeface="Times New Roman" pitchFamily="18" charset="0"/>
              </a:rPr>
              <a:t>group </a:t>
            </a:r>
            <a:r>
              <a:rPr lang="en-US" sz="2800" dirty="0">
                <a:latin typeface="Times New Roman" pitchFamily="18" charset="0"/>
                <a:cs typeface="Times New Roman" pitchFamily="18" charset="0"/>
              </a:rPr>
              <a:t>at </a:t>
            </a:r>
            <a:r>
              <a:rPr lang="en-US" sz="2800" dirty="0" smtClean="0">
                <a:latin typeface="Times New Roman" pitchFamily="18" charset="0"/>
                <a:cs typeface="Times New Roman" pitchFamily="18" charset="0"/>
              </a:rPr>
              <a:t>the</a:t>
            </a:r>
            <a:r>
              <a:rPr lang="en-US" sz="2800" dirty="0" smtClean="0">
                <a:solidFill>
                  <a:schemeClr val="accent6"/>
                </a:solidFill>
                <a:latin typeface="Times New Roman" pitchFamily="18" charset="0"/>
                <a:cs typeface="Times New Roman" pitchFamily="18" charset="0"/>
              </a:rPr>
              <a:t>1position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gives </a:t>
            </a:r>
            <a:r>
              <a:rPr lang="en-US" sz="2800" dirty="0" smtClean="0">
                <a:latin typeface="Times New Roman" pitchFamily="18" charset="0"/>
                <a:cs typeface="Times New Roman" pitchFamily="18" charset="0"/>
              </a:rPr>
              <a:t>the carbapenem </a:t>
            </a:r>
            <a:r>
              <a:rPr lang="en-US" sz="2800" dirty="0">
                <a:latin typeface="Times New Roman" pitchFamily="18" charset="0"/>
                <a:cs typeface="Times New Roman" pitchFamily="18" charset="0"/>
              </a:rPr>
              <a:t>stability to hydrolysis by renal </a:t>
            </a:r>
            <a:r>
              <a:rPr lang="en-US" sz="2800" dirty="0" smtClean="0">
                <a:latin typeface="Times New Roman" pitchFamily="18" charset="0"/>
                <a:cs typeface="Times New Roman" pitchFamily="18" charset="0"/>
              </a:rPr>
              <a:t>DHP-I.</a:t>
            </a:r>
            <a:endParaRPr lang="ar-IQ" sz="28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132856"/>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4738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136904" cy="5139933"/>
          </a:xfrm>
        </p:spPr>
        <p:txBody>
          <a:bodyPr>
            <a:normAutofit/>
          </a:bodyPr>
          <a:lstStyle/>
          <a:p>
            <a:pPr marL="68580" indent="0" algn="just" rtl="0">
              <a:buNone/>
            </a:pPr>
            <a:r>
              <a:rPr lang="en-US" sz="3000" dirty="0">
                <a:solidFill>
                  <a:srgbClr val="0070C0"/>
                </a:solidFill>
                <a:latin typeface="Times New Roman" pitchFamily="18" charset="0"/>
                <a:cs typeface="Times New Roman" pitchFamily="18" charset="0"/>
              </a:rPr>
              <a:t>Substituents at the 2-position</a:t>
            </a:r>
            <a:r>
              <a:rPr lang="en-US" sz="3000" dirty="0">
                <a:latin typeface="Times New Roman" pitchFamily="18" charset="0"/>
                <a:cs typeface="Times New Roman" pitchFamily="18" charset="0"/>
              </a:rPr>
              <a:t>, however, appear to affect primarily </a:t>
            </a:r>
            <a:r>
              <a:rPr lang="en-US" sz="3000" dirty="0">
                <a:solidFill>
                  <a:srgbClr val="FF0000"/>
                </a:solidFill>
                <a:latin typeface="Times New Roman" pitchFamily="18" charset="0"/>
                <a:cs typeface="Times New Roman" pitchFamily="18" charset="0"/>
              </a:rPr>
              <a:t>the spectrum of antibacterial activity</a:t>
            </a:r>
            <a:r>
              <a:rPr lang="en-US" sz="3000" dirty="0">
                <a:latin typeface="Times New Roman" pitchFamily="18" charset="0"/>
                <a:cs typeface="Times New Roman" pitchFamily="18" charset="0"/>
              </a:rPr>
              <a:t> of the </a:t>
            </a:r>
            <a:r>
              <a:rPr lang="en-US" sz="3000" dirty="0" smtClean="0">
                <a:latin typeface="Times New Roman" pitchFamily="18" charset="0"/>
                <a:cs typeface="Times New Roman" pitchFamily="18" charset="0"/>
              </a:rPr>
              <a:t>Carbapenem </a:t>
            </a:r>
            <a:r>
              <a:rPr lang="en-US" sz="3000" dirty="0">
                <a:latin typeface="Times New Roman" pitchFamily="18" charset="0"/>
                <a:cs typeface="Times New Roman" pitchFamily="18" charset="0"/>
              </a:rPr>
              <a:t>by influencing penetration into bacteria. </a:t>
            </a:r>
            <a:endParaRPr lang="en-US" sz="3000" dirty="0" smtClean="0">
              <a:latin typeface="Times New Roman" pitchFamily="18" charset="0"/>
              <a:cs typeface="Times New Roman" pitchFamily="18" charset="0"/>
            </a:endParaRPr>
          </a:p>
          <a:p>
            <a:pPr marL="68580" indent="0" algn="just" rtl="0">
              <a:buNone/>
            </a:pPr>
            <a:r>
              <a:rPr lang="en-US" sz="3000" dirty="0" smtClean="0">
                <a:latin typeface="Times New Roman" pitchFamily="18" charset="0"/>
                <a:cs typeface="Times New Roman" pitchFamily="18" charset="0"/>
              </a:rPr>
              <a:t>The capability of Carbapenems </a:t>
            </a:r>
            <a:r>
              <a:rPr lang="en-US" sz="3000" dirty="0">
                <a:latin typeface="Times New Roman" pitchFamily="18" charset="0"/>
                <a:cs typeface="Times New Roman" pitchFamily="18" charset="0"/>
              </a:rPr>
              <a:t>to exist as zwitterionic structures </a:t>
            </a:r>
            <a:r>
              <a:rPr lang="en-US" sz="3000" dirty="0" smtClean="0">
                <a:latin typeface="Times New Roman" pitchFamily="18" charset="0"/>
                <a:cs typeface="Times New Roman" pitchFamily="18" charset="0"/>
              </a:rPr>
              <a:t>resulting </a:t>
            </a:r>
            <a:r>
              <a:rPr lang="en-US" sz="3000" dirty="0">
                <a:latin typeface="Times New Roman" pitchFamily="18" charset="0"/>
                <a:cs typeface="Times New Roman" pitchFamily="18" charset="0"/>
              </a:rPr>
              <a:t>from the combined features of a basic amine function attached to the 2-position and the </a:t>
            </a:r>
            <a:r>
              <a:rPr lang="en-US" sz="3000" dirty="0">
                <a:solidFill>
                  <a:srgbClr val="0070C0"/>
                </a:solidFill>
                <a:latin typeface="Times New Roman" pitchFamily="18" charset="0"/>
                <a:cs typeface="Times New Roman" pitchFamily="18" charset="0"/>
              </a:rPr>
              <a:t>3-carboxyl group</a:t>
            </a:r>
            <a:r>
              <a:rPr lang="en-US" sz="3000" dirty="0">
                <a:latin typeface="Times New Roman" pitchFamily="18" charset="0"/>
                <a:cs typeface="Times New Roman" pitchFamily="18" charset="0"/>
              </a:rPr>
              <a:t>, may </a:t>
            </a:r>
            <a:r>
              <a:rPr lang="en-US" sz="3000" dirty="0">
                <a:solidFill>
                  <a:srgbClr val="FF0000"/>
                </a:solidFill>
                <a:latin typeface="Times New Roman" pitchFamily="18" charset="0"/>
                <a:cs typeface="Times New Roman" pitchFamily="18" charset="0"/>
              </a:rPr>
              <a:t>enable these molecules to enter bacteria via their charged porin channels</a:t>
            </a:r>
            <a:r>
              <a:rPr lang="en-US" sz="3000" dirty="0">
                <a:latin typeface="Times New Roman" pitchFamily="18" charset="0"/>
                <a:cs typeface="Times New Roman" pitchFamily="18" charset="0"/>
              </a:rPr>
              <a:t>.</a:t>
            </a:r>
          </a:p>
          <a:p>
            <a:pPr marL="68580" indent="0" algn="l" rtl="0">
              <a:buNone/>
            </a:pPr>
            <a:endParaRPr lang="ar-IQ" dirty="0"/>
          </a:p>
        </p:txBody>
      </p:sp>
    </p:spTree>
    <p:extLst>
      <p:ext uri="{BB962C8B-B14F-4D97-AF65-F5344CB8AC3E}">
        <p14:creationId xmlns:p14="http://schemas.microsoft.com/office/powerpoint/2010/main" val="2621134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432048"/>
          </a:xfrm>
        </p:spPr>
        <p:txBody>
          <a:bodyPr>
            <a:normAutofit fontScale="90000"/>
          </a:bodyPr>
          <a:lstStyle/>
          <a:p>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-lactam antibiotics</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539552" y="1052736"/>
            <a:ext cx="8136904" cy="5472608"/>
          </a:xfrm>
        </p:spPr>
        <p:txBody>
          <a:bodyPr>
            <a:noAutofit/>
          </a:bodyPr>
          <a:lstStyle/>
          <a:p>
            <a:pPr marL="68580" indent="0" algn="just" rtl="0">
              <a:buNone/>
            </a:pPr>
            <a:r>
              <a:rPr lang="en-US" sz="2800" dirty="0">
                <a:latin typeface="Times New Roman" pitchFamily="18" charset="0"/>
                <a:cs typeface="Times New Roman" pitchFamily="18" charset="0"/>
              </a:rPr>
              <a:t>Antibiotics that possess the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-lactam </a:t>
            </a:r>
            <a:r>
              <a:rPr lang="en-US" sz="2800" dirty="0">
                <a:latin typeface="Times New Roman" pitchFamily="18" charset="0"/>
                <a:cs typeface="Times New Roman" pitchFamily="18" charset="0"/>
              </a:rPr>
              <a:t>(a </a:t>
            </a:r>
            <a:r>
              <a:rPr lang="en-US" sz="2800" dirty="0" smtClean="0">
                <a:latin typeface="Times New Roman" pitchFamily="18" charset="0"/>
                <a:cs typeface="Times New Roman" pitchFamily="18" charset="0"/>
              </a:rPr>
              <a:t>four-membered cyclic </a:t>
            </a:r>
            <a:r>
              <a:rPr lang="en-US" sz="2800" dirty="0">
                <a:latin typeface="Times New Roman" pitchFamily="18" charset="0"/>
                <a:cs typeface="Times New Roman" pitchFamily="18" charset="0"/>
              </a:rPr>
              <a:t>amide) ring structure are the dominant class of </a:t>
            </a:r>
            <a:r>
              <a:rPr lang="en-US" sz="2800" dirty="0" smtClean="0">
                <a:latin typeface="Times New Roman" pitchFamily="18" charset="0"/>
                <a:cs typeface="Times New Roman" pitchFamily="18" charset="0"/>
              </a:rPr>
              <a:t>agents currently </a:t>
            </a:r>
            <a:r>
              <a:rPr lang="en-US" sz="2800" dirty="0">
                <a:latin typeface="Times New Roman" pitchFamily="18" charset="0"/>
                <a:cs typeface="Times New Roman" pitchFamily="18" charset="0"/>
              </a:rPr>
              <a:t>used for the chemotherapy of bacterial infections.</a:t>
            </a:r>
          </a:p>
          <a:p>
            <a:pPr marL="68580" indent="0" algn="just" rtl="0">
              <a:buNone/>
            </a:pPr>
            <a:r>
              <a:rPr lang="en-US" sz="2800" dirty="0">
                <a:latin typeface="Times New Roman" pitchFamily="18" charset="0"/>
                <a:cs typeface="Times New Roman" pitchFamily="18" charset="0"/>
              </a:rPr>
              <a:t>The first antibiotic to be used in therapy, penicillin (</a:t>
            </a:r>
            <a:r>
              <a:rPr lang="en-US" sz="2800" dirty="0" smtClean="0">
                <a:latin typeface="Times New Roman" pitchFamily="18" charset="0"/>
                <a:cs typeface="Times New Roman" pitchFamily="18" charset="0"/>
              </a:rPr>
              <a:t>penicillin G </a:t>
            </a:r>
            <a:r>
              <a:rPr lang="en-US" sz="2800" dirty="0">
                <a:latin typeface="Times New Roman" pitchFamily="18" charset="0"/>
                <a:cs typeface="Times New Roman" pitchFamily="18" charset="0"/>
              </a:rPr>
              <a:t>or </a:t>
            </a:r>
            <a:r>
              <a:rPr lang="en-US" sz="2800" dirty="0" smtClean="0">
                <a:latin typeface="Times New Roman" pitchFamily="18" charset="0"/>
                <a:cs typeface="Times New Roman" pitchFamily="18" charset="0"/>
              </a:rPr>
              <a:t>benzyl penicillin</a:t>
            </a:r>
            <a:r>
              <a:rPr lang="en-US" sz="2800" dirty="0">
                <a:latin typeface="Times New Roman" pitchFamily="18" charset="0"/>
                <a:cs typeface="Times New Roman" pitchFamily="18" charset="0"/>
              </a:rPr>
              <a:t>), and a close biosynthetic relative, </a:t>
            </a:r>
            <a:r>
              <a:rPr lang="en-US" sz="2800" dirty="0" smtClean="0">
                <a:latin typeface="Times New Roman" pitchFamily="18" charset="0"/>
                <a:cs typeface="Times New Roman" pitchFamily="18" charset="0"/>
              </a:rPr>
              <a:t>phenoxy methyl penicillin </a:t>
            </a:r>
            <a:r>
              <a:rPr lang="en-US" sz="2800" dirty="0">
                <a:latin typeface="Times New Roman" pitchFamily="18" charset="0"/>
                <a:cs typeface="Times New Roman" pitchFamily="18" charset="0"/>
              </a:rPr>
              <a:t>(penicillin V), remain the agents </a:t>
            </a:r>
            <a:r>
              <a:rPr lang="en-US" sz="2800" dirty="0" smtClean="0">
                <a:latin typeface="Times New Roman" pitchFamily="18" charset="0"/>
                <a:cs typeface="Times New Roman" pitchFamily="18" charset="0"/>
              </a:rPr>
              <a:t>of choice </a:t>
            </a:r>
            <a:r>
              <a:rPr lang="en-US" sz="2800" dirty="0">
                <a:latin typeface="Times New Roman" pitchFamily="18" charset="0"/>
                <a:cs typeface="Times New Roman" pitchFamily="18" charset="0"/>
              </a:rPr>
              <a:t>for the treatment of infections caused by most </a:t>
            </a:r>
            <a:r>
              <a:rPr lang="en-US" sz="2800" dirty="0" smtClean="0">
                <a:latin typeface="Times New Roman" pitchFamily="18" charset="0"/>
                <a:cs typeface="Times New Roman" pitchFamily="18" charset="0"/>
              </a:rPr>
              <a:t>species of </a:t>
            </a:r>
            <a:r>
              <a:rPr lang="en-US" sz="2800" dirty="0">
                <a:latin typeface="Times New Roman" pitchFamily="18" charset="0"/>
                <a:cs typeface="Times New Roman" pitchFamily="18" charset="0"/>
              </a:rPr>
              <a:t>Gram-positive bacteria. </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7662220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764704"/>
            <a:ext cx="8136904" cy="5324535"/>
          </a:xfrm>
          <a:prstGeom prst="rect">
            <a:avLst/>
          </a:prstGeom>
        </p:spPr>
        <p:txBody>
          <a:bodyPr wrap="square">
            <a:spAutoFit/>
          </a:bodyPr>
          <a:lstStyle/>
          <a:p>
            <a:pPr algn="l" rtl="0"/>
            <a:r>
              <a:rPr lang="en-US" sz="3600" dirty="0" smtClean="0">
                <a:solidFill>
                  <a:schemeClr val="bg2">
                    <a:lumMod val="50000"/>
                  </a:schemeClr>
                </a:solidFill>
                <a:latin typeface="Times New Roman" pitchFamily="18" charset="0"/>
                <a:cs typeface="Times New Roman" pitchFamily="18" charset="0"/>
              </a:rPr>
              <a:t>Newer Carbapenems</a:t>
            </a:r>
          </a:p>
          <a:p>
            <a:pPr algn="l" rtl="0"/>
            <a:endParaRPr lang="en-US" sz="3600" dirty="0" smtClean="0">
              <a:solidFill>
                <a:schemeClr val="bg2">
                  <a:lumMod val="50000"/>
                </a:schemeClr>
              </a:solidFill>
              <a:latin typeface="Times New Roman" pitchFamily="18" charset="0"/>
              <a:cs typeface="Times New Roman" pitchFamily="18" charset="0"/>
            </a:endParaRPr>
          </a:p>
          <a:p>
            <a:pPr algn="l" rtl="0"/>
            <a:r>
              <a:rPr lang="en-US" sz="3600" dirty="0" smtClean="0">
                <a:solidFill>
                  <a:schemeClr val="bg2">
                    <a:lumMod val="50000"/>
                  </a:schemeClr>
                </a:solidFill>
                <a:latin typeface="Times New Roman" pitchFamily="18" charset="0"/>
                <a:cs typeface="Times New Roman" pitchFamily="18" charset="0"/>
              </a:rPr>
              <a:t>Meropenem</a:t>
            </a:r>
          </a:p>
          <a:p>
            <a:pPr algn="l" rtl="0"/>
            <a:endParaRPr lang="en-US" sz="3600" dirty="0">
              <a:solidFill>
                <a:schemeClr val="bg2">
                  <a:lumMod val="50000"/>
                </a:schemeClr>
              </a:solidFill>
              <a:latin typeface="Times New Roman" pitchFamily="18" charset="0"/>
              <a:cs typeface="Times New Roman" pitchFamily="18" charset="0"/>
            </a:endParaRPr>
          </a:p>
          <a:p>
            <a:pPr algn="l" rtl="0"/>
            <a:r>
              <a:rPr lang="en-US" sz="2800" dirty="0" smtClean="0">
                <a:latin typeface="Times New Roman" pitchFamily="18" charset="0"/>
                <a:cs typeface="Times New Roman" pitchFamily="18" charset="0"/>
              </a:rPr>
              <a:t>Meropenem </a:t>
            </a:r>
            <a:r>
              <a:rPr lang="en-US" sz="2800" dirty="0">
                <a:latin typeface="Times New Roman" pitchFamily="18" charset="0"/>
                <a:cs typeface="Times New Roman" pitchFamily="18" charset="0"/>
              </a:rPr>
              <a:t>is </a:t>
            </a:r>
            <a:r>
              <a:rPr lang="en-US" sz="2800" dirty="0">
                <a:solidFill>
                  <a:srgbClr val="0070C0"/>
                </a:solidFill>
                <a:latin typeface="Times New Roman" pitchFamily="18" charset="0"/>
                <a:cs typeface="Times New Roman" pitchFamily="18" charset="0"/>
              </a:rPr>
              <a:t>a second-generation </a:t>
            </a:r>
            <a:r>
              <a:rPr lang="en-US" sz="2800" dirty="0">
                <a:latin typeface="Times New Roman" pitchFamily="18" charset="0"/>
                <a:cs typeface="Times New Roman" pitchFamily="18" charset="0"/>
              </a:rPr>
              <a:t>carbapenem that, to</a:t>
            </a:r>
          </a:p>
          <a:p>
            <a:pPr algn="l" rtl="0"/>
            <a:r>
              <a:rPr lang="en-US" sz="2800" dirty="0">
                <a:latin typeface="Times New Roman" pitchFamily="18" charset="0"/>
                <a:cs typeface="Times New Roman" pitchFamily="18" charset="0"/>
              </a:rPr>
              <a:t>date, has undergone the most extensive clinical evaluation. Like imipenem, </a:t>
            </a:r>
            <a:r>
              <a:rPr lang="en-US" sz="2800" dirty="0" smtClean="0">
                <a:latin typeface="Times New Roman" pitchFamily="18" charset="0"/>
                <a:cs typeface="Times New Roman" pitchFamily="18" charset="0"/>
              </a:rPr>
              <a:t>Meropenem </a:t>
            </a:r>
            <a:r>
              <a:rPr lang="en-US" sz="2800" dirty="0">
                <a:latin typeface="Times New Roman" pitchFamily="18" charset="0"/>
                <a:cs typeface="Times New Roman" pitchFamily="18" charset="0"/>
              </a:rPr>
              <a:t>is </a:t>
            </a:r>
            <a:r>
              <a:rPr lang="en-US" sz="2800" dirty="0">
                <a:solidFill>
                  <a:srgbClr val="FF0000"/>
                </a:solidFill>
                <a:latin typeface="Times New Roman" pitchFamily="18" charset="0"/>
                <a:cs typeface="Times New Roman" pitchFamily="18" charset="0"/>
              </a:rPr>
              <a:t>not active orally. </a:t>
            </a:r>
            <a:r>
              <a:rPr lang="en-US" sz="2800" dirty="0">
                <a:latin typeface="Times New Roman" pitchFamily="18" charset="0"/>
                <a:cs typeface="Times New Roman" pitchFamily="18" charset="0"/>
              </a:rPr>
              <a:t>Meropenem exhibits greater potency against </a:t>
            </a:r>
            <a:r>
              <a:rPr lang="en-US" sz="2800" dirty="0" smtClean="0">
                <a:latin typeface="Times New Roman" pitchFamily="18" charset="0"/>
                <a:cs typeface="Times New Roman" pitchFamily="18" charset="0"/>
              </a:rPr>
              <a:t>Gram-negative and </a:t>
            </a:r>
            <a:r>
              <a:rPr lang="en-US" sz="2800" dirty="0">
                <a:latin typeface="Times New Roman" pitchFamily="18" charset="0"/>
                <a:cs typeface="Times New Roman" pitchFamily="18" charset="0"/>
              </a:rPr>
              <a:t>anaerobic bacteria than does imipenem, but it is </a:t>
            </a:r>
            <a:r>
              <a:rPr lang="en-US" sz="2800" dirty="0" smtClean="0">
                <a:latin typeface="Times New Roman" pitchFamily="18" charset="0"/>
                <a:cs typeface="Times New Roman" pitchFamily="18" charset="0"/>
              </a:rPr>
              <a:t>slightly less </a:t>
            </a:r>
            <a:r>
              <a:rPr lang="en-US" sz="2800" dirty="0">
                <a:latin typeface="Times New Roman" pitchFamily="18" charset="0"/>
                <a:cs typeface="Times New Roman" pitchFamily="18" charset="0"/>
              </a:rPr>
              <a:t>active against most Gram-positive species.</a:t>
            </a:r>
            <a:endParaRPr lang="ar-IQ" sz="2800" dirty="0">
              <a:latin typeface="Times New Roman" pitchFamily="18" charset="0"/>
              <a:cs typeface="Times New Roman" pitchFamily="18" charset="0"/>
            </a:endParaRPr>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62" r="14337" b="5217"/>
          <a:stretch/>
        </p:blipFill>
        <p:spPr bwMode="auto">
          <a:xfrm>
            <a:off x="4800600" y="762179"/>
            <a:ext cx="3731840" cy="230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940152" y="908720"/>
            <a:ext cx="529208" cy="6012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2868885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720080"/>
          </a:xfrm>
        </p:spPr>
        <p:txBody>
          <a:bodyPr/>
          <a:lstStyle/>
          <a:p>
            <a:r>
              <a:rPr lang="en-US" dirty="0" smtClean="0">
                <a:latin typeface="Times New Roman" pitchFamily="18" charset="0"/>
                <a:cs typeface="Times New Roman" pitchFamily="18" charset="0"/>
              </a:rPr>
              <a:t>Cephalosporins</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467544" y="1556792"/>
            <a:ext cx="8208912" cy="4608512"/>
          </a:xfrm>
        </p:spPr>
        <p:txBody>
          <a:bodyPr>
            <a:noAutofit/>
          </a:bodyPr>
          <a:lstStyle/>
          <a:p>
            <a:pPr marL="68580" indent="0" algn="l" rtl="0">
              <a:buNone/>
            </a:pPr>
            <a:r>
              <a:rPr lang="en-US" sz="2800" dirty="0">
                <a:latin typeface="Times New Roman" pitchFamily="18" charset="0"/>
                <a:cs typeface="Times New Roman" pitchFamily="18" charset="0"/>
              </a:rPr>
              <a:t>Cephalosporins were discovered shortly after penicillin entered into widespread product, but not developed till the 1960’s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68580" indent="0" algn="l" rtl="0">
              <a:buNone/>
            </a:pPr>
            <a:r>
              <a:rPr lang="en-US" sz="2800" dirty="0">
                <a:latin typeface="Times New Roman" pitchFamily="18" charset="0"/>
                <a:cs typeface="Times New Roman" pitchFamily="18" charset="0"/>
              </a:rPr>
              <a:t>Cephalosporins are similar to penicillins but have a 6 member </a:t>
            </a:r>
            <a:r>
              <a:rPr lang="en-US" sz="2800" dirty="0">
                <a:solidFill>
                  <a:srgbClr val="FF0000"/>
                </a:solidFill>
                <a:latin typeface="Times New Roman" pitchFamily="18" charset="0"/>
                <a:cs typeface="Times New Roman" pitchFamily="18" charset="0"/>
              </a:rPr>
              <a:t>dihydrothiazine ring </a:t>
            </a:r>
            <a:r>
              <a:rPr lang="en-US" sz="2800" dirty="0">
                <a:latin typeface="Times New Roman" pitchFamily="18" charset="0"/>
                <a:cs typeface="Times New Roman" pitchFamily="18" charset="0"/>
              </a:rPr>
              <a:t>instead of a 5 member </a:t>
            </a:r>
            <a:r>
              <a:rPr lang="en-US" sz="2800" dirty="0">
                <a:solidFill>
                  <a:srgbClr val="FF0000"/>
                </a:solidFill>
                <a:latin typeface="Times New Roman" pitchFamily="18" charset="0"/>
                <a:cs typeface="Times New Roman" pitchFamily="18" charset="0"/>
              </a:rPr>
              <a:t>thiazolidine ring</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marL="68580" indent="0" algn="l" rtl="0">
              <a:buNone/>
            </a:pPr>
            <a:r>
              <a:rPr lang="en-US" sz="2800" dirty="0">
                <a:latin typeface="Times New Roman" pitchFamily="18" charset="0"/>
                <a:cs typeface="Times New Roman" pitchFamily="18" charset="0"/>
              </a:rPr>
              <a:t>7-aminocephalosporanic acid (7-ACA) can be obtained from bacteria, but it is easier to expand the ring system of 7-APA because it is so widely produced.</a:t>
            </a:r>
          </a:p>
          <a:p>
            <a:pPr marL="68580" indent="0" algn="l" rtl="0">
              <a:buNone/>
            </a:pP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13851485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20688"/>
            <a:ext cx="7024744" cy="792088"/>
          </a:xfrm>
        </p:spPr>
        <p:txBody>
          <a:bodyPr/>
          <a:lstStyle/>
          <a:p>
            <a:r>
              <a:rPr lang="en-US" dirty="0">
                <a:latin typeface="Times New Roman" pitchFamily="18" charset="0"/>
                <a:cs typeface="Times New Roman" pitchFamily="18" charset="0"/>
              </a:rPr>
              <a:t>Cephalosporins</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539552" y="1412776"/>
            <a:ext cx="8064896" cy="5040560"/>
          </a:xfrm>
        </p:spPr>
        <p:txBody>
          <a:bodyPr/>
          <a:lstStyle/>
          <a:p>
            <a:pPr marL="68580" indent="0" algn="l" rtl="0">
              <a:buNone/>
            </a:pPr>
            <a:r>
              <a:rPr lang="en-US" sz="2800" dirty="0">
                <a:latin typeface="Times New Roman" pitchFamily="18" charset="0"/>
                <a:cs typeface="Times New Roman" pitchFamily="18" charset="0"/>
              </a:rPr>
              <a:t>Unlike penicillin, cephalosporins have </a:t>
            </a:r>
            <a:r>
              <a:rPr lang="en-US" sz="2800" dirty="0">
                <a:solidFill>
                  <a:srgbClr val="FF0000"/>
                </a:solidFill>
                <a:latin typeface="Times New Roman" pitchFamily="18" charset="0"/>
                <a:cs typeface="Times New Roman" pitchFamily="18" charset="0"/>
              </a:rPr>
              <a:t>two side chains </a:t>
            </a:r>
            <a:r>
              <a:rPr lang="en-US" sz="2800" dirty="0">
                <a:latin typeface="Times New Roman" pitchFamily="18" charset="0"/>
                <a:cs typeface="Times New Roman" pitchFamily="18" charset="0"/>
              </a:rPr>
              <a:t>which can be easily modified.  Cephalosporins are also </a:t>
            </a:r>
            <a:r>
              <a:rPr lang="en-US" sz="2800" dirty="0">
                <a:solidFill>
                  <a:srgbClr val="0070C0"/>
                </a:solidFill>
                <a:latin typeface="Times New Roman" pitchFamily="18" charset="0"/>
                <a:cs typeface="Times New Roman" pitchFamily="18" charset="0"/>
              </a:rPr>
              <a:t>more difficult for β-lactamases to hydrolyze</a:t>
            </a:r>
            <a:r>
              <a:rPr lang="en-US" sz="2800" dirty="0" smtClean="0">
                <a:solidFill>
                  <a:srgbClr val="0070C0"/>
                </a:solidFill>
                <a:latin typeface="Times New Roman" pitchFamily="18" charset="0"/>
                <a:cs typeface="Times New Roman" pitchFamily="18" charset="0"/>
              </a:rPr>
              <a:t>.</a:t>
            </a:r>
          </a:p>
          <a:p>
            <a:pPr marL="68580" indent="0" algn="l" rtl="0">
              <a:buNone/>
            </a:pPr>
            <a:endParaRPr lang="en-US" sz="2800" dirty="0">
              <a:solidFill>
                <a:srgbClr val="0070C0"/>
              </a:solidFill>
              <a:latin typeface="Times New Roman" pitchFamily="18" charset="0"/>
              <a:cs typeface="Times New Roman" pitchFamily="18" charset="0"/>
            </a:endParaRPr>
          </a:p>
          <a:p>
            <a:pPr marL="68580" indent="0" algn="l" rtl="0">
              <a:buNone/>
            </a:pPr>
            <a:endParaRPr lang="en-US" sz="2800" dirty="0" smtClean="0">
              <a:latin typeface="Times New Roman" pitchFamily="18" charset="0"/>
              <a:cs typeface="Times New Roman" pitchFamily="18" charset="0"/>
            </a:endParaRPr>
          </a:p>
          <a:p>
            <a:pPr marL="68580" indent="0" algn="l" rtl="0">
              <a:buNone/>
            </a:pPr>
            <a:endParaRPr lang="en-US" sz="2800" dirty="0">
              <a:latin typeface="Times New Roman" pitchFamily="18" charset="0"/>
              <a:cs typeface="Times New Roman" pitchFamily="18" charset="0"/>
            </a:endParaRPr>
          </a:p>
          <a:p>
            <a:pPr marL="68580" indent="0" algn="l" rtl="0">
              <a:buNone/>
            </a:pPr>
            <a:endParaRPr lang="ar-IQ" dirty="0"/>
          </a:p>
        </p:txBody>
      </p:sp>
      <p:pic>
        <p:nvPicPr>
          <p:cNvPr id="15385" name="Picture 25"/>
          <p:cNvPicPr>
            <a:picLocks noChangeAspect="1" noChangeArrowheads="1"/>
          </p:cNvPicPr>
          <p:nvPr/>
        </p:nvPicPr>
        <p:blipFill rotWithShape="1">
          <a:blip r:embed="rId2">
            <a:extLst>
              <a:ext uri="{28A0092B-C50C-407E-A947-70E740481C1C}">
                <a14:useLocalDpi xmlns:a14="http://schemas.microsoft.com/office/drawing/2010/main" val="0"/>
              </a:ext>
            </a:extLst>
          </a:blip>
          <a:srcRect l="14127" r="9447"/>
          <a:stretch/>
        </p:blipFill>
        <p:spPr bwMode="auto">
          <a:xfrm>
            <a:off x="755576" y="3068960"/>
            <a:ext cx="2664296"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6"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l="13490" r="20066"/>
          <a:stretch/>
        </p:blipFill>
        <p:spPr bwMode="auto">
          <a:xfrm>
            <a:off x="3419872" y="3429000"/>
            <a:ext cx="237626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7" name="Picture 27"/>
          <p:cNvPicPr>
            <a:picLocks noChangeAspect="1" noChangeArrowheads="1"/>
          </p:cNvPicPr>
          <p:nvPr/>
        </p:nvPicPr>
        <p:blipFill rotWithShape="1">
          <a:blip r:embed="rId4">
            <a:extLst>
              <a:ext uri="{28A0092B-C50C-407E-A947-70E740481C1C}">
                <a14:useLocalDpi xmlns:a14="http://schemas.microsoft.com/office/drawing/2010/main" val="0"/>
              </a:ext>
            </a:extLst>
          </a:blip>
          <a:srcRect l="18483" r="15866"/>
          <a:stretch/>
        </p:blipFill>
        <p:spPr bwMode="auto">
          <a:xfrm>
            <a:off x="6350000" y="3284984"/>
            <a:ext cx="175039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319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504056"/>
          </a:xfrm>
        </p:spPr>
        <p:txBody>
          <a:bodyPr>
            <a:normAutofit fontScale="90000"/>
          </a:bodyPr>
          <a:lstStyle/>
          <a:p>
            <a:r>
              <a:rPr lang="en-US" dirty="0">
                <a:latin typeface="Times New Roman" pitchFamily="18" charset="0"/>
                <a:cs typeface="Times New Roman" pitchFamily="18" charset="0"/>
              </a:rPr>
              <a:t>Mechanism of Cephalosporins</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539552" y="1340768"/>
            <a:ext cx="7992888" cy="4491861"/>
          </a:xfrm>
        </p:spPr>
        <p:txBody>
          <a:bodyPr>
            <a:normAutofit/>
          </a:bodyPr>
          <a:lstStyle/>
          <a:p>
            <a:pPr marL="68580" indent="0" algn="l" rtl="0">
              <a:buNone/>
            </a:pPr>
            <a:r>
              <a:rPr lang="en-US" sz="2800" dirty="0">
                <a:latin typeface="Times New Roman" pitchFamily="18" charset="0"/>
                <a:cs typeface="Times New Roman" pitchFamily="18" charset="0"/>
              </a:rPr>
              <a:t>The acetoxy group (or other R group) will leave when the drug acylates the PBP.</a:t>
            </a:r>
          </a:p>
          <a:p>
            <a:pPr marL="68580" indent="0" algn="l" rtl="0">
              <a:buNone/>
            </a:pPr>
            <a:endParaRPr lang="ar-IQ" sz="2800" dirty="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444670362"/>
              </p:ext>
            </p:extLst>
          </p:nvPr>
        </p:nvGraphicFramePr>
        <p:xfrm>
          <a:off x="2209799" y="2708920"/>
          <a:ext cx="5534809" cy="2982268"/>
        </p:xfrm>
        <a:graphic>
          <a:graphicData uri="http://schemas.openxmlformats.org/presentationml/2006/ole">
            <mc:AlternateContent xmlns:mc="http://schemas.openxmlformats.org/markup-compatibility/2006">
              <mc:Choice xmlns:v="urn:schemas-microsoft-com:vml" Requires="v">
                <p:oleObj spid="_x0000_s16429" name="CS ChemDraw Drawing" r:id="rId3" imgW="4771440" imgH="2574720" progId="ChemDraw.Document.6.0">
                  <p:embed/>
                </p:oleObj>
              </mc:Choice>
              <mc:Fallback>
                <p:oleObj name="CS ChemDraw Drawing" r:id="rId3" imgW="4771440" imgH="2574720" progId="ChemDraw.Document.6.0">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799" y="2708920"/>
                        <a:ext cx="5534809" cy="2982268"/>
                      </a:xfrm>
                      <a:prstGeom prst="rect">
                        <a:avLst/>
                      </a:prstGeom>
                      <a:noFill/>
                      <a:ln>
                        <a:noFill/>
                      </a:ln>
                      <a:effectLst/>
                    </p:spPr>
                  </p:pic>
                </p:oleObj>
              </mc:Fallback>
            </mc:AlternateContent>
          </a:graphicData>
        </a:graphic>
      </p:graphicFrame>
      <p:sp>
        <p:nvSpPr>
          <p:cNvPr id="5" name="Oval 4"/>
          <p:cNvSpPr/>
          <p:nvPr/>
        </p:nvSpPr>
        <p:spPr>
          <a:xfrm>
            <a:off x="6876256" y="3573016"/>
            <a:ext cx="1008112" cy="108012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4654181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836712"/>
            <a:ext cx="8064896" cy="4995917"/>
          </a:xfrm>
        </p:spPr>
        <p:txBody>
          <a:bodyPr>
            <a:normAutofit fontScale="92500"/>
          </a:bodyPr>
          <a:lstStyle/>
          <a:p>
            <a:pPr marL="68580" indent="0" algn="l" rtl="0">
              <a:buNone/>
            </a:pPr>
            <a:r>
              <a:rPr lang="en-US" sz="3800" dirty="0">
                <a:solidFill>
                  <a:schemeClr val="bg2">
                    <a:lumMod val="50000"/>
                  </a:schemeClr>
                </a:solidFill>
                <a:latin typeface="Times New Roman" pitchFamily="18" charset="0"/>
                <a:cs typeface="Times New Roman" pitchFamily="18" charset="0"/>
              </a:rPr>
              <a:t>Semisynthetic Derivatives</a:t>
            </a:r>
          </a:p>
          <a:p>
            <a:pPr marL="68580" indent="0" algn="l" rtl="0">
              <a:buNone/>
            </a:pPr>
            <a:r>
              <a:rPr lang="en-US" sz="2800" dirty="0">
                <a:latin typeface="Times New Roman" pitchFamily="18" charset="0"/>
                <a:cs typeface="Times New Roman" pitchFamily="18" charset="0"/>
              </a:rPr>
              <a:t>To date, the more useful semisynthetic modifications of </a:t>
            </a:r>
            <a:r>
              <a:rPr lang="en-US" sz="2800" dirty="0" smtClean="0">
                <a:latin typeface="Times New Roman" pitchFamily="18" charset="0"/>
                <a:cs typeface="Times New Roman" pitchFamily="18" charset="0"/>
              </a:rPr>
              <a:t>the basic </a:t>
            </a:r>
            <a:r>
              <a:rPr lang="en-US" sz="2800" dirty="0">
                <a:latin typeface="Times New Roman" pitchFamily="18" charset="0"/>
                <a:cs typeface="Times New Roman" pitchFamily="18" charset="0"/>
              </a:rPr>
              <a:t>7-ACA nucleus have resulted from acylations of the </a:t>
            </a:r>
            <a:r>
              <a:rPr lang="en-US" sz="2800" dirty="0" smtClean="0">
                <a:latin typeface="Times New Roman" pitchFamily="18" charset="0"/>
                <a:cs typeface="Times New Roman" pitchFamily="18" charset="0"/>
              </a:rPr>
              <a:t>7- amino </a:t>
            </a:r>
            <a:r>
              <a:rPr lang="en-US" sz="2800" dirty="0">
                <a:latin typeface="Times New Roman" pitchFamily="18" charset="0"/>
                <a:cs typeface="Times New Roman" pitchFamily="18" charset="0"/>
              </a:rPr>
              <a:t>group with different acids or nucleophilic </a:t>
            </a:r>
            <a:r>
              <a:rPr lang="en-US" sz="2800" dirty="0" smtClean="0">
                <a:latin typeface="Times New Roman" pitchFamily="18" charset="0"/>
                <a:cs typeface="Times New Roman" pitchFamily="18" charset="0"/>
              </a:rPr>
              <a:t>substitution or </a:t>
            </a:r>
            <a:r>
              <a:rPr lang="en-US" sz="2800" dirty="0">
                <a:latin typeface="Times New Roman" pitchFamily="18" charset="0"/>
                <a:cs typeface="Times New Roman" pitchFamily="18" charset="0"/>
              </a:rPr>
              <a:t>reduction of the acetoxyl group. </a:t>
            </a:r>
            <a:endParaRPr lang="en-US" sz="2800" dirty="0" smtClean="0">
              <a:latin typeface="Times New Roman" pitchFamily="18" charset="0"/>
              <a:cs typeface="Times New Roman" pitchFamily="18" charset="0"/>
            </a:endParaRPr>
          </a:p>
          <a:p>
            <a:pPr marL="68580" indent="0" algn="l" rtl="0">
              <a:buNone/>
            </a:pPr>
            <a:r>
              <a:rPr lang="en-US" sz="3500" dirty="0" smtClean="0">
                <a:solidFill>
                  <a:schemeClr val="bg2">
                    <a:lumMod val="50000"/>
                  </a:schemeClr>
                </a:solidFill>
                <a:latin typeface="Times New Roman" pitchFamily="18" charset="0"/>
                <a:cs typeface="Times New Roman" pitchFamily="18" charset="0"/>
              </a:rPr>
              <a:t>Structure–activity </a:t>
            </a:r>
            <a:r>
              <a:rPr lang="en-US" sz="3500" dirty="0">
                <a:solidFill>
                  <a:schemeClr val="bg2">
                    <a:lumMod val="50000"/>
                  </a:schemeClr>
                </a:solidFill>
                <a:latin typeface="Times New Roman" pitchFamily="18" charset="0"/>
                <a:cs typeface="Times New Roman" pitchFamily="18" charset="0"/>
              </a:rPr>
              <a:t>relationships</a:t>
            </a:r>
          </a:p>
          <a:p>
            <a:pPr marL="68580" indent="0" algn="l" rtl="0">
              <a:buNone/>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presence of </a:t>
            </a:r>
            <a:r>
              <a:rPr lang="en-US" sz="2800" dirty="0">
                <a:solidFill>
                  <a:srgbClr val="00B0F0"/>
                </a:solidFill>
                <a:latin typeface="Times New Roman" pitchFamily="18" charset="0"/>
                <a:cs typeface="Times New Roman" pitchFamily="18" charset="0"/>
              </a:rPr>
              <a:t>an allylic acetoxyl function </a:t>
            </a:r>
            <a:r>
              <a:rPr lang="en-US" sz="2800" dirty="0" smtClean="0">
                <a:solidFill>
                  <a:srgbClr val="00B0F0"/>
                </a:solidFill>
                <a:latin typeface="Times New Roman" pitchFamily="18" charset="0"/>
                <a:cs typeface="Times New Roman" pitchFamily="18" charset="0"/>
              </a:rPr>
              <a:t>in the </a:t>
            </a:r>
            <a:r>
              <a:rPr lang="en-US" sz="2800" dirty="0">
                <a:solidFill>
                  <a:srgbClr val="00B0F0"/>
                </a:solidFill>
                <a:latin typeface="Times New Roman" pitchFamily="18" charset="0"/>
                <a:cs typeface="Times New Roman" pitchFamily="18" charset="0"/>
              </a:rPr>
              <a:t>3-position</a:t>
            </a:r>
            <a:r>
              <a:rPr lang="en-US" sz="2800" dirty="0">
                <a:latin typeface="Times New Roman" pitchFamily="18" charset="0"/>
                <a:cs typeface="Times New Roman" pitchFamily="18" charset="0"/>
              </a:rPr>
              <a:t>, however, provides </a:t>
            </a:r>
            <a:r>
              <a:rPr lang="en-US" sz="2800" dirty="0">
                <a:solidFill>
                  <a:srgbClr val="FF0000"/>
                </a:solidFill>
                <a:latin typeface="Times New Roman" pitchFamily="18" charset="0"/>
                <a:cs typeface="Times New Roman" pitchFamily="18" charset="0"/>
              </a:rPr>
              <a:t>a reactive site </a:t>
            </a:r>
            <a:r>
              <a:rPr lang="en-US" sz="2800" dirty="0">
                <a:latin typeface="Times New Roman" pitchFamily="18" charset="0"/>
                <a:cs typeface="Times New Roman" pitchFamily="18" charset="0"/>
              </a:rPr>
              <a:t>at </a:t>
            </a:r>
            <a:r>
              <a:rPr lang="en-US" sz="2800" dirty="0" smtClean="0">
                <a:latin typeface="Times New Roman" pitchFamily="18" charset="0"/>
                <a:cs typeface="Times New Roman" pitchFamily="18" charset="0"/>
              </a:rPr>
              <a:t>which various </a:t>
            </a:r>
            <a:r>
              <a:rPr lang="en-US" sz="2800" dirty="0">
                <a:latin typeface="Times New Roman" pitchFamily="18" charset="0"/>
                <a:cs typeface="Times New Roman" pitchFamily="18" charset="0"/>
              </a:rPr>
              <a:t>7-acylaminocephalosporanic acid structures can easily</a:t>
            </a:r>
          </a:p>
          <a:p>
            <a:pPr marL="68580" indent="0" algn="l" rtl="0">
              <a:buNone/>
            </a:pPr>
            <a:r>
              <a:rPr lang="en-US" sz="2800" dirty="0">
                <a:latin typeface="Times New Roman" pitchFamily="18" charset="0"/>
                <a:cs typeface="Times New Roman" pitchFamily="18" charset="0"/>
              </a:rPr>
              <a:t>be varied by nucleophilic displacement reactions</a:t>
            </a:r>
            <a:r>
              <a:rPr lang="en-US" dirty="0"/>
              <a:t>.</a:t>
            </a:r>
            <a:endParaRPr lang="ar-IQ" dirty="0"/>
          </a:p>
        </p:txBody>
      </p:sp>
    </p:spTree>
    <p:extLst>
      <p:ext uri="{BB962C8B-B14F-4D97-AF65-F5344CB8AC3E}">
        <p14:creationId xmlns:p14="http://schemas.microsoft.com/office/powerpoint/2010/main" val="42778206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08912" cy="5760640"/>
          </a:xfrm>
        </p:spPr>
        <p:txBody>
          <a:bodyPr>
            <a:normAutofit/>
          </a:bodyPr>
          <a:lstStyle/>
          <a:p>
            <a:pPr marL="68580" indent="0" algn="just" rtl="0">
              <a:buNone/>
            </a:pPr>
            <a:r>
              <a:rPr lang="en-US" sz="2800" dirty="0">
                <a:latin typeface="Times New Roman" pitchFamily="18" charset="0"/>
                <a:cs typeface="Times New Roman" pitchFamily="18" charset="0"/>
              </a:rPr>
              <a:t>In the preparation of semisynthetic cephalosporins, </a:t>
            </a:r>
            <a:r>
              <a:rPr lang="en-US" sz="2800" dirty="0" smtClean="0">
                <a:latin typeface="Times New Roman" pitchFamily="18" charset="0"/>
                <a:cs typeface="Times New Roman" pitchFamily="18" charset="0"/>
              </a:rPr>
              <a:t>the following </a:t>
            </a:r>
            <a:r>
              <a:rPr lang="en-US" sz="2800" dirty="0">
                <a:latin typeface="Times New Roman" pitchFamily="18" charset="0"/>
                <a:cs typeface="Times New Roman" pitchFamily="18" charset="0"/>
              </a:rPr>
              <a:t>improvements are sought: </a:t>
            </a:r>
            <a:endParaRPr lang="en-US" sz="2800" dirty="0" smtClean="0">
              <a:latin typeface="Times New Roman" pitchFamily="18" charset="0"/>
              <a:cs typeface="Times New Roman" pitchFamily="18" charset="0"/>
            </a:endParaRPr>
          </a:p>
          <a:p>
            <a:pPr marL="68580" indent="0" algn="just" rtl="0">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a) increased </a:t>
            </a:r>
            <a:r>
              <a:rPr lang="en-US" sz="2800" dirty="0" smtClean="0">
                <a:latin typeface="Times New Roman" pitchFamily="18" charset="0"/>
                <a:cs typeface="Times New Roman" pitchFamily="18" charset="0"/>
              </a:rPr>
              <a:t>acid stability</a:t>
            </a:r>
          </a:p>
          <a:p>
            <a:pPr marL="68580" indent="0" algn="just" rtl="0">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b) improved pharmacokinetic properties, </a:t>
            </a:r>
            <a:r>
              <a:rPr lang="en-US" sz="2800" dirty="0" smtClean="0">
                <a:latin typeface="Times New Roman" pitchFamily="18" charset="0"/>
                <a:cs typeface="Times New Roman" pitchFamily="18" charset="0"/>
              </a:rPr>
              <a:t>particularly better </a:t>
            </a:r>
            <a:r>
              <a:rPr lang="en-US" sz="2800" dirty="0">
                <a:latin typeface="Times New Roman" pitchFamily="18" charset="0"/>
                <a:cs typeface="Times New Roman" pitchFamily="18" charset="0"/>
              </a:rPr>
              <a:t>oral absorption, </a:t>
            </a:r>
            <a:endParaRPr lang="en-US" sz="2800" dirty="0" smtClean="0">
              <a:latin typeface="Times New Roman" pitchFamily="18" charset="0"/>
              <a:cs typeface="Times New Roman" pitchFamily="18" charset="0"/>
            </a:endParaRPr>
          </a:p>
          <a:p>
            <a:pPr marL="68580" indent="0" algn="just" rtl="0">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c) broadened </a:t>
            </a:r>
            <a:r>
              <a:rPr lang="en-US" sz="2800" dirty="0" smtClean="0">
                <a:latin typeface="Times New Roman" pitchFamily="18" charset="0"/>
                <a:cs typeface="Times New Roman" pitchFamily="18" charset="0"/>
              </a:rPr>
              <a:t>antimicrobial spectrum</a:t>
            </a:r>
          </a:p>
          <a:p>
            <a:pPr marL="68580" indent="0" algn="just" rtl="0">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d) increased activity against resistant </a:t>
            </a:r>
            <a:r>
              <a:rPr lang="en-US" sz="2800" dirty="0" smtClean="0">
                <a:latin typeface="Times New Roman" pitchFamily="18" charset="0"/>
                <a:cs typeface="Times New Roman" pitchFamily="18" charset="0"/>
              </a:rPr>
              <a:t>microorganisms (as a result </a:t>
            </a:r>
            <a:r>
              <a:rPr lang="en-US" sz="2800" dirty="0">
                <a:latin typeface="Times New Roman" pitchFamily="18" charset="0"/>
                <a:cs typeface="Times New Roman" pitchFamily="18" charset="0"/>
              </a:rPr>
              <a:t>of resistance to enzymatic </a:t>
            </a:r>
            <a:r>
              <a:rPr lang="en-US" sz="2800" dirty="0" smtClean="0">
                <a:latin typeface="Times New Roman" pitchFamily="18" charset="0"/>
                <a:cs typeface="Times New Roman" pitchFamily="18" charset="0"/>
              </a:rPr>
              <a:t>destruction, improved </a:t>
            </a:r>
            <a:r>
              <a:rPr lang="en-US" sz="2800" dirty="0">
                <a:latin typeface="Times New Roman" pitchFamily="18" charset="0"/>
                <a:cs typeface="Times New Roman" pitchFamily="18" charset="0"/>
              </a:rPr>
              <a:t>penetration, increased receptor affinity, etc</a:t>
            </a:r>
            <a:r>
              <a:rPr lang="en-US" sz="2800" dirty="0" smtClean="0">
                <a:latin typeface="Times New Roman" pitchFamily="18" charset="0"/>
                <a:cs typeface="Times New Roman" pitchFamily="18" charset="0"/>
              </a:rPr>
              <a:t>.) </a:t>
            </a:r>
          </a:p>
          <a:p>
            <a:pPr marL="68580" indent="0" algn="just" rtl="0">
              <a:buNone/>
            </a:pPr>
            <a:r>
              <a:rPr lang="en-US" sz="2800" dirty="0" smtClean="0">
                <a:latin typeface="Times New Roman" pitchFamily="18" charset="0"/>
                <a:cs typeface="Times New Roman" pitchFamily="18" charset="0"/>
              </a:rPr>
              <a:t>(e) decreased allergenicity</a:t>
            </a:r>
          </a:p>
          <a:p>
            <a:pPr marL="68580" indent="0" algn="just" rtl="0">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f) increased tolerance </a:t>
            </a:r>
            <a:r>
              <a:rPr lang="en-US" sz="2800" dirty="0" smtClean="0">
                <a:latin typeface="Times New Roman" pitchFamily="18" charset="0"/>
                <a:cs typeface="Times New Roman" pitchFamily="18" charset="0"/>
              </a:rPr>
              <a:t>after parenteral </a:t>
            </a:r>
            <a:r>
              <a:rPr lang="en-US" sz="2800" dirty="0">
                <a:latin typeface="Times New Roman" pitchFamily="18" charset="0"/>
                <a:cs typeface="Times New Roman" pitchFamily="18" charset="0"/>
              </a:rPr>
              <a:t>administration.</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23525147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136904" cy="5832648"/>
          </a:xfrm>
        </p:spPr>
        <p:txBody>
          <a:bodyPr>
            <a:normAutofit/>
          </a:bodyPr>
          <a:lstStyle/>
          <a:p>
            <a:pPr marL="68580" indent="0" algn="l" rtl="0">
              <a:buNone/>
            </a:pPr>
            <a:r>
              <a:rPr lang="el-GR" sz="3200" dirty="0" smtClean="0">
                <a:solidFill>
                  <a:schemeClr val="bg2">
                    <a:lumMod val="50000"/>
                  </a:schemeClr>
                </a:solidFill>
                <a:latin typeface="Times New Roman" pitchFamily="18" charset="0"/>
                <a:cs typeface="Times New Roman" pitchFamily="18" charset="0"/>
              </a:rPr>
              <a:t>β</a:t>
            </a:r>
            <a:r>
              <a:rPr lang="en-US" sz="3200" dirty="0" smtClean="0">
                <a:solidFill>
                  <a:schemeClr val="bg2">
                    <a:lumMod val="50000"/>
                  </a:schemeClr>
                </a:solidFill>
                <a:latin typeface="Times New Roman" pitchFamily="18" charset="0"/>
                <a:cs typeface="Times New Roman" pitchFamily="18" charset="0"/>
              </a:rPr>
              <a:t>-Lactamase </a:t>
            </a:r>
            <a:r>
              <a:rPr lang="en-US" sz="3200" dirty="0">
                <a:solidFill>
                  <a:schemeClr val="bg2">
                    <a:lumMod val="50000"/>
                  </a:schemeClr>
                </a:solidFill>
                <a:latin typeface="Times New Roman" pitchFamily="18" charset="0"/>
                <a:cs typeface="Times New Roman" pitchFamily="18" charset="0"/>
              </a:rPr>
              <a:t>Resistance</a:t>
            </a:r>
          </a:p>
          <a:p>
            <a:pPr algn="l" rtl="0">
              <a:buFont typeface="Wingdings" pitchFamily="2" charset="2"/>
              <a:buChar char="v"/>
            </a:pPr>
            <a:r>
              <a:rPr lang="en-US" dirty="0">
                <a:latin typeface="Times New Roman" pitchFamily="18" charset="0"/>
                <a:cs typeface="Times New Roman" pitchFamily="18" charset="0"/>
              </a:rPr>
              <a:t>The susceptibility of cephalosporins to various lactamases</a:t>
            </a:r>
          </a:p>
          <a:p>
            <a:pPr marL="68580" indent="0" algn="l" rtl="0">
              <a:buNone/>
            </a:pPr>
            <a:r>
              <a:rPr lang="en-US" dirty="0">
                <a:latin typeface="Times New Roman" pitchFamily="18" charset="0"/>
                <a:cs typeface="Times New Roman" pitchFamily="18" charset="0"/>
              </a:rPr>
              <a:t>varies considerably with the source and properties of </a:t>
            </a:r>
            <a:r>
              <a:rPr lang="en-US" dirty="0" smtClean="0">
                <a:latin typeface="Times New Roman" pitchFamily="18" charset="0"/>
                <a:cs typeface="Times New Roman" pitchFamily="18" charset="0"/>
              </a:rPr>
              <a:t>these enzymes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l" rtl="0">
              <a:buFont typeface="Wingdings" pitchFamily="2" charset="2"/>
              <a:buChar char="v"/>
            </a:pPr>
            <a:r>
              <a:rPr lang="en-US" dirty="0" smtClean="0">
                <a:latin typeface="Times New Roman" pitchFamily="18" charset="0"/>
                <a:cs typeface="Times New Roman" pitchFamily="18" charset="0"/>
              </a:rPr>
              <a:t>Cephalosporins </a:t>
            </a:r>
            <a:r>
              <a:rPr lang="en-US" dirty="0">
                <a:latin typeface="Times New Roman" pitchFamily="18" charset="0"/>
                <a:cs typeface="Times New Roman" pitchFamily="18" charset="0"/>
              </a:rPr>
              <a:t>are significantly </a:t>
            </a:r>
            <a:r>
              <a:rPr lang="en-US" dirty="0">
                <a:solidFill>
                  <a:srgbClr val="00B0F0"/>
                </a:solidFill>
                <a:latin typeface="Times New Roman" pitchFamily="18" charset="0"/>
                <a:cs typeface="Times New Roman" pitchFamily="18" charset="0"/>
              </a:rPr>
              <a:t>less sensitive </a:t>
            </a:r>
            <a:r>
              <a:rPr lang="en-US" dirty="0" smtClean="0">
                <a:latin typeface="Times New Roman" pitchFamily="18" charset="0"/>
                <a:cs typeface="Times New Roman" pitchFamily="18" charset="0"/>
              </a:rPr>
              <a:t>than all </a:t>
            </a:r>
            <a:r>
              <a:rPr lang="en-US" dirty="0">
                <a:latin typeface="Times New Roman" pitchFamily="18" charset="0"/>
                <a:cs typeface="Times New Roman" pitchFamily="18" charset="0"/>
              </a:rPr>
              <a:t>but the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-lactamase–resistant </a:t>
            </a:r>
            <a:r>
              <a:rPr lang="en-US" dirty="0">
                <a:latin typeface="Times New Roman" pitchFamily="18" charset="0"/>
                <a:cs typeface="Times New Roman" pitchFamily="18" charset="0"/>
              </a:rPr>
              <a:t>penicillins to </a:t>
            </a:r>
            <a:r>
              <a:rPr lang="en-US" dirty="0" smtClean="0">
                <a:latin typeface="Times New Roman" pitchFamily="18" charset="0"/>
                <a:cs typeface="Times New Roman" pitchFamily="18" charset="0"/>
              </a:rPr>
              <a:t>hydrolysis by </a:t>
            </a:r>
            <a:r>
              <a:rPr lang="en-US" dirty="0">
                <a:latin typeface="Times New Roman" pitchFamily="18" charset="0"/>
                <a:cs typeface="Times New Roman" pitchFamily="18" charset="0"/>
              </a:rPr>
              <a:t>the enzymes from S. aureus and Bacillus subtilis. </a:t>
            </a:r>
            <a:endParaRPr lang="en-US" dirty="0" smtClean="0">
              <a:latin typeface="Times New Roman" pitchFamily="18" charset="0"/>
              <a:cs typeface="Times New Roman" pitchFamily="18" charset="0"/>
            </a:endParaRPr>
          </a:p>
          <a:p>
            <a:pPr algn="l" rtl="0">
              <a:buFont typeface="Wingdings" pitchFamily="2" charset="2"/>
              <a:buChar char="v"/>
            </a:pPr>
            <a:r>
              <a:rPr lang="en-US" dirty="0" smtClean="0">
                <a:latin typeface="Times New Roman" pitchFamily="18" charset="0"/>
                <a:cs typeface="Times New Roman" pitchFamily="18" charset="0"/>
              </a:rPr>
              <a:t>The“penicillinase</a:t>
            </a:r>
            <a:r>
              <a:rPr lang="en-US" dirty="0">
                <a:latin typeface="Times New Roman" pitchFamily="18" charset="0"/>
                <a:cs typeface="Times New Roman" pitchFamily="18" charset="0"/>
              </a:rPr>
              <a:t>” resistance of cephalosporins appears to be </a:t>
            </a:r>
            <a:r>
              <a:rPr lang="en-US" dirty="0" smtClean="0">
                <a:latin typeface="Times New Roman" pitchFamily="18" charset="0"/>
                <a:cs typeface="Times New Roman" pitchFamily="18" charset="0"/>
              </a:rPr>
              <a:t>a property </a:t>
            </a:r>
            <a:r>
              <a:rPr lang="en-US" dirty="0">
                <a:latin typeface="Times New Roman" pitchFamily="18" charset="0"/>
                <a:cs typeface="Times New Roman" pitchFamily="18" charset="0"/>
              </a:rPr>
              <a:t>of the </a:t>
            </a:r>
            <a:r>
              <a:rPr lang="en-US" dirty="0">
                <a:solidFill>
                  <a:srgbClr val="FF0000"/>
                </a:solidFill>
                <a:latin typeface="Times New Roman" pitchFamily="18" charset="0"/>
                <a:cs typeface="Times New Roman" pitchFamily="18" charset="0"/>
              </a:rPr>
              <a:t>bicyclic cephem ring system rather than of</a:t>
            </a:r>
          </a:p>
          <a:p>
            <a:pPr marL="68580" indent="0" algn="l" rtl="0">
              <a:buNone/>
            </a:pPr>
            <a:r>
              <a:rPr lang="en-US" dirty="0">
                <a:solidFill>
                  <a:srgbClr val="FF0000"/>
                </a:solidFill>
                <a:latin typeface="Times New Roman" pitchFamily="18" charset="0"/>
                <a:cs typeface="Times New Roman" pitchFamily="18" charset="0"/>
              </a:rPr>
              <a:t>the acyl group. </a:t>
            </a:r>
            <a:endParaRPr lang="en-US" dirty="0" smtClean="0">
              <a:solidFill>
                <a:srgbClr val="FF0000"/>
              </a:solidFill>
              <a:latin typeface="Times New Roman" pitchFamily="18" charset="0"/>
              <a:cs typeface="Times New Roman" pitchFamily="18" charset="0"/>
            </a:endParaRPr>
          </a:p>
          <a:p>
            <a:pPr algn="l" rtl="0">
              <a:buFont typeface="Wingdings" pitchFamily="2" charset="2"/>
              <a:buChar char="v"/>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different cephalosporins exhibit </a:t>
            </a:r>
            <a:r>
              <a:rPr lang="en-US" dirty="0" smtClean="0">
                <a:latin typeface="Times New Roman" pitchFamily="18" charset="0"/>
                <a:cs typeface="Times New Roman" pitchFamily="18" charset="0"/>
              </a:rPr>
              <a:t>considerable variation </a:t>
            </a:r>
            <a:r>
              <a:rPr lang="en-US" dirty="0">
                <a:latin typeface="Times New Roman" pitchFamily="18" charset="0"/>
                <a:cs typeface="Times New Roman" pitchFamily="18" charset="0"/>
              </a:rPr>
              <a:t>in rates of hydrolysis by the </a:t>
            </a:r>
            <a:r>
              <a:rPr lang="en-US" dirty="0" smtClean="0">
                <a:latin typeface="Times New Roman" pitchFamily="18" charset="0"/>
                <a:cs typeface="Times New Roman" pitchFamily="18" charset="0"/>
              </a:rPr>
              <a:t>enzyme, cephalothin and cefoxitin </a:t>
            </a:r>
            <a:r>
              <a:rPr lang="en-US" dirty="0">
                <a:latin typeface="Times New Roman" pitchFamily="18" charset="0"/>
                <a:cs typeface="Times New Roman" pitchFamily="18" charset="0"/>
              </a:rPr>
              <a:t>are the most resistant, and cephaloridine and </a:t>
            </a:r>
            <a:r>
              <a:rPr lang="en-US" dirty="0" smtClean="0">
                <a:latin typeface="Times New Roman" pitchFamily="18" charset="0"/>
                <a:cs typeface="Times New Roman" pitchFamily="18" charset="0"/>
              </a:rPr>
              <a:t>cefazolin are </a:t>
            </a:r>
            <a:r>
              <a:rPr lang="en-US" dirty="0">
                <a:latin typeface="Times New Roman" pitchFamily="18" charset="0"/>
                <a:cs typeface="Times New Roman" pitchFamily="18" charset="0"/>
              </a:rPr>
              <a:t>the least resistant.</a:t>
            </a: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12491655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136904" cy="5760640"/>
          </a:xfrm>
        </p:spPr>
        <p:txBody>
          <a:bodyPr>
            <a:noAutofit/>
          </a:bodyPr>
          <a:lstStyle/>
          <a:p>
            <a:pPr algn="just" rtl="0">
              <a:buFont typeface="Wingdings" pitchFamily="2" charset="2"/>
              <a:buChar char="v"/>
            </a:pPr>
            <a:r>
              <a:rPr lang="en-US" sz="2800" dirty="0">
                <a:latin typeface="Times New Roman" pitchFamily="18" charset="0"/>
                <a:cs typeface="Times New Roman" pitchFamily="18" charset="0"/>
              </a:rPr>
              <a:t>The introduction of </a:t>
            </a:r>
            <a:r>
              <a:rPr lang="en-US" sz="2800" dirty="0">
                <a:solidFill>
                  <a:srgbClr val="FF0000"/>
                </a:solidFill>
                <a:latin typeface="Times New Roman" pitchFamily="18" charset="0"/>
                <a:cs typeface="Times New Roman" pitchFamily="18" charset="0"/>
              </a:rPr>
              <a:t>polar substituents in the </a:t>
            </a:r>
            <a:r>
              <a:rPr lang="en-US" sz="2800" dirty="0" smtClean="0">
                <a:solidFill>
                  <a:srgbClr val="FF0000"/>
                </a:solidFill>
                <a:latin typeface="Times New Roman" pitchFamily="18" charset="0"/>
                <a:cs typeface="Times New Roman" pitchFamily="18" charset="0"/>
              </a:rPr>
              <a:t>aminoacyl moiety</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of cephalosporins appears to confer stability to </a:t>
            </a:r>
            <a:r>
              <a:rPr lang="en-US" sz="2800" dirty="0" smtClean="0">
                <a:latin typeface="Times New Roman" pitchFamily="18" charset="0"/>
                <a:cs typeface="Times New Roman" pitchFamily="18" charset="0"/>
              </a:rPr>
              <a:t>some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-lactamases.</a:t>
            </a:r>
          </a:p>
          <a:p>
            <a:pPr marL="68580" indent="0" algn="just" rtl="0">
              <a:buNone/>
            </a:pPr>
            <a:r>
              <a:rPr lang="en-US" sz="2800" dirty="0" smtClean="0">
                <a:latin typeface="Times New Roman" pitchFamily="18" charset="0"/>
                <a:cs typeface="Times New Roman" pitchFamily="18" charset="0"/>
              </a:rPr>
              <a:t>Cefamandole which contain </a:t>
            </a:r>
            <a:r>
              <a:rPr lang="en-US" sz="2800" dirty="0">
                <a:latin typeface="Times New Roman" pitchFamily="18" charset="0"/>
                <a:cs typeface="Times New Roman" pitchFamily="18" charset="0"/>
              </a:rPr>
              <a:t>an </a:t>
            </a:r>
            <a:r>
              <a:rPr lang="en-US" sz="2800" dirty="0" smtClean="0">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hydroxy phenyl acetyl </a:t>
            </a:r>
            <a:r>
              <a:rPr lang="en-US" sz="2800" dirty="0">
                <a:latin typeface="Times New Roman" pitchFamily="18" charset="0"/>
                <a:cs typeface="Times New Roman" pitchFamily="18" charset="0"/>
              </a:rPr>
              <a:t>(or mandoyl) </a:t>
            </a:r>
            <a:r>
              <a:rPr lang="en-US" sz="2800" dirty="0" smtClean="0">
                <a:latin typeface="Times New Roman" pitchFamily="18" charset="0"/>
                <a:cs typeface="Times New Roman" pitchFamily="18" charset="0"/>
              </a:rPr>
              <a:t>group and Ceforanide, </a:t>
            </a:r>
            <a:r>
              <a:rPr lang="en-US" sz="2800" dirty="0">
                <a:latin typeface="Times New Roman" pitchFamily="18" charset="0"/>
                <a:cs typeface="Times New Roman" pitchFamily="18" charset="0"/>
              </a:rPr>
              <a:t>which has an </a:t>
            </a:r>
            <a:r>
              <a:rPr lang="en-US" sz="2800" dirty="0" smtClean="0">
                <a:solidFill>
                  <a:srgbClr val="0070C0"/>
                </a:solidFill>
                <a:latin typeface="Times New Roman" pitchFamily="18" charset="0"/>
                <a:cs typeface="Times New Roman" pitchFamily="18" charset="0"/>
              </a:rPr>
              <a:t>o-amino phenyl </a:t>
            </a:r>
            <a:r>
              <a:rPr lang="en-US" sz="2800" dirty="0">
                <a:solidFill>
                  <a:srgbClr val="0070C0"/>
                </a:solidFill>
                <a:latin typeface="Times New Roman" pitchFamily="18" charset="0"/>
                <a:cs typeface="Times New Roman" pitchFamily="18" charset="0"/>
              </a:rPr>
              <a:t>acetyl group</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are resistant </a:t>
            </a:r>
            <a:r>
              <a:rPr lang="en-US" sz="2800" dirty="0">
                <a:latin typeface="Times New Roman" pitchFamily="18" charset="0"/>
                <a:cs typeface="Times New Roman" pitchFamily="18" charset="0"/>
              </a:rPr>
              <a:t>to a few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-lactamases</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rtl="0">
              <a:buFont typeface="Wingdings" pitchFamily="2" charset="2"/>
              <a:buChar char="v"/>
            </a:pPr>
            <a:r>
              <a:rPr lang="en-US" sz="2800" dirty="0" smtClean="0">
                <a:latin typeface="Times New Roman" pitchFamily="18" charset="0"/>
                <a:cs typeface="Times New Roman" pitchFamily="18" charset="0"/>
              </a:rPr>
              <a:t>Steric </a:t>
            </a:r>
            <a:r>
              <a:rPr lang="en-US" sz="2800" dirty="0">
                <a:latin typeface="Times New Roman" pitchFamily="18" charset="0"/>
                <a:cs typeface="Times New Roman" pitchFamily="18" charset="0"/>
              </a:rPr>
              <a:t>factors also may </a:t>
            </a:r>
            <a:r>
              <a:rPr lang="en-US" sz="2800" dirty="0" smtClean="0">
                <a:latin typeface="Times New Roman" pitchFamily="18" charset="0"/>
                <a:cs typeface="Times New Roman" pitchFamily="18" charset="0"/>
              </a:rPr>
              <a:t>be important </a:t>
            </a:r>
            <a:r>
              <a:rPr lang="en-US" sz="2800" dirty="0">
                <a:latin typeface="Times New Roman" pitchFamily="18" charset="0"/>
                <a:cs typeface="Times New Roman" pitchFamily="18" charset="0"/>
              </a:rPr>
              <a:t>because </a:t>
            </a:r>
            <a:r>
              <a:rPr lang="en-US" sz="2800" dirty="0" smtClean="0">
                <a:latin typeface="Times New Roman" pitchFamily="18" charset="0"/>
                <a:cs typeface="Times New Roman" pitchFamily="18" charset="0"/>
              </a:rPr>
              <a:t>Cefoperazone, </a:t>
            </a:r>
            <a:r>
              <a:rPr lang="en-US" sz="2800" dirty="0">
                <a:latin typeface="Times New Roman" pitchFamily="18" charset="0"/>
                <a:cs typeface="Times New Roman" pitchFamily="18" charset="0"/>
              </a:rPr>
              <a:t>an </a:t>
            </a:r>
            <a:r>
              <a:rPr lang="en-US" sz="2800" dirty="0" smtClean="0">
                <a:latin typeface="Times New Roman" pitchFamily="18" charset="0"/>
                <a:cs typeface="Times New Roman" pitchFamily="18" charset="0"/>
              </a:rPr>
              <a:t>acylureido cephalosporin that </a:t>
            </a:r>
            <a:r>
              <a:rPr lang="en-US" sz="2800" dirty="0">
                <a:latin typeface="Times New Roman" pitchFamily="18" charset="0"/>
                <a:cs typeface="Times New Roman" pitchFamily="18" charset="0"/>
              </a:rPr>
              <a:t>contains the same </a:t>
            </a:r>
            <a:r>
              <a:rPr lang="en-US" sz="2800" dirty="0" smtClean="0">
                <a:latin typeface="Times New Roman" pitchFamily="18" charset="0"/>
                <a:cs typeface="Times New Roman" pitchFamily="18" charset="0"/>
              </a:rPr>
              <a:t>4-ethyl-2,3-dioxo-1 </a:t>
            </a:r>
            <a:r>
              <a:rPr lang="en-US" sz="2800" dirty="0" err="1" smtClean="0">
                <a:latin typeface="Times New Roman" pitchFamily="18" charset="0"/>
                <a:cs typeface="Times New Roman" pitchFamily="18" charset="0"/>
              </a:rPr>
              <a:t>piperazinyl</a:t>
            </a:r>
            <a:r>
              <a:rPr lang="en-US" sz="2800" dirty="0" smtClean="0">
                <a:latin typeface="Times New Roman" pitchFamily="18" charset="0"/>
                <a:cs typeface="Times New Roman" pitchFamily="18" charset="0"/>
              </a:rPr>
              <a:t> carbonyl group </a:t>
            </a:r>
            <a:r>
              <a:rPr lang="en-US" sz="2800" dirty="0">
                <a:latin typeface="Times New Roman" pitchFamily="18" charset="0"/>
                <a:cs typeface="Times New Roman" pitchFamily="18" charset="0"/>
              </a:rPr>
              <a:t>present in piperacillin, is resistant to many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 lactamases</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712813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08912" cy="5139933"/>
          </a:xfrm>
        </p:spPr>
        <p:txBody>
          <a:bodyPr>
            <a:normAutofit/>
          </a:bodyPr>
          <a:lstStyle/>
          <a:p>
            <a:pPr marL="68580" indent="0" algn="l" rtl="0">
              <a:buNone/>
            </a:pPr>
            <a:endParaRPr lang="en-US" sz="2800" dirty="0" smtClean="0">
              <a:latin typeface="Times New Roman" pitchFamily="18" charset="0"/>
              <a:cs typeface="Times New Roman" pitchFamily="18" charset="0"/>
            </a:endParaRPr>
          </a:p>
          <a:p>
            <a:pPr marL="68580" indent="0" algn="l" rtl="0">
              <a:buNone/>
            </a:pPr>
            <a:r>
              <a:rPr lang="en-US" sz="2800" dirty="0">
                <a:latin typeface="Times New Roman" pitchFamily="18" charset="0"/>
                <a:cs typeface="Times New Roman" pitchFamily="18" charset="0"/>
              </a:rPr>
              <a:t>Oddly enough, piperacillin is hydrolyzed by most of these </a:t>
            </a:r>
            <a:r>
              <a:rPr lang="en-US" sz="2800" dirty="0" smtClean="0">
                <a:latin typeface="Times New Roman" pitchFamily="18" charset="0"/>
                <a:cs typeface="Times New Roman" pitchFamily="18" charset="0"/>
              </a:rPr>
              <a:t>enzymes.β-lactamases</a:t>
            </a:r>
            <a:endParaRPr lang="en-US" sz="2800" dirty="0">
              <a:latin typeface="Times New Roman" pitchFamily="18" charset="0"/>
              <a:cs typeface="Times New Roman" pitchFamily="18" charset="0"/>
            </a:endParaRPr>
          </a:p>
          <a:p>
            <a:pPr marL="68580" indent="0" algn="l" rtl="0">
              <a:buNone/>
            </a:pPr>
            <a:r>
              <a:rPr lang="en-US" sz="2800" dirty="0" smtClean="0">
                <a:latin typeface="Times New Roman" pitchFamily="18" charset="0"/>
                <a:cs typeface="Times New Roman" pitchFamily="18" charset="0"/>
              </a:rPr>
              <a:t>Two </a:t>
            </a:r>
            <a:r>
              <a:rPr lang="en-US" sz="2800" dirty="0">
                <a:latin typeface="Times New Roman" pitchFamily="18" charset="0"/>
                <a:cs typeface="Times New Roman" pitchFamily="18" charset="0"/>
              </a:rPr>
              <a:t>structural features confer broadly based </a:t>
            </a:r>
            <a:r>
              <a:rPr lang="en-US" sz="2800" dirty="0" smtClean="0">
                <a:latin typeface="Times New Roman" pitchFamily="18" charset="0"/>
                <a:cs typeface="Times New Roman" pitchFamily="18" charset="0"/>
              </a:rPr>
              <a:t>resistance to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-lactamases </a:t>
            </a:r>
            <a:r>
              <a:rPr lang="en-US" sz="2800" dirty="0">
                <a:latin typeface="Times New Roman" pitchFamily="18" charset="0"/>
                <a:cs typeface="Times New Roman" pitchFamily="18" charset="0"/>
              </a:rPr>
              <a:t>among the cephalosporins: </a:t>
            </a:r>
            <a:endParaRPr lang="en-US" sz="2800" dirty="0" smtClean="0">
              <a:latin typeface="Times New Roman" pitchFamily="18" charset="0"/>
              <a:cs typeface="Times New Roman" pitchFamily="18" charset="0"/>
            </a:endParaRPr>
          </a:p>
          <a:p>
            <a:pPr marL="525780" indent="-457200" algn="l" rtl="0">
              <a:buAutoNum type="alphaLcParenBoth"/>
            </a:pPr>
            <a:r>
              <a:rPr lang="en-US" sz="2800" dirty="0" smtClean="0">
                <a:latin typeface="Times New Roman" pitchFamily="18" charset="0"/>
                <a:cs typeface="Times New Roman" pitchFamily="18" charset="0"/>
              </a:rPr>
              <a:t>an alkoximino </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function </a:t>
            </a:r>
            <a:r>
              <a:rPr lang="en-US" sz="2800" dirty="0">
                <a:latin typeface="Times New Roman" pitchFamily="18" charset="0"/>
                <a:cs typeface="Times New Roman" pitchFamily="18" charset="0"/>
              </a:rPr>
              <a:t>in the aminoacyl group </a:t>
            </a:r>
            <a:r>
              <a:rPr lang="en-US" sz="2800" dirty="0" smtClean="0">
                <a:latin typeface="Times New Roman" pitchFamily="18" charset="0"/>
                <a:cs typeface="Times New Roman" pitchFamily="18" charset="0"/>
              </a:rPr>
              <a:t>and</a:t>
            </a:r>
          </a:p>
          <a:p>
            <a:pPr marL="525780" indent="-457200" algn="l" rtl="0">
              <a:buAutoNum type="alphaLcParenBoth"/>
            </a:pPr>
            <a:r>
              <a:rPr lang="en-US" sz="2800" dirty="0" smtClean="0">
                <a:latin typeface="Times New Roman" pitchFamily="18" charset="0"/>
                <a:cs typeface="Times New Roman" pitchFamily="18" charset="0"/>
              </a:rPr>
              <a:t>a methoxyl substituent </a:t>
            </a:r>
            <a:r>
              <a:rPr lang="en-US" sz="2800" dirty="0">
                <a:latin typeface="Times New Roman" pitchFamily="18" charset="0"/>
                <a:cs typeface="Times New Roman" pitchFamily="18" charset="0"/>
              </a:rPr>
              <a:t>at the 7-position of the cephem nucleus having </a:t>
            </a:r>
            <a:r>
              <a:rPr lang="en-US" sz="2800" dirty="0" smtClean="0">
                <a:latin typeface="Times New Roman" pitchFamily="18" charset="0"/>
                <a:cs typeface="Times New Roman" pitchFamily="18" charset="0"/>
              </a:rPr>
              <a:t> stereochemistry</a:t>
            </a:r>
            <a:r>
              <a:rPr lang="en-US" dirty="0"/>
              <a:t>.</a:t>
            </a:r>
            <a:endParaRPr lang="ar-IQ" dirty="0"/>
          </a:p>
        </p:txBody>
      </p:sp>
    </p:spTree>
    <p:extLst>
      <p:ext uri="{BB962C8B-B14F-4D97-AF65-F5344CB8AC3E}">
        <p14:creationId xmlns:p14="http://schemas.microsoft.com/office/powerpoint/2010/main" val="26566381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3568" y="692696"/>
            <a:ext cx="792088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600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7992888" cy="5472608"/>
          </a:xfrm>
        </p:spPr>
        <p:txBody>
          <a:bodyPr>
            <a:normAutofit/>
          </a:bodyPr>
          <a:lstStyle/>
          <a:p>
            <a:pPr marL="68580" indent="0" algn="just" rtl="0">
              <a:buNone/>
            </a:pPr>
            <a:r>
              <a:rPr lang="en-US" sz="2800" dirty="0">
                <a:latin typeface="Times New Roman" pitchFamily="18" charset="0"/>
                <a:cs typeface="Times New Roman" pitchFamily="18" charset="0"/>
              </a:rPr>
              <a:t>The key structural feature of the penicillins is the </a:t>
            </a:r>
            <a:r>
              <a:rPr lang="en-US" sz="2800" dirty="0">
                <a:solidFill>
                  <a:srgbClr val="FF0000"/>
                </a:solidFill>
                <a:latin typeface="Times New Roman" pitchFamily="18" charset="0"/>
                <a:cs typeface="Times New Roman" pitchFamily="18" charset="0"/>
              </a:rPr>
              <a:t>four-membered β-lactam ring</a:t>
            </a:r>
            <a:r>
              <a:rPr lang="en-US" sz="2800" dirty="0">
                <a:latin typeface="Times New Roman" pitchFamily="18" charset="0"/>
                <a:cs typeface="Times New Roman" pitchFamily="18" charset="0"/>
              </a:rPr>
              <a:t>; this structural moiety is essential for penicillin's antibacterial activity. The β-lactam ring is itself fused to a five-membered </a:t>
            </a:r>
            <a:r>
              <a:rPr lang="en-US" sz="2800" dirty="0">
                <a:solidFill>
                  <a:srgbClr val="FF0000"/>
                </a:solidFill>
                <a:latin typeface="Times New Roman" pitchFamily="18" charset="0"/>
                <a:cs typeface="Times New Roman" pitchFamily="18" charset="0"/>
              </a:rPr>
              <a:t>thiazolidine ring</a:t>
            </a:r>
            <a:r>
              <a:rPr lang="en-US" sz="2800" dirty="0">
                <a:latin typeface="Times New Roman" pitchFamily="18" charset="0"/>
                <a:cs typeface="Times New Roman" pitchFamily="18" charset="0"/>
              </a:rPr>
              <a:t>. The fusion of these two rings causes the β-lactam ring to be more reactive than monocyclic β-lactams because the two fused rings distort the β-lactam amide bond and therefore remove the resonance </a:t>
            </a:r>
            <a:r>
              <a:rPr lang="en-US" sz="2800" dirty="0" smtClean="0">
                <a:latin typeface="Times New Roman" pitchFamily="18" charset="0"/>
                <a:cs typeface="Times New Roman" pitchFamily="18" charset="0"/>
              </a:rPr>
              <a:t>stabilization </a:t>
            </a:r>
            <a:r>
              <a:rPr lang="en-US" sz="2800" dirty="0">
                <a:latin typeface="Times New Roman" pitchFamily="18" charset="0"/>
                <a:cs typeface="Times New Roman" pitchFamily="18" charset="0"/>
              </a:rPr>
              <a:t>normally found in these chemical </a:t>
            </a:r>
            <a:r>
              <a:rPr lang="en-US" sz="2800" dirty="0" smtClean="0">
                <a:latin typeface="Times New Roman" pitchFamily="18" charset="0"/>
                <a:cs typeface="Times New Roman" pitchFamily="18" charset="0"/>
              </a:rPr>
              <a:t>bonds.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5222321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576064"/>
          </a:xfrm>
        </p:spPr>
        <p:txBody>
          <a:bodyPr>
            <a:normAutofit fontScale="90000"/>
          </a:bodyPr>
          <a:lstStyle/>
          <a:p>
            <a:r>
              <a:rPr lang="en-US" dirty="0">
                <a:latin typeface="Times New Roman" pitchFamily="18" charset="0"/>
                <a:cs typeface="Times New Roman" pitchFamily="18" charset="0"/>
              </a:rPr>
              <a:t>Oral Cephalosporins</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467544" y="1340768"/>
            <a:ext cx="8136904" cy="5184576"/>
          </a:xfrm>
        </p:spPr>
        <p:txBody>
          <a:bodyPr>
            <a:normAutofit lnSpcReduction="10000"/>
          </a:bodyPr>
          <a:lstStyle/>
          <a:p>
            <a:pPr marL="68580" indent="0" algn="just" rtl="0">
              <a:buNone/>
            </a:pPr>
            <a:r>
              <a:rPr lang="en-US" sz="2800" dirty="0">
                <a:latin typeface="Times New Roman" pitchFamily="18" charset="0"/>
                <a:cs typeface="Times New Roman" pitchFamily="18" charset="0"/>
              </a:rPr>
              <a:t>The oral activity conferred by the </a:t>
            </a:r>
            <a:r>
              <a:rPr lang="en-US" sz="2800" dirty="0" smtClean="0">
                <a:solidFill>
                  <a:srgbClr val="00B0F0"/>
                </a:solidFill>
                <a:latin typeface="Times New Roman" pitchFamily="18" charset="0"/>
                <a:cs typeface="Times New Roman" pitchFamily="18" charset="0"/>
              </a:rPr>
              <a:t>phenyl glycyl substituent</a:t>
            </a:r>
            <a:r>
              <a:rPr lang="en-US" sz="2800" dirty="0" smtClean="0">
                <a:latin typeface="Times New Roman" pitchFamily="18" charset="0"/>
                <a:cs typeface="Times New Roman" pitchFamily="18" charset="0"/>
              </a:rPr>
              <a:t> is </a:t>
            </a:r>
            <a:r>
              <a:rPr lang="en-US" sz="2800" dirty="0">
                <a:latin typeface="Times New Roman" pitchFamily="18" charset="0"/>
                <a:cs typeface="Times New Roman" pitchFamily="18" charset="0"/>
              </a:rPr>
              <a:t>attributed to </a:t>
            </a:r>
            <a:r>
              <a:rPr lang="en-US" sz="2800" dirty="0">
                <a:solidFill>
                  <a:srgbClr val="FF0000"/>
                </a:solidFill>
                <a:latin typeface="Times New Roman" pitchFamily="18" charset="0"/>
                <a:cs typeface="Times New Roman" pitchFamily="18" charset="0"/>
              </a:rPr>
              <a:t>increased acid stability of the lactam </a:t>
            </a:r>
            <a:r>
              <a:rPr lang="en-US" sz="2800" dirty="0" smtClean="0">
                <a:solidFill>
                  <a:srgbClr val="FF0000"/>
                </a:solidFill>
                <a:latin typeface="Times New Roman" pitchFamily="18" charset="0"/>
                <a:cs typeface="Times New Roman" pitchFamily="18" charset="0"/>
              </a:rPr>
              <a:t>ring,</a:t>
            </a:r>
            <a:r>
              <a:rPr lang="en-US" sz="2800" dirty="0" smtClean="0">
                <a:latin typeface="Times New Roman" pitchFamily="18" charset="0"/>
                <a:cs typeface="Times New Roman" pitchFamily="18" charset="0"/>
              </a:rPr>
              <a:t> resulting </a:t>
            </a:r>
            <a:r>
              <a:rPr lang="en-US" sz="2800" dirty="0">
                <a:latin typeface="Times New Roman" pitchFamily="18" charset="0"/>
                <a:cs typeface="Times New Roman" pitchFamily="18" charset="0"/>
              </a:rPr>
              <a:t>from the presence of </a:t>
            </a:r>
            <a:endParaRPr lang="en-US" sz="2800" dirty="0" smtClean="0">
              <a:latin typeface="Times New Roman" pitchFamily="18" charset="0"/>
              <a:cs typeface="Times New Roman" pitchFamily="18" charset="0"/>
            </a:endParaRPr>
          </a:p>
          <a:p>
            <a:pPr marL="68580" indent="0" algn="just" rtl="0">
              <a:buNone/>
            </a:pPr>
            <a:r>
              <a:rPr lang="en-US" sz="2800" dirty="0" smtClean="0">
                <a:latin typeface="Times New Roman" pitchFamily="18" charset="0"/>
                <a:cs typeface="Times New Roman" pitchFamily="18" charset="0"/>
              </a:rPr>
              <a:t>a </a:t>
            </a:r>
            <a:r>
              <a:rPr lang="en-US" sz="2800" dirty="0">
                <a:latin typeface="Times New Roman" pitchFamily="18" charset="0"/>
                <a:cs typeface="Times New Roman" pitchFamily="18" charset="0"/>
              </a:rPr>
              <a:t>protonated amino </a:t>
            </a:r>
            <a:r>
              <a:rPr lang="en-US" sz="2800" dirty="0" smtClean="0">
                <a:latin typeface="Times New Roman" pitchFamily="18" charset="0"/>
                <a:cs typeface="Times New Roman" pitchFamily="18" charset="0"/>
              </a:rPr>
              <a:t>group on </a:t>
            </a:r>
            <a:r>
              <a:rPr lang="en-US" sz="2800" dirty="0">
                <a:latin typeface="Times New Roman" pitchFamily="18" charset="0"/>
                <a:cs typeface="Times New Roman" pitchFamily="18" charset="0"/>
              </a:rPr>
              <a:t>the 7-acylamino portion of </a:t>
            </a:r>
            <a:r>
              <a:rPr lang="en-US" sz="2800" dirty="0" smtClean="0">
                <a:latin typeface="Times New Roman" pitchFamily="18" charset="0"/>
                <a:cs typeface="Times New Roman" pitchFamily="18" charset="0"/>
              </a:rPr>
              <a:t>the molecule</a:t>
            </a:r>
            <a:r>
              <a:rPr lang="en-US" dirty="0"/>
              <a:t>. </a:t>
            </a:r>
            <a:r>
              <a:rPr lang="en-US" sz="2800" dirty="0" smtClean="0">
                <a:latin typeface="Times New Roman" pitchFamily="18" charset="0"/>
                <a:cs typeface="Times New Roman" pitchFamily="18" charset="0"/>
              </a:rPr>
              <a:t>Carrier mediated transport </a:t>
            </a:r>
            <a:r>
              <a:rPr lang="en-US" sz="2800" dirty="0">
                <a:latin typeface="Times New Roman" pitchFamily="18" charset="0"/>
                <a:cs typeface="Times New Roman" pitchFamily="18" charset="0"/>
              </a:rPr>
              <a:t>of these dipeptide-like, </a:t>
            </a:r>
            <a:r>
              <a:rPr lang="en-US" sz="2800" dirty="0" smtClean="0">
                <a:latin typeface="Times New Roman" pitchFamily="18" charset="0"/>
                <a:cs typeface="Times New Roman" pitchFamily="18" charset="0"/>
              </a:rPr>
              <a:t>zwitterionic cephalosporins </a:t>
            </a:r>
            <a:r>
              <a:rPr lang="en-US" sz="2800" dirty="0">
                <a:latin typeface="Times New Roman" pitchFamily="18" charset="0"/>
                <a:cs typeface="Times New Roman" pitchFamily="18" charset="0"/>
              </a:rPr>
              <a:t>is also an important factor in their </a:t>
            </a:r>
            <a:r>
              <a:rPr lang="en-US" sz="2800" dirty="0" smtClean="0">
                <a:latin typeface="Times New Roman" pitchFamily="18" charset="0"/>
                <a:cs typeface="Times New Roman" pitchFamily="18" charset="0"/>
              </a:rPr>
              <a:t>excellent oral </a:t>
            </a:r>
            <a:r>
              <a:rPr lang="en-US" sz="2800" dirty="0">
                <a:latin typeface="Times New Roman" pitchFamily="18" charset="0"/>
                <a:cs typeface="Times New Roman" pitchFamily="18" charset="0"/>
              </a:rPr>
              <a:t>activity. </a:t>
            </a:r>
            <a:endParaRPr lang="en-US" sz="2800" dirty="0" smtClean="0">
              <a:latin typeface="Times New Roman" pitchFamily="18" charset="0"/>
              <a:cs typeface="Times New Roman" pitchFamily="18" charset="0"/>
            </a:endParaRPr>
          </a:p>
          <a:p>
            <a:pPr marL="68580" indent="0" algn="just" rtl="0">
              <a:buNone/>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situation, then, is analogous to </a:t>
            </a:r>
            <a:r>
              <a:rPr lang="en-US" sz="2800" dirty="0" smtClean="0">
                <a:latin typeface="Times New Roman" pitchFamily="18" charset="0"/>
                <a:cs typeface="Times New Roman" pitchFamily="18" charset="0"/>
              </a:rPr>
              <a:t>that of </a:t>
            </a:r>
            <a:r>
              <a:rPr lang="en-US" sz="2800" dirty="0">
                <a:latin typeface="Times New Roman" pitchFamily="18" charset="0"/>
                <a:cs typeface="Times New Roman" pitchFamily="18" charset="0"/>
              </a:rPr>
              <a:t>the </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-amino benzylpenicillins </a:t>
            </a:r>
            <a:r>
              <a:rPr lang="en-US" sz="2800" dirty="0">
                <a:latin typeface="Times New Roman" pitchFamily="18" charset="0"/>
                <a:cs typeface="Times New Roman" pitchFamily="18" charset="0"/>
              </a:rPr>
              <a:t>(e.g</a:t>
            </a:r>
            <a:r>
              <a:rPr lang="en-US" sz="2800" dirty="0" smtClean="0">
                <a:latin typeface="Times New Roman" pitchFamily="18" charset="0"/>
                <a:cs typeface="Times New Roman" pitchFamily="18" charset="0"/>
              </a:rPr>
              <a:t>., ampicillin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Also important </a:t>
            </a:r>
            <a:r>
              <a:rPr lang="en-US" sz="2800" dirty="0">
                <a:latin typeface="Times New Roman" pitchFamily="18" charset="0"/>
                <a:cs typeface="Times New Roman" pitchFamily="18" charset="0"/>
              </a:rPr>
              <a:t>for high acid stability (and, therefore, good </a:t>
            </a:r>
            <a:r>
              <a:rPr lang="en-US" sz="2800" dirty="0" smtClean="0">
                <a:latin typeface="Times New Roman" pitchFamily="18" charset="0"/>
                <a:cs typeface="Times New Roman" pitchFamily="18" charset="0"/>
              </a:rPr>
              <a:t>oral activity</a:t>
            </a:r>
            <a:r>
              <a:rPr lang="en-US" sz="2800" dirty="0">
                <a:latin typeface="Times New Roman" pitchFamily="18" charset="0"/>
                <a:cs typeface="Times New Roman" pitchFamily="18" charset="0"/>
              </a:rPr>
              <a:t>) of the cephalosporins is </a:t>
            </a:r>
            <a:r>
              <a:rPr lang="en-US" sz="2800" dirty="0">
                <a:solidFill>
                  <a:srgbClr val="002060"/>
                </a:solidFill>
                <a:latin typeface="Times New Roman" pitchFamily="18" charset="0"/>
                <a:cs typeface="Times New Roman" pitchFamily="18" charset="0"/>
              </a:rPr>
              <a:t>the absence of the </a:t>
            </a:r>
            <a:r>
              <a:rPr lang="en-US" sz="2800" dirty="0" smtClean="0">
                <a:solidFill>
                  <a:srgbClr val="002060"/>
                </a:solidFill>
                <a:latin typeface="Times New Roman" pitchFamily="18" charset="0"/>
                <a:cs typeface="Times New Roman" pitchFamily="18" charset="0"/>
              </a:rPr>
              <a:t>leaving group </a:t>
            </a:r>
            <a:r>
              <a:rPr lang="en-US" sz="2800" dirty="0">
                <a:solidFill>
                  <a:srgbClr val="002060"/>
                </a:solidFill>
                <a:latin typeface="Times New Roman" pitchFamily="18" charset="0"/>
                <a:cs typeface="Times New Roman" pitchFamily="18" charset="0"/>
              </a:rPr>
              <a:t>at the 3-position.</a:t>
            </a:r>
            <a:endParaRPr lang="ar-IQ"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587591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504056"/>
          </a:xfrm>
        </p:spPr>
        <p:txBody>
          <a:bodyPr>
            <a:normAutofit fontScale="90000"/>
          </a:bodyPr>
          <a:lstStyle/>
          <a:p>
            <a:r>
              <a:rPr lang="en-US" dirty="0">
                <a:latin typeface="Times New Roman" pitchFamily="18" charset="0"/>
                <a:cs typeface="Times New Roman" pitchFamily="18" charset="0"/>
              </a:rPr>
              <a:t>Parenteral Cephalosporins</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467544" y="1124744"/>
            <a:ext cx="8208912" cy="5400600"/>
          </a:xfrm>
        </p:spPr>
        <p:txBody>
          <a:bodyPr>
            <a:noAutofit/>
          </a:bodyPr>
          <a:lstStyle/>
          <a:p>
            <a:pPr marL="68580" indent="0" algn="l" rtl="0">
              <a:buNone/>
            </a:pPr>
            <a:r>
              <a:rPr lang="en-US" sz="2800" dirty="0">
                <a:latin typeface="Times New Roman" pitchFamily="18" charset="0"/>
                <a:cs typeface="Times New Roman" pitchFamily="18" charset="0"/>
              </a:rPr>
              <a:t>Hydrolysis of the ester function, catalyzed by hepatic </a:t>
            </a:r>
            <a:r>
              <a:rPr lang="en-US" sz="2800" dirty="0" smtClean="0">
                <a:latin typeface="Times New Roman" pitchFamily="18" charset="0"/>
                <a:cs typeface="Times New Roman" pitchFamily="18" charset="0"/>
              </a:rPr>
              <a:t>and renal </a:t>
            </a:r>
            <a:r>
              <a:rPr lang="en-US" sz="2800" dirty="0">
                <a:latin typeface="Times New Roman" pitchFamily="18" charset="0"/>
                <a:cs typeface="Times New Roman" pitchFamily="18" charset="0"/>
              </a:rPr>
              <a:t>esterases, is responsible for some in vivo </a:t>
            </a:r>
            <a:r>
              <a:rPr lang="en-US" sz="2800" dirty="0" smtClean="0">
                <a:latin typeface="Times New Roman" pitchFamily="18" charset="0"/>
                <a:cs typeface="Times New Roman" pitchFamily="18" charset="0"/>
              </a:rPr>
              <a:t>inactivation of </a:t>
            </a:r>
            <a:r>
              <a:rPr lang="en-US" sz="2800" dirty="0">
                <a:latin typeface="Times New Roman" pitchFamily="18" charset="0"/>
                <a:cs typeface="Times New Roman" pitchFamily="18" charset="0"/>
              </a:rPr>
              <a:t>parenteral cephalosporins containing a </a:t>
            </a:r>
            <a:r>
              <a:rPr lang="en-US" sz="2800" dirty="0" smtClean="0">
                <a:solidFill>
                  <a:srgbClr val="FF0000"/>
                </a:solidFill>
                <a:latin typeface="Times New Roman" pitchFamily="18" charset="0"/>
                <a:cs typeface="Times New Roman" pitchFamily="18" charset="0"/>
              </a:rPr>
              <a:t>3-acetoxymethyl substituent </a:t>
            </a:r>
            <a:r>
              <a:rPr lang="en-US" sz="2800" dirty="0">
                <a:latin typeface="Times New Roman" pitchFamily="18" charset="0"/>
                <a:cs typeface="Times New Roman" pitchFamily="18" charset="0"/>
              </a:rPr>
              <a:t>(e.g., cephalothin, cephapirin, and cefotaxime).</a:t>
            </a:r>
          </a:p>
          <a:p>
            <a:pPr marL="68580" indent="0" algn="l" rtl="0">
              <a:buNone/>
            </a:pPr>
            <a:r>
              <a:rPr lang="en-US" sz="2800" dirty="0" smtClean="0">
                <a:latin typeface="Times New Roman" pitchFamily="18" charset="0"/>
                <a:cs typeface="Times New Roman" pitchFamily="18" charset="0"/>
              </a:rPr>
              <a:t>Parenteral cephalosporins lacking a hydrolyzable group at the 3-position are not subject to hydrolysis by esterases. Cephradine is the only cephalosporin that is used both orally and parenterally.</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10735819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8064896" cy="5688632"/>
          </a:xfrm>
        </p:spPr>
        <p:txBody>
          <a:bodyPr>
            <a:noAutofit/>
          </a:bodyPr>
          <a:lstStyle/>
          <a:p>
            <a:pPr marL="68580" indent="0" algn="l" rtl="0">
              <a:buNone/>
            </a:pPr>
            <a:r>
              <a:rPr lang="en-US" sz="2800" dirty="0">
                <a:solidFill>
                  <a:schemeClr val="bg2">
                    <a:lumMod val="50000"/>
                  </a:schemeClr>
                </a:solidFill>
                <a:latin typeface="Times New Roman" pitchFamily="18" charset="0"/>
                <a:cs typeface="Times New Roman" pitchFamily="18" charset="0"/>
              </a:rPr>
              <a:t>Classification</a:t>
            </a:r>
          </a:p>
          <a:p>
            <a:pPr marL="68580" indent="0" algn="just" rtl="0">
              <a:buNone/>
            </a:pPr>
            <a:r>
              <a:rPr lang="en-US" sz="2800" dirty="0">
                <a:latin typeface="Times New Roman" pitchFamily="18" charset="0"/>
                <a:cs typeface="Times New Roman" pitchFamily="18" charset="0"/>
              </a:rPr>
              <a:t>Cephalosporins are divided into first-, second-, third-, </a:t>
            </a:r>
            <a:r>
              <a:rPr lang="en-US" sz="2800" dirty="0" smtClean="0">
                <a:latin typeface="Times New Roman" pitchFamily="18" charset="0"/>
                <a:cs typeface="Times New Roman" pitchFamily="18" charset="0"/>
              </a:rPr>
              <a:t>and fourth-generation </a:t>
            </a:r>
            <a:r>
              <a:rPr lang="en-US" sz="2800" dirty="0">
                <a:latin typeface="Times New Roman" pitchFamily="18" charset="0"/>
                <a:cs typeface="Times New Roman" pitchFamily="18" charset="0"/>
              </a:rPr>
              <a:t>agents, based roughly on their time </a:t>
            </a:r>
            <a:r>
              <a:rPr lang="en-US" sz="2800" dirty="0" smtClean="0">
                <a:latin typeface="Times New Roman" pitchFamily="18" charset="0"/>
                <a:cs typeface="Times New Roman" pitchFamily="18" charset="0"/>
              </a:rPr>
              <a:t>of discovery </a:t>
            </a:r>
            <a:r>
              <a:rPr lang="en-US" sz="2800" dirty="0">
                <a:latin typeface="Times New Roman" pitchFamily="18" charset="0"/>
                <a:cs typeface="Times New Roman" pitchFamily="18" charset="0"/>
              </a:rPr>
              <a:t>and their antimicrobial properties </a:t>
            </a:r>
            <a:endParaRPr lang="en-US" sz="2800" dirty="0" smtClean="0">
              <a:latin typeface="Times New Roman" pitchFamily="18" charset="0"/>
              <a:cs typeface="Times New Roman" pitchFamily="18" charset="0"/>
            </a:endParaRPr>
          </a:p>
          <a:p>
            <a:pPr marL="68580" indent="0" algn="just" rtl="0">
              <a:buNone/>
            </a:pPr>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general, progression from first to fourth generation </a:t>
            </a:r>
            <a:r>
              <a:rPr lang="en-US" sz="2800" dirty="0" smtClean="0">
                <a:latin typeface="Times New Roman" pitchFamily="18" charset="0"/>
                <a:cs typeface="Times New Roman" pitchFamily="18" charset="0"/>
              </a:rPr>
              <a:t>is associated </a:t>
            </a:r>
            <a:r>
              <a:rPr lang="en-US" sz="2800" dirty="0">
                <a:latin typeface="Times New Roman" pitchFamily="18" charset="0"/>
                <a:cs typeface="Times New Roman" pitchFamily="18" charset="0"/>
              </a:rPr>
              <a:t>with a broadening of the Gram-negative </a:t>
            </a:r>
            <a:r>
              <a:rPr lang="en-US" sz="2800" dirty="0" smtClean="0">
                <a:latin typeface="Times New Roman" pitchFamily="18" charset="0"/>
                <a:cs typeface="Times New Roman" pitchFamily="18" charset="0"/>
              </a:rPr>
              <a:t>antibacterial spectrum</a:t>
            </a:r>
            <a:r>
              <a:rPr lang="en-US" sz="2800" dirty="0">
                <a:latin typeface="Times New Roman" pitchFamily="18" charset="0"/>
                <a:cs typeface="Times New Roman" pitchFamily="18" charset="0"/>
              </a:rPr>
              <a:t>, some reduction in activity </a:t>
            </a:r>
            <a:r>
              <a:rPr lang="en-US" sz="2800" dirty="0" smtClean="0">
                <a:latin typeface="Times New Roman" pitchFamily="18" charset="0"/>
                <a:cs typeface="Times New Roman" pitchFamily="18" charset="0"/>
              </a:rPr>
              <a:t>against Gram-positive </a:t>
            </a:r>
            <a:r>
              <a:rPr lang="en-US" sz="2800" dirty="0">
                <a:latin typeface="Times New Roman" pitchFamily="18" charset="0"/>
                <a:cs typeface="Times New Roman" pitchFamily="18" charset="0"/>
              </a:rPr>
              <a:t>organisms, and enhanced resistance to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 lactamases</a:t>
            </a:r>
            <a:r>
              <a:rPr lang="en-US" sz="2800" dirty="0">
                <a:latin typeface="Times New Roman" pitchFamily="18" charset="0"/>
                <a:cs typeface="Times New Roman" pitchFamily="18" charset="0"/>
              </a:rPr>
              <a:t>. Individual cephalosporins differ in their </a:t>
            </a:r>
            <a:r>
              <a:rPr lang="en-US" sz="2800" dirty="0" smtClean="0">
                <a:latin typeface="Times New Roman" pitchFamily="18" charset="0"/>
                <a:cs typeface="Times New Roman" pitchFamily="18" charset="0"/>
              </a:rPr>
              <a:t>pharmacokinetic properties</a:t>
            </a:r>
            <a:r>
              <a:rPr lang="en-US" sz="2800" dirty="0">
                <a:latin typeface="Times New Roman" pitchFamily="18" charset="0"/>
                <a:cs typeface="Times New Roman" pitchFamily="18" charset="0"/>
              </a:rPr>
              <a:t>, especially plasma protein </a:t>
            </a:r>
            <a:r>
              <a:rPr lang="en-US" sz="2800" dirty="0" smtClean="0">
                <a:latin typeface="Times New Roman" pitchFamily="18" charset="0"/>
                <a:cs typeface="Times New Roman" pitchFamily="18" charset="0"/>
              </a:rPr>
              <a:t>binding and </a:t>
            </a:r>
            <a:r>
              <a:rPr lang="en-US" sz="2800" dirty="0">
                <a:latin typeface="Times New Roman" pitchFamily="18" charset="0"/>
                <a:cs typeface="Times New Roman" pitchFamily="18" charset="0"/>
              </a:rPr>
              <a:t>half-life, but the structural bases for these </a:t>
            </a:r>
            <a:r>
              <a:rPr lang="en-US" sz="2800" dirty="0" smtClean="0">
                <a:latin typeface="Times New Roman" pitchFamily="18" charset="0"/>
                <a:cs typeface="Times New Roman" pitchFamily="18" charset="0"/>
              </a:rPr>
              <a:t>differences are </a:t>
            </a:r>
            <a:r>
              <a:rPr lang="en-US" sz="2800" dirty="0">
                <a:latin typeface="Times New Roman" pitchFamily="18" charset="0"/>
                <a:cs typeface="Times New Roman" pitchFamily="18" charset="0"/>
              </a:rPr>
              <a:t>not obvious.</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3683270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504056"/>
          </a:xfrm>
        </p:spPr>
        <p:txBody>
          <a:bodyPr>
            <a:normAutofit fontScale="90000"/>
          </a:bodyPr>
          <a:lstStyle/>
          <a:p>
            <a:r>
              <a:rPr lang="en-US" dirty="0" smtClean="0">
                <a:latin typeface="Times New Roman" pitchFamily="18" charset="0"/>
                <a:cs typeface="Times New Roman" pitchFamily="18" charset="0"/>
              </a:rPr>
              <a:t>Products</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539552" y="1124744"/>
            <a:ext cx="8064896" cy="5400600"/>
          </a:xfrm>
        </p:spPr>
        <p:txBody>
          <a:bodyPr>
            <a:normAutofit fontScale="92500"/>
          </a:bodyPr>
          <a:lstStyle/>
          <a:p>
            <a:pPr algn="l" rtl="0">
              <a:buFont typeface="Wingdings" pitchFamily="2" charset="2"/>
              <a:buChar char="v"/>
            </a:pPr>
            <a:r>
              <a:rPr lang="en-US" sz="3000" dirty="0" smtClean="0">
                <a:solidFill>
                  <a:srgbClr val="0070C0"/>
                </a:solidFill>
                <a:latin typeface="Times New Roman" pitchFamily="18" charset="0"/>
                <a:cs typeface="Times New Roman" pitchFamily="18" charset="0"/>
              </a:rPr>
              <a:t>First Generation</a:t>
            </a:r>
          </a:p>
          <a:p>
            <a:pPr marL="68580" indent="0" algn="l" rtl="0">
              <a:buNone/>
            </a:pPr>
            <a:r>
              <a:rPr lang="en-US" sz="3000" dirty="0" smtClean="0">
                <a:solidFill>
                  <a:schemeClr val="bg2">
                    <a:lumMod val="50000"/>
                  </a:schemeClr>
                </a:solidFill>
                <a:latin typeface="Times New Roman" pitchFamily="18" charset="0"/>
                <a:cs typeface="Times New Roman" pitchFamily="18" charset="0"/>
              </a:rPr>
              <a:t>Cephalexin</a:t>
            </a:r>
            <a:endParaRPr lang="en-US" sz="3000" dirty="0">
              <a:solidFill>
                <a:schemeClr val="bg2">
                  <a:lumMod val="50000"/>
                </a:schemeClr>
              </a:solidFill>
              <a:latin typeface="Times New Roman" pitchFamily="18" charset="0"/>
              <a:cs typeface="Times New Roman" pitchFamily="18" charset="0"/>
            </a:endParaRPr>
          </a:p>
          <a:p>
            <a:pPr marL="68580" indent="0" algn="l" rtl="0">
              <a:buNone/>
            </a:pPr>
            <a:endParaRPr lang="en-US" dirty="0">
              <a:latin typeface="Times New Roman" pitchFamily="18" charset="0"/>
              <a:cs typeface="Times New Roman" pitchFamily="18" charset="0"/>
            </a:endParaRPr>
          </a:p>
          <a:p>
            <a:pPr marL="68580" indent="0" algn="l" rtl="0">
              <a:buNone/>
            </a:pPr>
            <a:r>
              <a:rPr lang="en-US" sz="2800" dirty="0" smtClean="0">
                <a:latin typeface="Times New Roman" pitchFamily="18" charset="0"/>
                <a:cs typeface="Times New Roman" pitchFamily="18" charset="0"/>
              </a:rPr>
              <a:t>Cephalexin,7</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-(D-amino-</a:t>
            </a:r>
            <a:r>
              <a:rPr lang="el-GR" sz="2800" dirty="0" smtClean="0">
                <a:latin typeface="Times New Roman" pitchFamily="18" charset="0"/>
                <a:cs typeface="Times New Roman" pitchFamily="18" charset="0"/>
              </a:rPr>
              <a:t>α</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phenylacetamido</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3-methyl </a:t>
            </a:r>
            <a:r>
              <a:rPr lang="en-US" sz="2800" dirty="0" err="1" smtClean="0">
                <a:latin typeface="Times New Roman" pitchFamily="18" charset="0"/>
                <a:cs typeface="Times New Roman" pitchFamily="18" charset="0"/>
              </a:rPr>
              <a:t>cephemcarboxylic</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acid </a:t>
            </a:r>
            <a:r>
              <a:rPr lang="en-US" sz="2800" dirty="0">
                <a:latin typeface="Times New Roman" pitchFamily="18" charset="0"/>
                <a:cs typeface="Times New Roman" pitchFamily="18" charset="0"/>
              </a:rPr>
              <a:t>(Keflex, Keforal), was designed </a:t>
            </a:r>
            <a:r>
              <a:rPr lang="en-US" sz="2800" dirty="0" smtClean="0">
                <a:latin typeface="Times New Roman" pitchFamily="18" charset="0"/>
                <a:cs typeface="Times New Roman" pitchFamily="18" charset="0"/>
              </a:rPr>
              <a:t>purposely as </a:t>
            </a:r>
            <a:r>
              <a:rPr lang="en-US" sz="2800" dirty="0">
                <a:latin typeface="Times New Roman" pitchFamily="18" charset="0"/>
                <a:cs typeface="Times New Roman" pitchFamily="18" charset="0"/>
              </a:rPr>
              <a:t>an </a:t>
            </a:r>
            <a:r>
              <a:rPr lang="en-US" sz="2800" dirty="0">
                <a:solidFill>
                  <a:srgbClr val="FF0000"/>
                </a:solidFill>
                <a:latin typeface="Times New Roman" pitchFamily="18" charset="0"/>
                <a:cs typeface="Times New Roman" pitchFamily="18" charset="0"/>
              </a:rPr>
              <a:t>orally active</a:t>
            </a:r>
            <a:r>
              <a:rPr lang="en-US" sz="2800" dirty="0">
                <a:latin typeface="Times New Roman" pitchFamily="18" charset="0"/>
                <a:cs typeface="Times New Roman" pitchFamily="18" charset="0"/>
              </a:rPr>
              <a:t>, semisynthetic cephalosporin. </a:t>
            </a:r>
            <a:endParaRPr lang="en-US" sz="2800" dirty="0" smtClean="0">
              <a:latin typeface="Times New Roman" pitchFamily="18" charset="0"/>
              <a:cs typeface="Times New Roman" pitchFamily="18" charset="0"/>
            </a:endParaRPr>
          </a:p>
          <a:p>
            <a:pPr marL="68580" indent="0" algn="just" rtl="0">
              <a:buNone/>
            </a:pPr>
            <a:r>
              <a:rPr lang="en-US" sz="2800" dirty="0" smtClean="0">
                <a:latin typeface="Times New Roman" pitchFamily="18" charset="0"/>
                <a:cs typeface="Times New Roman" pitchFamily="18" charset="0"/>
              </a:rPr>
              <a:t>The </a:t>
            </a:r>
            <a:r>
              <a:rPr lang="el-GR" sz="2800" dirty="0" smtClean="0">
                <a:solidFill>
                  <a:srgbClr val="0070C0"/>
                </a:solidFill>
                <a:latin typeface="Times New Roman" pitchFamily="18" charset="0"/>
                <a:cs typeface="Times New Roman" pitchFamily="18" charset="0"/>
              </a:rPr>
              <a:t>α</a:t>
            </a:r>
            <a:r>
              <a:rPr lang="en-US" sz="2800" dirty="0" smtClean="0">
                <a:solidFill>
                  <a:srgbClr val="0070C0"/>
                </a:solidFill>
                <a:latin typeface="Times New Roman" pitchFamily="18" charset="0"/>
                <a:cs typeface="Times New Roman" pitchFamily="18" charset="0"/>
              </a:rPr>
              <a:t>-amino </a:t>
            </a:r>
            <a:r>
              <a:rPr lang="en-US" sz="2800" dirty="0">
                <a:solidFill>
                  <a:srgbClr val="0070C0"/>
                </a:solidFill>
                <a:latin typeface="Times New Roman" pitchFamily="18" charset="0"/>
                <a:cs typeface="Times New Roman" pitchFamily="18" charset="0"/>
              </a:rPr>
              <a:t>group </a:t>
            </a:r>
            <a:r>
              <a:rPr lang="en-US" sz="2800" dirty="0">
                <a:latin typeface="Times New Roman" pitchFamily="18" charset="0"/>
                <a:cs typeface="Times New Roman" pitchFamily="18" charset="0"/>
              </a:rPr>
              <a:t>of cephalexin renders </a:t>
            </a:r>
            <a:r>
              <a:rPr lang="en-US" sz="2800" dirty="0" smtClean="0">
                <a:latin typeface="Times New Roman" pitchFamily="18" charset="0"/>
                <a:cs typeface="Times New Roman" pitchFamily="18" charset="0"/>
              </a:rPr>
              <a:t>it acid </a:t>
            </a:r>
            <a:r>
              <a:rPr lang="en-US" sz="2800" dirty="0">
                <a:latin typeface="Times New Roman" pitchFamily="18" charset="0"/>
                <a:cs typeface="Times New Roman" pitchFamily="18" charset="0"/>
              </a:rPr>
              <a:t>stable, and </a:t>
            </a:r>
            <a:r>
              <a:rPr lang="en-US" sz="2800" dirty="0">
                <a:solidFill>
                  <a:srgbClr val="0070C0"/>
                </a:solidFill>
                <a:latin typeface="Times New Roman" pitchFamily="18" charset="0"/>
                <a:cs typeface="Times New Roman" pitchFamily="18" charset="0"/>
              </a:rPr>
              <a:t>reduction of the 3-acetoxymethyl to a </a:t>
            </a:r>
            <a:r>
              <a:rPr lang="en-US" sz="2800" dirty="0" smtClean="0">
                <a:solidFill>
                  <a:srgbClr val="0070C0"/>
                </a:solidFill>
                <a:latin typeface="Times New Roman" pitchFamily="18" charset="0"/>
                <a:cs typeface="Times New Roman" pitchFamily="18" charset="0"/>
              </a:rPr>
              <a:t>methyl group </a:t>
            </a:r>
            <a:r>
              <a:rPr lang="en-US" sz="2800" dirty="0">
                <a:latin typeface="Times New Roman" pitchFamily="18" charset="0"/>
                <a:cs typeface="Times New Roman" pitchFamily="18" charset="0"/>
              </a:rPr>
              <a:t>circumvents reaction at that site</a:t>
            </a:r>
            <a:r>
              <a:rPr lang="en-US" sz="2800" dirty="0"/>
              <a:t>. </a:t>
            </a:r>
            <a:r>
              <a:rPr lang="en-US" sz="2800" dirty="0" smtClean="0">
                <a:latin typeface="Times New Roman" pitchFamily="18" charset="0"/>
                <a:cs typeface="Times New Roman" pitchFamily="18" charset="0"/>
              </a:rPr>
              <a:t>It </a:t>
            </a:r>
            <a:r>
              <a:rPr lang="en-US" sz="3000" dirty="0" smtClean="0">
                <a:latin typeface="Times New Roman" pitchFamily="18" charset="0"/>
                <a:cs typeface="Times New Roman" pitchFamily="18" charset="0"/>
              </a:rPr>
              <a:t>is </a:t>
            </a:r>
            <a:r>
              <a:rPr lang="en-US" sz="3000" dirty="0">
                <a:latin typeface="Times New Roman" pitchFamily="18" charset="0"/>
                <a:cs typeface="Times New Roman" pitchFamily="18" charset="0"/>
              </a:rPr>
              <a:t>freely soluble in water, resistant to acid, and absorbed </a:t>
            </a:r>
            <a:r>
              <a:rPr lang="en-US" sz="3000" dirty="0" smtClean="0">
                <a:latin typeface="Times New Roman" pitchFamily="18" charset="0"/>
                <a:cs typeface="Times New Roman" pitchFamily="18" charset="0"/>
              </a:rPr>
              <a:t>well orally</a:t>
            </a:r>
            <a:r>
              <a:rPr lang="en-US" sz="3000" dirty="0">
                <a:latin typeface="Times New Roman" pitchFamily="18" charset="0"/>
                <a:cs typeface="Times New Roman" pitchFamily="18" charset="0"/>
              </a:rPr>
              <a:t>. Food does not interfere with its absorption</a:t>
            </a:r>
            <a:r>
              <a:rPr lang="en-US" sz="2800" dirty="0"/>
              <a:t>.</a:t>
            </a:r>
            <a:endParaRPr lang="ar-IQ" sz="2800" dirty="0"/>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51" r="16193"/>
          <a:stretch/>
        </p:blipFill>
        <p:spPr bwMode="auto">
          <a:xfrm>
            <a:off x="4427984" y="764704"/>
            <a:ext cx="3600400"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5148064" y="1484784"/>
            <a:ext cx="745232" cy="529208"/>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Oval 4"/>
          <p:cNvSpPr/>
          <p:nvPr/>
        </p:nvSpPr>
        <p:spPr>
          <a:xfrm>
            <a:off x="7596336" y="1484784"/>
            <a:ext cx="529208" cy="63721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0968085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136904" cy="5688632"/>
          </a:xfrm>
        </p:spPr>
        <p:txBody>
          <a:bodyPr>
            <a:noAutofit/>
          </a:bodyPr>
          <a:lstStyle/>
          <a:p>
            <a:pPr marL="68580" indent="0" algn="l" rtl="0">
              <a:buNone/>
            </a:pPr>
            <a:r>
              <a:rPr lang="en-US" sz="3200" dirty="0" smtClean="0">
                <a:solidFill>
                  <a:schemeClr val="bg2">
                    <a:lumMod val="50000"/>
                  </a:schemeClr>
                </a:solidFill>
                <a:latin typeface="Times New Roman" pitchFamily="18" charset="0"/>
                <a:cs typeface="Times New Roman" pitchFamily="18" charset="0"/>
              </a:rPr>
              <a:t>Cephradine</a:t>
            </a:r>
          </a:p>
          <a:p>
            <a:pPr marL="68580" indent="0" algn="l" rtl="0">
              <a:buNone/>
            </a:pPr>
            <a:endParaRPr lang="en-US" sz="2800" dirty="0" smtClean="0">
              <a:latin typeface="Times New Roman" pitchFamily="18" charset="0"/>
              <a:cs typeface="Times New Roman" pitchFamily="18" charset="0"/>
            </a:endParaRPr>
          </a:p>
          <a:p>
            <a:pPr marL="68580" indent="0" algn="l" rtl="0">
              <a:buNone/>
            </a:pPr>
            <a:r>
              <a:rPr lang="en-US" sz="2800" dirty="0" smtClean="0">
                <a:latin typeface="Times New Roman" pitchFamily="18" charset="0"/>
                <a:cs typeface="Times New Roman" pitchFamily="18" charset="0"/>
              </a:rPr>
              <a:t>Cephradine </a:t>
            </a:r>
            <a:r>
              <a:rPr lang="en-US" sz="2800" dirty="0">
                <a:latin typeface="Times New Roman" pitchFamily="18" charset="0"/>
                <a:cs typeface="Times New Roman" pitchFamily="18" charset="0"/>
              </a:rPr>
              <a:t>(Anspor, </a:t>
            </a:r>
            <a:r>
              <a:rPr lang="en-US" sz="2800" dirty="0" smtClean="0">
                <a:latin typeface="Times New Roman" pitchFamily="18" charset="0"/>
                <a:cs typeface="Times New Roman" pitchFamily="18" charset="0"/>
              </a:rPr>
              <a:t>Velosef ) </a:t>
            </a:r>
          </a:p>
          <a:p>
            <a:pPr marL="68580" indent="0" algn="l" rtl="0">
              <a:buNone/>
            </a:pPr>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the only cephalosporin</a:t>
            </a:r>
          </a:p>
          <a:p>
            <a:pPr marL="68580" indent="0" algn="l" rtl="0">
              <a:buNone/>
            </a:pPr>
            <a:r>
              <a:rPr lang="en-US" sz="2800" dirty="0">
                <a:latin typeface="Times New Roman" pitchFamily="18" charset="0"/>
                <a:cs typeface="Times New Roman" pitchFamily="18" charset="0"/>
              </a:rPr>
              <a:t>derivative available in both </a:t>
            </a:r>
            <a:r>
              <a:rPr lang="en-US" sz="2800" dirty="0">
                <a:solidFill>
                  <a:srgbClr val="FF0000"/>
                </a:solidFill>
                <a:latin typeface="Times New Roman" pitchFamily="18" charset="0"/>
                <a:cs typeface="Times New Roman" pitchFamily="18" charset="0"/>
              </a:rPr>
              <a:t>oral and parenteral </a:t>
            </a:r>
            <a:r>
              <a:rPr lang="en-US" sz="2800" dirty="0">
                <a:latin typeface="Times New Roman" pitchFamily="18" charset="0"/>
                <a:cs typeface="Times New Roman" pitchFamily="18" charset="0"/>
              </a:rPr>
              <a:t>dosage</a:t>
            </a:r>
          </a:p>
          <a:p>
            <a:pPr marL="68580" indent="0" algn="l" rtl="0">
              <a:buNone/>
            </a:pPr>
            <a:r>
              <a:rPr lang="en-US" sz="2800" dirty="0">
                <a:latin typeface="Times New Roman" pitchFamily="18" charset="0"/>
                <a:cs typeface="Times New Roman" pitchFamily="18" charset="0"/>
              </a:rPr>
              <a:t>forms. It closely resembles cephalexin chemically (it </a:t>
            </a:r>
            <a:r>
              <a:rPr lang="en-US" sz="2800" dirty="0" smtClean="0">
                <a:latin typeface="Times New Roman" pitchFamily="18" charset="0"/>
                <a:cs typeface="Times New Roman" pitchFamily="18" charset="0"/>
              </a:rPr>
              <a:t>may be </a:t>
            </a:r>
            <a:r>
              <a:rPr lang="en-US" sz="2800" dirty="0">
                <a:latin typeface="Times New Roman" pitchFamily="18" charset="0"/>
                <a:cs typeface="Times New Roman" pitchFamily="18" charset="0"/>
              </a:rPr>
              <a:t>regarded as a partially hydrogenated derivative </a:t>
            </a:r>
            <a:r>
              <a:rPr lang="en-US" sz="2800" dirty="0" smtClean="0">
                <a:latin typeface="Times New Roman" pitchFamily="18" charset="0"/>
                <a:cs typeface="Times New Roman" pitchFamily="18" charset="0"/>
              </a:rPr>
              <a:t>of cephalexin</a:t>
            </a:r>
            <a:r>
              <a:rPr lang="en-US" sz="2800" dirty="0">
                <a:latin typeface="Times New Roman" pitchFamily="18" charset="0"/>
                <a:cs typeface="Times New Roman" pitchFamily="18" charset="0"/>
              </a:rPr>
              <a:t>) and has very similar antibacterial and </a:t>
            </a:r>
            <a:r>
              <a:rPr lang="en-US" sz="2800" dirty="0" smtClean="0">
                <a:latin typeface="Times New Roman" pitchFamily="18" charset="0"/>
                <a:cs typeface="Times New Roman" pitchFamily="18" charset="0"/>
              </a:rPr>
              <a:t>pharmacokinetic </a:t>
            </a:r>
            <a:r>
              <a:rPr lang="en-US" sz="2800" dirty="0">
                <a:latin typeface="Times New Roman" pitchFamily="18" charset="0"/>
                <a:cs typeface="Times New Roman" pitchFamily="18" charset="0"/>
              </a:rPr>
              <a:t>properties. </a:t>
            </a:r>
            <a:endParaRPr lang="en-US" sz="2800" dirty="0" smtClean="0">
              <a:latin typeface="Times New Roman" pitchFamily="18" charset="0"/>
              <a:cs typeface="Times New Roman" pitchFamily="18" charset="0"/>
            </a:endParaRPr>
          </a:p>
          <a:p>
            <a:pPr marL="68580" indent="0" algn="l" rtl="0">
              <a:buNone/>
            </a:pPr>
            <a:r>
              <a:rPr lang="en-US" sz="2800" dirty="0" smtClean="0">
                <a:latin typeface="Times New Roman" pitchFamily="18" charset="0"/>
                <a:cs typeface="Times New Roman" pitchFamily="18" charset="0"/>
              </a:rPr>
              <a:t>Cephradine </a:t>
            </a:r>
            <a:r>
              <a:rPr lang="en-US" sz="2800" dirty="0">
                <a:latin typeface="Times New Roman" pitchFamily="18" charset="0"/>
                <a:cs typeface="Times New Roman" pitchFamily="18" charset="0"/>
              </a:rPr>
              <a:t>is stable to acid and absorbed </a:t>
            </a:r>
            <a:r>
              <a:rPr lang="en-US" sz="2800" dirty="0" smtClean="0">
                <a:latin typeface="Times New Roman" pitchFamily="18" charset="0"/>
                <a:cs typeface="Times New Roman" pitchFamily="18" charset="0"/>
              </a:rPr>
              <a:t>almost completely </a:t>
            </a:r>
            <a:r>
              <a:rPr lang="en-US" sz="2800" dirty="0">
                <a:latin typeface="Times New Roman" pitchFamily="18" charset="0"/>
                <a:cs typeface="Times New Roman" pitchFamily="18" charset="0"/>
              </a:rPr>
              <a:t>after oral administration</a:t>
            </a:r>
          </a:p>
          <a:p>
            <a:pPr marL="68580" indent="0" algn="l" rtl="0">
              <a:buNone/>
            </a:pPr>
            <a:endParaRPr lang="ar-IQ" sz="2800" dirty="0">
              <a:latin typeface="Times New Roman" pitchFamily="18" charset="0"/>
              <a:cs typeface="Times New Roman" pitchFamily="18"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764705"/>
            <a:ext cx="3212334" cy="208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364088" y="764705"/>
            <a:ext cx="1008112" cy="7200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015346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8064896" cy="5067925"/>
          </a:xfrm>
        </p:spPr>
        <p:txBody>
          <a:bodyPr>
            <a:normAutofit/>
          </a:bodyPr>
          <a:lstStyle/>
          <a:p>
            <a:pPr marL="68580" indent="0" algn="l" rtl="0">
              <a:buNone/>
            </a:pPr>
            <a:r>
              <a:rPr lang="en-US" sz="2800" dirty="0" smtClean="0">
                <a:solidFill>
                  <a:schemeClr val="bg2">
                    <a:lumMod val="50000"/>
                  </a:schemeClr>
                </a:solidFill>
                <a:latin typeface="Times New Roman" pitchFamily="18" charset="0"/>
                <a:cs typeface="Times New Roman" pitchFamily="18" charset="0"/>
              </a:rPr>
              <a:t>Cefadroxil</a:t>
            </a:r>
          </a:p>
          <a:p>
            <a:pPr marL="68580" indent="0" algn="l" rtl="0">
              <a:buNone/>
            </a:pPr>
            <a:endParaRPr lang="en-US" dirty="0">
              <a:latin typeface="Times New Roman" pitchFamily="18" charset="0"/>
              <a:cs typeface="Times New Roman" pitchFamily="18" charset="0"/>
            </a:endParaRPr>
          </a:p>
          <a:p>
            <a:pPr marL="68580" indent="0" algn="l" rtl="0">
              <a:buNone/>
            </a:pPr>
            <a:endParaRPr lang="en-US" dirty="0" smtClean="0">
              <a:latin typeface="Times New Roman" pitchFamily="18" charset="0"/>
              <a:cs typeface="Times New Roman" pitchFamily="18" charset="0"/>
            </a:endParaRPr>
          </a:p>
          <a:p>
            <a:pPr marL="68580" indent="0" algn="l" rtl="0">
              <a:buNone/>
            </a:pPr>
            <a:endParaRPr lang="en-US" dirty="0">
              <a:latin typeface="Times New Roman" pitchFamily="18" charset="0"/>
              <a:cs typeface="Times New Roman" pitchFamily="18" charset="0"/>
            </a:endParaRPr>
          </a:p>
          <a:p>
            <a:pPr marL="68580" indent="0" algn="l" rtl="0">
              <a:buNone/>
            </a:pPr>
            <a:endParaRPr lang="en-US" dirty="0" smtClean="0">
              <a:latin typeface="Times New Roman" pitchFamily="18" charset="0"/>
              <a:cs typeface="Times New Roman" pitchFamily="18" charset="0"/>
            </a:endParaRPr>
          </a:p>
          <a:p>
            <a:pPr marL="68580" indent="0" algn="l" rtl="0">
              <a:buNone/>
            </a:pPr>
            <a:r>
              <a:rPr lang="en-US" dirty="0" smtClean="0">
                <a:latin typeface="Times New Roman" pitchFamily="18" charset="0"/>
                <a:cs typeface="Times New Roman" pitchFamily="18" charset="0"/>
              </a:rPr>
              <a:t>Cefadroxil </a:t>
            </a:r>
            <a:r>
              <a:rPr lang="en-US" dirty="0">
                <a:latin typeface="Times New Roman" pitchFamily="18" charset="0"/>
                <a:cs typeface="Times New Roman" pitchFamily="18" charset="0"/>
              </a:rPr>
              <a:t>(Duricef) is an </a:t>
            </a:r>
            <a:r>
              <a:rPr lang="en-US" dirty="0">
                <a:solidFill>
                  <a:srgbClr val="FF0000"/>
                </a:solidFill>
                <a:latin typeface="Times New Roman" pitchFamily="18" charset="0"/>
                <a:cs typeface="Times New Roman" pitchFamily="18" charset="0"/>
              </a:rPr>
              <a:t>orally active </a:t>
            </a:r>
            <a:r>
              <a:rPr lang="en-US" dirty="0">
                <a:latin typeface="Times New Roman" pitchFamily="18" charset="0"/>
                <a:cs typeface="Times New Roman" pitchFamily="18" charset="0"/>
              </a:rPr>
              <a:t>semisynthetic</a:t>
            </a:r>
          </a:p>
          <a:p>
            <a:pPr marL="68580" indent="0" algn="l" rtl="0">
              <a:buNone/>
            </a:pPr>
            <a:r>
              <a:rPr lang="en-US" dirty="0" smtClean="0">
                <a:latin typeface="Times New Roman" pitchFamily="18" charset="0"/>
                <a:cs typeface="Times New Roman" pitchFamily="18" charset="0"/>
              </a:rPr>
              <a:t>D-</a:t>
            </a:r>
            <a:r>
              <a:rPr lang="en-US" dirty="0" err="1" smtClean="0">
                <a:latin typeface="Times New Roman" pitchFamily="18" charset="0"/>
                <a:cs typeface="Times New Roman" pitchFamily="18" charset="0"/>
              </a:rPr>
              <a:t>hydroxylphenylglycyl</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moiety. The main advantage claimed for </a:t>
            </a:r>
            <a:r>
              <a:rPr lang="en-US" dirty="0" smtClean="0">
                <a:latin typeface="Times New Roman" pitchFamily="18" charset="0"/>
                <a:cs typeface="Times New Roman" pitchFamily="18" charset="0"/>
              </a:rPr>
              <a:t>Cefadroxil is </a:t>
            </a:r>
            <a:r>
              <a:rPr lang="en-US" dirty="0">
                <a:latin typeface="Times New Roman" pitchFamily="18" charset="0"/>
                <a:cs typeface="Times New Roman" pitchFamily="18" charset="0"/>
              </a:rPr>
              <a:t>its somewhat </a:t>
            </a:r>
            <a:r>
              <a:rPr lang="en-US" dirty="0">
                <a:solidFill>
                  <a:srgbClr val="00B0F0"/>
                </a:solidFill>
                <a:latin typeface="Times New Roman" pitchFamily="18" charset="0"/>
                <a:cs typeface="Times New Roman" pitchFamily="18" charset="0"/>
              </a:rPr>
              <a:t>prolonged duration of action</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which permits </a:t>
            </a:r>
            <a:r>
              <a:rPr lang="en-US" dirty="0">
                <a:latin typeface="Times New Roman" pitchFamily="18" charset="0"/>
                <a:cs typeface="Times New Roman" pitchFamily="18" charset="0"/>
              </a:rPr>
              <a:t>once-a-day dosing. The prolonged duration of </a:t>
            </a:r>
            <a:r>
              <a:rPr lang="en-US" dirty="0" smtClean="0">
                <a:latin typeface="Times New Roman" pitchFamily="18" charset="0"/>
                <a:cs typeface="Times New Roman" pitchFamily="18" charset="0"/>
              </a:rPr>
              <a:t>action of </a:t>
            </a:r>
            <a:r>
              <a:rPr lang="en-US" dirty="0">
                <a:latin typeface="Times New Roman" pitchFamily="18" charset="0"/>
                <a:cs typeface="Times New Roman" pitchFamily="18" charset="0"/>
              </a:rPr>
              <a:t>this compound is related to relatively slow urinary </a:t>
            </a:r>
            <a:r>
              <a:rPr lang="en-US" dirty="0" smtClean="0">
                <a:latin typeface="Times New Roman" pitchFamily="18" charset="0"/>
                <a:cs typeface="Times New Roman" pitchFamily="18" charset="0"/>
              </a:rPr>
              <a:t>excretion of </a:t>
            </a:r>
            <a:r>
              <a:rPr lang="en-US" dirty="0">
                <a:latin typeface="Times New Roman" pitchFamily="18" charset="0"/>
                <a:cs typeface="Times New Roman" pitchFamily="18" charset="0"/>
              </a:rPr>
              <a:t>the drug compared with other cephalosporins,</a:t>
            </a:r>
            <a:endParaRPr lang="ar-IQ" dirty="0">
              <a:latin typeface="Times New Roman" pitchFamily="18" charset="0"/>
              <a:cs typeface="Times New Roman" pitchFamily="18"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692696"/>
            <a:ext cx="3816424"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rot="1988956">
            <a:off x="4514877" y="707061"/>
            <a:ext cx="1351347" cy="1056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9024452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352928" cy="5760640"/>
          </a:xfrm>
        </p:spPr>
        <p:txBody>
          <a:bodyPr>
            <a:normAutofit/>
          </a:bodyPr>
          <a:lstStyle/>
          <a:p>
            <a:pPr marL="68580" indent="0" algn="l" rtl="0">
              <a:buNone/>
            </a:pPr>
            <a:r>
              <a:rPr lang="en-US" sz="2800" dirty="0">
                <a:solidFill>
                  <a:schemeClr val="bg2">
                    <a:lumMod val="50000"/>
                  </a:schemeClr>
                </a:solidFill>
                <a:latin typeface="Times New Roman" pitchFamily="18" charset="0"/>
                <a:cs typeface="Times New Roman" pitchFamily="18" charset="0"/>
              </a:rPr>
              <a:t>Cefaclor</a:t>
            </a:r>
          </a:p>
          <a:p>
            <a:pPr marL="68580" indent="0" algn="l" rtl="0">
              <a:buNone/>
            </a:pPr>
            <a:endParaRPr lang="en-US" dirty="0" smtClean="0">
              <a:latin typeface="Times New Roman" pitchFamily="18" charset="0"/>
              <a:cs typeface="Times New Roman" pitchFamily="18" charset="0"/>
            </a:endParaRPr>
          </a:p>
          <a:p>
            <a:pPr marL="68580" indent="0" algn="l" rtl="0">
              <a:buNone/>
            </a:pPr>
            <a:endParaRPr lang="en-US" dirty="0">
              <a:latin typeface="Times New Roman" pitchFamily="18" charset="0"/>
              <a:cs typeface="Times New Roman" pitchFamily="18" charset="0"/>
            </a:endParaRPr>
          </a:p>
          <a:p>
            <a:pPr marL="68580" indent="0" algn="l" rtl="0">
              <a:buNone/>
            </a:pPr>
            <a:endParaRPr lang="en-US" dirty="0" smtClean="0">
              <a:latin typeface="Times New Roman" pitchFamily="18" charset="0"/>
              <a:cs typeface="Times New Roman" pitchFamily="18" charset="0"/>
            </a:endParaRPr>
          </a:p>
          <a:p>
            <a:pPr marL="68580" indent="0" algn="l" rtl="0">
              <a:buNone/>
            </a:pPr>
            <a:endParaRPr lang="en-US" dirty="0">
              <a:latin typeface="Times New Roman" pitchFamily="18" charset="0"/>
              <a:cs typeface="Times New Roman" pitchFamily="18" charset="0"/>
            </a:endParaRPr>
          </a:p>
          <a:p>
            <a:pPr marL="68580" indent="0" algn="l" rtl="0">
              <a:buNone/>
            </a:pPr>
            <a:endParaRPr lang="en-US" dirty="0">
              <a:latin typeface="Times New Roman" pitchFamily="18" charset="0"/>
              <a:cs typeface="Times New Roman" pitchFamily="18" charset="0"/>
            </a:endParaRPr>
          </a:p>
          <a:p>
            <a:pPr marL="68580" indent="0" algn="l" rtl="0">
              <a:buNone/>
            </a:pPr>
            <a:r>
              <a:rPr lang="en-US" dirty="0" smtClean="0">
                <a:latin typeface="Times New Roman" pitchFamily="18" charset="0"/>
                <a:cs typeface="Times New Roman" pitchFamily="18" charset="0"/>
              </a:rPr>
              <a:t>Cefaclor </a:t>
            </a:r>
            <a:r>
              <a:rPr lang="en-US" dirty="0">
                <a:latin typeface="Times New Roman" pitchFamily="18" charset="0"/>
                <a:cs typeface="Times New Roman" pitchFamily="18" charset="0"/>
              </a:rPr>
              <a:t>(Ceclor) is an </a:t>
            </a:r>
            <a:r>
              <a:rPr lang="en-US" dirty="0">
                <a:solidFill>
                  <a:srgbClr val="FF0000"/>
                </a:solidFill>
                <a:latin typeface="Times New Roman" pitchFamily="18" charset="0"/>
                <a:cs typeface="Times New Roman" pitchFamily="18" charset="0"/>
              </a:rPr>
              <a:t>orally active </a:t>
            </a:r>
            <a:r>
              <a:rPr lang="en-US" dirty="0" smtClean="0">
                <a:latin typeface="Times New Roman" pitchFamily="18" charset="0"/>
                <a:cs typeface="Times New Roman" pitchFamily="18" charset="0"/>
              </a:rPr>
              <a:t>semisynthetic Cephalosporin. </a:t>
            </a:r>
          </a:p>
          <a:p>
            <a:pPr marL="68580" indent="0" algn="l" rtl="0">
              <a:buNone/>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differs structurally from cephalexin in that </a:t>
            </a:r>
            <a:r>
              <a:rPr lang="en-US" dirty="0">
                <a:solidFill>
                  <a:schemeClr val="tx1"/>
                </a:solidFill>
                <a:latin typeface="Times New Roman" pitchFamily="18" charset="0"/>
                <a:cs typeface="Times New Roman" pitchFamily="18" charset="0"/>
              </a:rPr>
              <a:t>the</a:t>
            </a:r>
            <a:r>
              <a:rPr lang="en-US" dirty="0">
                <a:solidFill>
                  <a:srgbClr val="00B0F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3-methyl </a:t>
            </a:r>
            <a:r>
              <a:rPr lang="en-US" dirty="0">
                <a:solidFill>
                  <a:srgbClr val="0070C0"/>
                </a:solidFill>
                <a:latin typeface="Times New Roman" pitchFamily="18" charset="0"/>
                <a:cs typeface="Times New Roman" pitchFamily="18" charset="0"/>
              </a:rPr>
              <a:t>group </a:t>
            </a:r>
            <a:r>
              <a:rPr lang="en-US" dirty="0">
                <a:latin typeface="Times New Roman" pitchFamily="18" charset="0"/>
                <a:cs typeface="Times New Roman" pitchFamily="18" charset="0"/>
              </a:rPr>
              <a:t>has been replaced by a </a:t>
            </a:r>
            <a:r>
              <a:rPr lang="en-US" dirty="0">
                <a:solidFill>
                  <a:srgbClr val="0070C0"/>
                </a:solidFill>
                <a:latin typeface="Times New Roman" pitchFamily="18" charset="0"/>
                <a:cs typeface="Times New Roman" pitchFamily="18" charset="0"/>
              </a:rPr>
              <a:t>chlorine atom</a:t>
            </a:r>
            <a:r>
              <a:rPr lang="en-US" dirty="0">
                <a:latin typeface="Times New Roman" pitchFamily="18" charset="0"/>
                <a:cs typeface="Times New Roman" pitchFamily="18" charset="0"/>
              </a:rPr>
              <a:t>. Cefaclor is moderately</a:t>
            </a:r>
          </a:p>
          <a:p>
            <a:pPr marL="68580" indent="0" algn="l" rtl="0">
              <a:buNone/>
            </a:pPr>
            <a:r>
              <a:rPr lang="en-US" dirty="0">
                <a:latin typeface="Times New Roman" pitchFamily="18" charset="0"/>
                <a:cs typeface="Times New Roman" pitchFamily="18" charset="0"/>
              </a:rPr>
              <a:t>stable in acid and achieves enough oral absorption to provide</a:t>
            </a:r>
          </a:p>
          <a:p>
            <a:pPr marL="68580" indent="0" algn="l" rtl="0">
              <a:buNone/>
            </a:pPr>
            <a:r>
              <a:rPr lang="en-US" dirty="0">
                <a:latin typeface="Times New Roman" pitchFamily="18" charset="0"/>
                <a:cs typeface="Times New Roman" pitchFamily="18" charset="0"/>
              </a:rPr>
              <a:t>effective plasma levels (equal to about two-thirds of those</a:t>
            </a:r>
          </a:p>
          <a:p>
            <a:pPr marL="68580" indent="0" algn="l" rtl="0">
              <a:buNone/>
            </a:pPr>
            <a:r>
              <a:rPr lang="en-US" dirty="0">
                <a:latin typeface="Times New Roman" pitchFamily="18" charset="0"/>
                <a:cs typeface="Times New Roman" pitchFamily="18" charset="0"/>
              </a:rPr>
              <a:t>obtained with cephalexin).</a:t>
            </a:r>
            <a:endParaRPr lang="ar-IQ" dirty="0">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980729"/>
            <a:ext cx="4752528"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164288" y="2060848"/>
            <a:ext cx="601216" cy="6372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1445335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08912" cy="5760640"/>
          </a:xfrm>
        </p:spPr>
        <p:txBody>
          <a:bodyPr>
            <a:normAutofit/>
          </a:bodyPr>
          <a:lstStyle/>
          <a:p>
            <a:pPr marL="68580" indent="0" algn="l" rtl="0">
              <a:buNone/>
            </a:pPr>
            <a:r>
              <a:rPr lang="en-US" sz="3200" dirty="0" smtClean="0">
                <a:solidFill>
                  <a:schemeClr val="bg2">
                    <a:lumMod val="50000"/>
                  </a:schemeClr>
                </a:solidFill>
                <a:latin typeface="Times New Roman" pitchFamily="18" charset="0"/>
                <a:cs typeface="Times New Roman" pitchFamily="18" charset="0"/>
              </a:rPr>
              <a:t>Parenterally products</a:t>
            </a:r>
          </a:p>
          <a:p>
            <a:pPr marL="68580" indent="0" algn="l" rtl="0">
              <a:buNone/>
            </a:pPr>
            <a:endParaRPr lang="en-US" dirty="0" smtClean="0">
              <a:latin typeface="Times New Roman" pitchFamily="18" charset="0"/>
              <a:cs typeface="Times New Roman" pitchFamily="18" charset="0"/>
            </a:endParaRPr>
          </a:p>
          <a:p>
            <a:pPr marL="68580" indent="0" algn="l" rtl="0">
              <a:buNone/>
            </a:pPr>
            <a:endParaRPr lang="en-US" dirty="0" smtClean="0">
              <a:latin typeface="Times New Roman" pitchFamily="18" charset="0"/>
              <a:cs typeface="Times New Roman" pitchFamily="18" charset="0"/>
            </a:endParaRPr>
          </a:p>
          <a:p>
            <a:pPr marL="68580" indent="0" algn="l" rtl="0">
              <a:buNone/>
            </a:pPr>
            <a:endParaRPr lang="en-US" dirty="0">
              <a:latin typeface="Times New Roman" pitchFamily="18" charset="0"/>
              <a:cs typeface="Times New Roman" pitchFamily="18" charset="0"/>
            </a:endParaRPr>
          </a:p>
          <a:p>
            <a:pPr marL="68580" indent="0" algn="l" rtl="0">
              <a:buNone/>
            </a:pPr>
            <a:endParaRPr lang="en-US" dirty="0" smtClean="0">
              <a:latin typeface="Times New Roman" pitchFamily="18" charset="0"/>
              <a:cs typeface="Times New Roman" pitchFamily="18" charset="0"/>
            </a:endParaRPr>
          </a:p>
          <a:p>
            <a:pPr marL="68580" indent="0" algn="l" rtl="0">
              <a:buNone/>
            </a:pPr>
            <a:endParaRPr lang="en-US" dirty="0" smtClean="0">
              <a:latin typeface="Times New Roman" pitchFamily="18" charset="0"/>
              <a:cs typeface="Times New Roman" pitchFamily="18" charset="0"/>
            </a:endParaRPr>
          </a:p>
          <a:p>
            <a:pPr marL="68580" indent="0" algn="l" rtl="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cephalothin                                cephaloridine</a:t>
            </a:r>
          </a:p>
          <a:p>
            <a:pPr marL="68580" indent="0" algn="l" rtl="0">
              <a:buNone/>
            </a:pPr>
            <a:endParaRPr lang="en-US" dirty="0" smtClean="0">
              <a:latin typeface="Times New Roman" pitchFamily="18" charset="0"/>
              <a:cs typeface="Times New Roman" pitchFamily="18" charset="0"/>
            </a:endParaRPr>
          </a:p>
          <a:p>
            <a:pPr marL="68580" indent="0" algn="l" rtl="0">
              <a:buNone/>
            </a:pPr>
            <a:r>
              <a:rPr lang="en-US" dirty="0" smtClean="0">
                <a:latin typeface="Times New Roman" pitchFamily="18" charset="0"/>
                <a:cs typeface="Times New Roman" pitchFamily="18" charset="0"/>
              </a:rPr>
              <a:t>The oral </a:t>
            </a:r>
            <a:r>
              <a:rPr lang="en-US" dirty="0">
                <a:latin typeface="Times New Roman" pitchFamily="18" charset="0"/>
                <a:cs typeface="Times New Roman" pitchFamily="18" charset="0"/>
              </a:rPr>
              <a:t>inactivation of cephalosporins has been attributed to </a:t>
            </a:r>
            <a:r>
              <a:rPr lang="en-US" dirty="0" smtClean="0">
                <a:latin typeface="Times New Roman" pitchFamily="18" charset="0"/>
                <a:cs typeface="Times New Roman" pitchFamily="18" charset="0"/>
              </a:rPr>
              <a:t>two causes</a:t>
            </a:r>
            <a:r>
              <a:rPr lang="en-US" dirty="0">
                <a:latin typeface="Times New Roman" pitchFamily="18" charset="0"/>
                <a:cs typeface="Times New Roman" pitchFamily="18" charset="0"/>
              </a:rPr>
              <a:t>: instability of the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-lactam </a:t>
            </a:r>
            <a:r>
              <a:rPr lang="en-US" dirty="0">
                <a:latin typeface="Times New Roman" pitchFamily="18" charset="0"/>
                <a:cs typeface="Times New Roman" pitchFamily="18" charset="0"/>
              </a:rPr>
              <a:t>ring to acid </a:t>
            </a:r>
            <a:r>
              <a:rPr lang="en-US" dirty="0" smtClean="0">
                <a:latin typeface="Times New Roman" pitchFamily="18" charset="0"/>
                <a:cs typeface="Times New Roman" pitchFamily="18" charset="0"/>
              </a:rPr>
              <a:t>hydrolysis (cephalothin and cephaloridine</a:t>
            </a:r>
            <a:r>
              <a:rPr lang="en-US" dirty="0">
                <a:latin typeface="Times New Roman" pitchFamily="18" charset="0"/>
                <a:cs typeface="Times New Roman" pitchFamily="18" charset="0"/>
              </a:rPr>
              <a:t>) and solvolysis or microbial</a:t>
            </a:r>
          </a:p>
          <a:p>
            <a:pPr marL="68580" indent="0" algn="l" rtl="0">
              <a:buNone/>
            </a:pPr>
            <a:r>
              <a:rPr lang="en-US" dirty="0">
                <a:latin typeface="Times New Roman" pitchFamily="18" charset="0"/>
                <a:cs typeface="Times New Roman" pitchFamily="18" charset="0"/>
              </a:rPr>
              <a:t>transformation of the </a:t>
            </a:r>
            <a:r>
              <a:rPr lang="en-US" dirty="0">
                <a:solidFill>
                  <a:srgbClr val="FF0000"/>
                </a:solidFill>
                <a:latin typeface="Times New Roman" pitchFamily="18" charset="0"/>
                <a:cs typeface="Times New Roman" pitchFamily="18" charset="0"/>
              </a:rPr>
              <a:t>3-methylacetoxy group </a:t>
            </a:r>
            <a:r>
              <a:rPr lang="en-US" dirty="0">
                <a:latin typeface="Times New Roman" pitchFamily="18" charset="0"/>
                <a:cs typeface="Times New Roman" pitchFamily="18" charset="0"/>
              </a:rPr>
              <a:t>(cephalothin,</a:t>
            </a:r>
          </a:p>
          <a:p>
            <a:pPr marL="68580" indent="0" algn="l" rtl="0">
              <a:buNone/>
            </a:pPr>
            <a:r>
              <a:rPr lang="en-US" dirty="0">
                <a:latin typeface="Times New Roman" pitchFamily="18" charset="0"/>
                <a:cs typeface="Times New Roman" pitchFamily="18" charset="0"/>
              </a:rPr>
              <a:t>cephaloglycin). </a:t>
            </a:r>
            <a:endParaRPr lang="en-US" dirty="0" smtClean="0">
              <a:latin typeface="Times New Roman" pitchFamily="18" charset="0"/>
              <a:cs typeface="Times New Roman" pitchFamily="18" charset="0"/>
            </a:endParaRPr>
          </a:p>
          <a:p>
            <a:pPr marL="68580" indent="0" algn="l" rtl="0">
              <a:buNone/>
            </a:pPr>
            <a:endParaRPr lang="en-US" dirty="0" smtClean="0">
              <a:latin typeface="Times New Roman" pitchFamily="18" charset="0"/>
              <a:cs typeface="Times New Roman" pitchFamily="18" charset="0"/>
            </a:endParaRPr>
          </a:p>
          <a:p>
            <a:pPr marL="68580" indent="0" algn="l" rtl="0">
              <a:buNone/>
            </a:pPr>
            <a:endParaRPr lang="en-US" dirty="0">
              <a:latin typeface="Times New Roman" pitchFamily="18" charset="0"/>
              <a:cs typeface="Times New Roman" pitchFamily="18" charset="0"/>
            </a:endParaRPr>
          </a:p>
          <a:p>
            <a:pPr marL="68580" indent="0" algn="l" rtl="0">
              <a:buNone/>
            </a:pPr>
            <a:endParaRPr lang="ar-IQ" dirty="0">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23" y="1232756"/>
            <a:ext cx="367240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124744"/>
            <a:ext cx="417646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843808" y="2060848"/>
            <a:ext cx="1080120" cy="10801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Oval 5"/>
          <p:cNvSpPr/>
          <p:nvPr/>
        </p:nvSpPr>
        <p:spPr>
          <a:xfrm rot="19750926">
            <a:off x="7535138" y="2090853"/>
            <a:ext cx="955955" cy="11995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5" name="Straight Arrow Connector 4"/>
          <p:cNvCxnSpPr>
            <a:endCxn id="2" idx="0"/>
          </p:cNvCxnSpPr>
          <p:nvPr/>
        </p:nvCxnSpPr>
        <p:spPr>
          <a:xfrm flipH="1">
            <a:off x="3383868" y="1761783"/>
            <a:ext cx="108012" cy="29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627784" y="1484784"/>
            <a:ext cx="2304257" cy="307777"/>
          </a:xfrm>
          <a:prstGeom prst="rect">
            <a:avLst/>
          </a:prstGeom>
        </p:spPr>
        <p:txBody>
          <a:bodyPr wrap="square">
            <a:spAutoFit/>
          </a:bodyPr>
          <a:lstStyle/>
          <a:p>
            <a:pPr algn="l" rtl="0"/>
            <a:r>
              <a:rPr lang="en-US" sz="1400" dirty="0">
                <a:latin typeface="Times New Roman" pitchFamily="18" charset="0"/>
                <a:cs typeface="Times New Roman" pitchFamily="18" charset="0"/>
              </a:rPr>
              <a:t>3-methylacetoxy group </a:t>
            </a:r>
            <a:endParaRPr lang="ar-IQ" sz="1400" dirty="0">
              <a:latin typeface="Times New Roman" pitchFamily="18" charset="0"/>
              <a:cs typeface="Times New Roman" pitchFamily="18" charset="0"/>
            </a:endParaRPr>
          </a:p>
        </p:txBody>
      </p:sp>
    </p:spTree>
    <p:extLst>
      <p:ext uri="{BB962C8B-B14F-4D97-AF65-F5344CB8AC3E}">
        <p14:creationId xmlns:p14="http://schemas.microsoft.com/office/powerpoint/2010/main" val="3894059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80728"/>
            <a:ext cx="8064896" cy="5544616"/>
          </a:xfrm>
        </p:spPr>
        <p:txBody>
          <a:bodyPr>
            <a:normAutofit/>
          </a:bodyPr>
          <a:lstStyle/>
          <a:p>
            <a:pPr marL="68580" indent="0" algn="just" rtl="0">
              <a:buNone/>
            </a:pPr>
            <a:r>
              <a:rPr lang="en-US" sz="2800" dirty="0">
                <a:latin typeface="Times New Roman" pitchFamily="18" charset="0"/>
                <a:cs typeface="Times New Roman" pitchFamily="18" charset="0"/>
              </a:rPr>
              <a:t>Its spectrum of activity is broader than that </a:t>
            </a:r>
            <a:r>
              <a:rPr lang="en-US" sz="2800" dirty="0" smtClean="0">
                <a:latin typeface="Times New Roman" pitchFamily="18" charset="0"/>
                <a:cs typeface="Times New Roman" pitchFamily="18" charset="0"/>
              </a:rPr>
              <a:t>of penicillin </a:t>
            </a:r>
            <a:r>
              <a:rPr lang="en-US" sz="2800" dirty="0">
                <a:latin typeface="Times New Roman" pitchFamily="18" charset="0"/>
                <a:cs typeface="Times New Roman" pitchFamily="18" charset="0"/>
              </a:rPr>
              <a:t>G and more similar to that of ampicillin. </a:t>
            </a:r>
            <a:r>
              <a:rPr lang="en-US" sz="2800" dirty="0" smtClean="0">
                <a:latin typeface="Times New Roman" pitchFamily="18" charset="0"/>
                <a:cs typeface="Times New Roman" pitchFamily="18" charset="0"/>
              </a:rPr>
              <a:t>Unlike ampicillin</a:t>
            </a:r>
            <a:r>
              <a:rPr lang="en-US" sz="2800" dirty="0">
                <a:latin typeface="Times New Roman" pitchFamily="18" charset="0"/>
                <a:cs typeface="Times New Roman" pitchFamily="18" charset="0"/>
              </a:rPr>
              <a:t>, cephalothin is resistant </a:t>
            </a:r>
            <a:r>
              <a:rPr lang="en-US" sz="2800" dirty="0" smtClean="0">
                <a:latin typeface="Times New Roman" pitchFamily="18" charset="0"/>
                <a:cs typeface="Times New Roman" pitchFamily="18" charset="0"/>
              </a:rPr>
              <a:t>to penicillinase produced by </a:t>
            </a:r>
            <a:r>
              <a:rPr lang="en-US" sz="2800" dirty="0">
                <a:latin typeface="Times New Roman" pitchFamily="18" charset="0"/>
                <a:cs typeface="Times New Roman" pitchFamily="18" charset="0"/>
              </a:rPr>
              <a:t>S. aureus and provides an alternative to the use </a:t>
            </a:r>
            <a:r>
              <a:rPr lang="en-US" sz="2800" dirty="0" smtClean="0">
                <a:latin typeface="Times New Roman" pitchFamily="18" charset="0"/>
                <a:cs typeface="Times New Roman" pitchFamily="18" charset="0"/>
              </a:rPr>
              <a:t>of penicillinase-resistant </a:t>
            </a:r>
            <a:r>
              <a:rPr lang="en-US" sz="2800" dirty="0">
                <a:latin typeface="Times New Roman" pitchFamily="18" charset="0"/>
                <a:cs typeface="Times New Roman" pitchFamily="18" charset="0"/>
              </a:rPr>
              <a:t>penicillins for the treatment of </a:t>
            </a:r>
            <a:r>
              <a:rPr lang="en-US" sz="2800" dirty="0" smtClean="0">
                <a:latin typeface="Times New Roman" pitchFamily="18" charset="0"/>
                <a:cs typeface="Times New Roman" pitchFamily="18" charset="0"/>
              </a:rPr>
              <a:t>infections caused </a:t>
            </a:r>
            <a:r>
              <a:rPr lang="en-US" sz="2800" dirty="0">
                <a:latin typeface="Times New Roman" pitchFamily="18" charset="0"/>
                <a:cs typeface="Times New Roman" pitchFamily="18" charset="0"/>
              </a:rPr>
              <a:t>by such strains</a:t>
            </a:r>
            <a:r>
              <a:rPr lang="en-US" sz="2800" dirty="0" smtClean="0">
                <a:latin typeface="Times New Roman" pitchFamily="18" charset="0"/>
                <a:cs typeface="Times New Roman" pitchFamily="18" charset="0"/>
              </a:rPr>
              <a:t>.</a:t>
            </a:r>
          </a:p>
          <a:p>
            <a:pPr marL="68580" indent="0" algn="just" rtl="0">
              <a:buNone/>
            </a:pPr>
            <a:r>
              <a:rPr lang="en-US" sz="2800" dirty="0" smtClean="0">
                <a:latin typeface="Times New Roman" pitchFamily="18" charset="0"/>
                <a:cs typeface="Times New Roman" pitchFamily="18" charset="0"/>
              </a:rPr>
              <a:t>Cephalothin </a:t>
            </a:r>
            <a:r>
              <a:rPr lang="en-US" sz="2800" dirty="0">
                <a:latin typeface="Times New Roman" pitchFamily="18" charset="0"/>
                <a:cs typeface="Times New Roman" pitchFamily="18" charset="0"/>
              </a:rPr>
              <a:t>is </a:t>
            </a:r>
            <a:r>
              <a:rPr lang="en-US" sz="2800" dirty="0">
                <a:solidFill>
                  <a:srgbClr val="FF0000"/>
                </a:solidFill>
                <a:latin typeface="Times New Roman" pitchFamily="18" charset="0"/>
                <a:cs typeface="Times New Roman" pitchFamily="18" charset="0"/>
              </a:rPr>
              <a:t>absorbed poorly from the GI tract </a:t>
            </a:r>
            <a:r>
              <a:rPr lang="en-US" sz="2800" dirty="0">
                <a:latin typeface="Times New Roman" pitchFamily="18" charset="0"/>
                <a:cs typeface="Times New Roman" pitchFamily="18" charset="0"/>
              </a:rPr>
              <a:t>and</a:t>
            </a:r>
          </a:p>
          <a:p>
            <a:pPr marL="68580" indent="0" algn="just" rtl="0">
              <a:buNone/>
            </a:pPr>
            <a:r>
              <a:rPr lang="en-US" sz="2800" dirty="0">
                <a:latin typeface="Times New Roman" pitchFamily="18" charset="0"/>
                <a:cs typeface="Times New Roman" pitchFamily="18" charset="0"/>
              </a:rPr>
              <a:t>must be administered parenterally for systemic infections.</a:t>
            </a:r>
          </a:p>
          <a:p>
            <a:pPr marL="68580" indent="0" algn="just" rtl="0">
              <a:buNone/>
            </a:pP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2132211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136904" cy="5832648"/>
          </a:xfrm>
        </p:spPr>
        <p:txBody>
          <a:bodyPr>
            <a:normAutofit lnSpcReduction="10000"/>
          </a:bodyPr>
          <a:lstStyle/>
          <a:p>
            <a:pPr marL="68580" indent="0" algn="l" rtl="0">
              <a:buNone/>
            </a:pPr>
            <a:r>
              <a:rPr lang="en-US" sz="3200" dirty="0">
                <a:solidFill>
                  <a:srgbClr val="00B050"/>
                </a:solidFill>
                <a:latin typeface="Times New Roman" pitchFamily="18" charset="0"/>
                <a:cs typeface="Times New Roman" pitchFamily="18" charset="0"/>
              </a:rPr>
              <a:t>Cefazolin Sodium, </a:t>
            </a:r>
            <a:r>
              <a:rPr lang="en-US" sz="3200" dirty="0" smtClean="0">
                <a:solidFill>
                  <a:srgbClr val="00B050"/>
                </a:solidFill>
                <a:latin typeface="Times New Roman" pitchFamily="18" charset="0"/>
                <a:cs typeface="Times New Roman" pitchFamily="18" charset="0"/>
              </a:rPr>
              <a:t>Sterile</a:t>
            </a:r>
          </a:p>
          <a:p>
            <a:pPr marL="68580" indent="0" algn="l" rtl="0">
              <a:buNone/>
            </a:pPr>
            <a:endParaRPr lang="en-US" dirty="0" smtClean="0">
              <a:latin typeface="Times New Roman" pitchFamily="18" charset="0"/>
              <a:cs typeface="Times New Roman" pitchFamily="18" charset="0"/>
            </a:endParaRPr>
          </a:p>
          <a:p>
            <a:pPr marL="68580" indent="0" algn="l" rtl="0">
              <a:buNone/>
            </a:pPr>
            <a:endParaRPr lang="en-US" dirty="0">
              <a:latin typeface="Times New Roman" pitchFamily="18" charset="0"/>
              <a:cs typeface="Times New Roman" pitchFamily="18" charset="0"/>
            </a:endParaRPr>
          </a:p>
          <a:p>
            <a:pPr marL="68580" indent="0" algn="l" rtl="0">
              <a:buNone/>
            </a:pPr>
            <a:endParaRPr lang="en-US" dirty="0" smtClean="0">
              <a:latin typeface="Times New Roman" pitchFamily="18" charset="0"/>
              <a:cs typeface="Times New Roman" pitchFamily="18" charset="0"/>
            </a:endParaRPr>
          </a:p>
          <a:p>
            <a:pPr marL="68580" indent="0" algn="l" rtl="0">
              <a:buNone/>
            </a:pPr>
            <a:endParaRPr lang="en-US" dirty="0">
              <a:latin typeface="Times New Roman" pitchFamily="18" charset="0"/>
              <a:cs typeface="Times New Roman" pitchFamily="18" charset="0"/>
            </a:endParaRPr>
          </a:p>
          <a:p>
            <a:pPr marL="68580" indent="0" algn="l" rtl="0">
              <a:buNone/>
            </a:pPr>
            <a:endParaRPr lang="en-US" dirty="0" smtClean="0">
              <a:latin typeface="Times New Roman" pitchFamily="18" charset="0"/>
              <a:cs typeface="Times New Roman" pitchFamily="18" charset="0"/>
            </a:endParaRPr>
          </a:p>
          <a:p>
            <a:pPr marL="68580" indent="0" algn="just" rtl="0">
              <a:buNone/>
            </a:pPr>
            <a:r>
              <a:rPr lang="en-US" sz="2800" dirty="0" smtClean="0">
                <a:latin typeface="Times New Roman" pitchFamily="18" charset="0"/>
                <a:cs typeface="Times New Roman" pitchFamily="18" charset="0"/>
              </a:rPr>
              <a:t>Cefazolin </a:t>
            </a:r>
            <a:r>
              <a:rPr lang="en-US" sz="2800" dirty="0">
                <a:latin typeface="Times New Roman" pitchFamily="18" charset="0"/>
                <a:cs typeface="Times New Roman" pitchFamily="18" charset="0"/>
              </a:rPr>
              <a:t>(Ancef, Kefzol)</a:t>
            </a:r>
          </a:p>
          <a:p>
            <a:pPr marL="68580" indent="0" algn="just" rtl="0">
              <a:buNone/>
            </a:pPr>
            <a:r>
              <a:rPr lang="en-US" sz="2800" dirty="0">
                <a:latin typeface="Times New Roman" pitchFamily="18" charset="0"/>
                <a:cs typeface="Times New Roman" pitchFamily="18" charset="0"/>
              </a:rPr>
              <a:t> is one of a series of semisynthetic cephalosporins in which the C-3 acetoxy function has been replaced by a thiol-containing heterocycle—here, 5-methyl-2-thio-1,3,4-thiadiazole. It also contains the somewhat unusual tetrazolylacetyl acylating group. It is active only by parenteral administration</a:t>
            </a:r>
          </a:p>
          <a:p>
            <a:pPr marL="68580" indent="0" algn="l" rtl="0">
              <a:buNone/>
            </a:pPr>
            <a:endParaRPr lang="ar-IQ" dirty="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92" r="9817"/>
          <a:stretch/>
        </p:blipFill>
        <p:spPr bwMode="auto">
          <a:xfrm>
            <a:off x="3203848" y="1196752"/>
            <a:ext cx="525658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444208" y="1844824"/>
            <a:ext cx="2066528" cy="12961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Oval 5"/>
          <p:cNvSpPr/>
          <p:nvPr/>
        </p:nvSpPr>
        <p:spPr>
          <a:xfrm>
            <a:off x="3059832" y="1196752"/>
            <a:ext cx="1224136" cy="104411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71978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7080"/>
          </a:xfrm>
        </p:spPr>
        <p:txBody>
          <a:bodyPr>
            <a:normAutofit fontScale="90000"/>
          </a:bodyPr>
          <a:lstStyle/>
          <a:p>
            <a:r>
              <a:rPr lang="en-US" dirty="0">
                <a:latin typeface="Times New Roman" pitchFamily="18" charset="0"/>
                <a:cs typeface="Times New Roman" pitchFamily="18" charset="0"/>
              </a:rPr>
              <a:t>Mechanism of Action</a:t>
            </a:r>
            <a:endParaRPr lang="ar-IQ" dirty="0">
              <a:latin typeface="Times New Roman" pitchFamily="18" charset="0"/>
              <a:cs typeface="Times New Roman" pitchFamily="18" charset="0"/>
            </a:endParaRPr>
          </a:p>
        </p:txBody>
      </p:sp>
      <p:sp>
        <p:nvSpPr>
          <p:cNvPr id="3" name="Content Placeholder 2"/>
          <p:cNvSpPr>
            <a:spLocks noGrp="1"/>
          </p:cNvSpPr>
          <p:nvPr>
            <p:ph idx="1"/>
          </p:nvPr>
        </p:nvSpPr>
        <p:spPr>
          <a:xfrm>
            <a:off x="539552" y="1124744"/>
            <a:ext cx="8064896" cy="5328592"/>
          </a:xfrm>
        </p:spPr>
        <p:txBody>
          <a:bodyPr>
            <a:normAutofit/>
          </a:bodyPr>
          <a:lstStyle/>
          <a:p>
            <a:pPr marL="68580" indent="0" algn="just" rtl="0">
              <a:buNone/>
            </a:pPr>
            <a:r>
              <a:rPr lang="en-US" sz="2800" dirty="0">
                <a:latin typeface="Times New Roman" pitchFamily="18" charset="0"/>
                <a:cs typeface="Times New Roman" pitchFamily="18" charset="0"/>
              </a:rPr>
              <a:t>selective inhibition of bacterial </a:t>
            </a:r>
            <a:r>
              <a:rPr lang="en-US" sz="2800" dirty="0" smtClean="0">
                <a:latin typeface="Times New Roman" pitchFamily="18" charset="0"/>
                <a:cs typeface="Times New Roman" pitchFamily="18" charset="0"/>
              </a:rPr>
              <a:t>cell wall </a:t>
            </a:r>
            <a:r>
              <a:rPr lang="en-US" sz="2800" dirty="0">
                <a:latin typeface="Times New Roman" pitchFamily="18" charset="0"/>
                <a:cs typeface="Times New Roman" pitchFamily="18" charset="0"/>
              </a:rPr>
              <a:t>synthesis</a:t>
            </a:r>
            <a:r>
              <a:rPr lang="en-US" sz="2800" dirty="0" smtClean="0">
                <a:latin typeface="Times New Roman" pitchFamily="18" charset="0"/>
                <a:cs typeface="Times New Roman" pitchFamily="18" charset="0"/>
              </a:rPr>
              <a:t>. Specifically</a:t>
            </a:r>
            <a:r>
              <a:rPr lang="en-US" sz="2800" dirty="0">
                <a:latin typeface="Times New Roman" pitchFamily="18" charset="0"/>
                <a:cs typeface="Times New Roman" pitchFamily="18" charset="0"/>
              </a:rPr>
              <a:t>, the basic mechanism </a:t>
            </a:r>
            <a:r>
              <a:rPr lang="en-US" sz="2800" dirty="0" smtClean="0">
                <a:latin typeface="Times New Roman" pitchFamily="18" charset="0"/>
                <a:cs typeface="Times New Roman" pitchFamily="18" charset="0"/>
              </a:rPr>
              <a:t>involved is </a:t>
            </a:r>
            <a:r>
              <a:rPr lang="en-US" sz="2800" dirty="0">
                <a:latin typeface="Times New Roman" pitchFamily="18" charset="0"/>
                <a:cs typeface="Times New Roman" pitchFamily="18" charset="0"/>
              </a:rPr>
              <a:t>inhibition of the biosynthesis of the </a:t>
            </a:r>
            <a:r>
              <a:rPr lang="en-US" sz="2800" dirty="0">
                <a:solidFill>
                  <a:srgbClr val="00B0F0"/>
                </a:solidFill>
                <a:latin typeface="Times New Roman" pitchFamily="18" charset="0"/>
                <a:cs typeface="Times New Roman" pitchFamily="18" charset="0"/>
              </a:rPr>
              <a:t>dipeptidoglycan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that provides </a:t>
            </a:r>
            <a:r>
              <a:rPr lang="en-US" sz="2800" dirty="0">
                <a:latin typeface="Times New Roman" pitchFamily="18" charset="0"/>
                <a:cs typeface="Times New Roman" pitchFamily="18" charset="0"/>
              </a:rPr>
              <a:t>strength and rigidity to the cell wall. Penicillins </a:t>
            </a:r>
            <a:r>
              <a:rPr lang="en-US" sz="2800" dirty="0" smtClean="0">
                <a:latin typeface="Times New Roman" pitchFamily="18" charset="0"/>
                <a:cs typeface="Times New Roman" pitchFamily="18" charset="0"/>
              </a:rPr>
              <a:t>and cephalosporins </a:t>
            </a:r>
            <a:r>
              <a:rPr lang="en-US" sz="2800" dirty="0">
                <a:latin typeface="Times New Roman" pitchFamily="18" charset="0"/>
                <a:cs typeface="Times New Roman" pitchFamily="18" charset="0"/>
              </a:rPr>
              <a:t>acylate a specific bacterial </a:t>
            </a:r>
            <a:r>
              <a:rPr lang="en-US" sz="2800" dirty="0" smtClean="0">
                <a:latin typeface="Times New Roman" pitchFamily="18" charset="0"/>
                <a:cs typeface="Times New Roman" pitchFamily="18" charset="0"/>
              </a:rPr>
              <a:t>D-trans peptidase</a:t>
            </a:r>
            <a:r>
              <a:rPr lang="en-US" sz="2800" dirty="0">
                <a:latin typeface="Times New Roman" pitchFamily="18" charset="0"/>
                <a:cs typeface="Times New Roman" pitchFamily="18" charset="0"/>
              </a:rPr>
              <a:t>, target the penicillin-binding proteins or PBPs - a group of enzymes found anchored in the cell membrane, which are involved in the cross-linking of the bacterial cell wall. </a:t>
            </a:r>
            <a:r>
              <a:rPr lang="en-US" sz="2800" dirty="0" smtClean="0">
                <a:latin typeface="Times New Roman" pitchFamily="18" charset="0"/>
                <a:cs typeface="Times New Roman" pitchFamily="18" charset="0"/>
              </a:rPr>
              <a:t>thereby </a:t>
            </a:r>
            <a:r>
              <a:rPr lang="en-US" sz="2800" dirty="0">
                <a:latin typeface="Times New Roman" pitchFamily="18" charset="0"/>
                <a:cs typeface="Times New Roman" pitchFamily="18" charset="0"/>
              </a:rPr>
              <a:t>rendering it inactive for its role in forming </a:t>
            </a:r>
            <a:r>
              <a:rPr lang="en-US" sz="2800" dirty="0" smtClean="0">
                <a:latin typeface="Times New Roman" pitchFamily="18" charset="0"/>
                <a:cs typeface="Times New Roman" pitchFamily="18" charset="0"/>
              </a:rPr>
              <a:t>peptide cross-links </a:t>
            </a:r>
            <a:r>
              <a:rPr lang="en-US" sz="2800" dirty="0">
                <a:latin typeface="Times New Roman" pitchFamily="18" charset="0"/>
                <a:cs typeface="Times New Roman" pitchFamily="18" charset="0"/>
              </a:rPr>
              <a:t>of two linear peptidoglycan strands by </a:t>
            </a:r>
            <a:r>
              <a:rPr lang="en-US" sz="2800" dirty="0" smtClean="0">
                <a:latin typeface="Times New Roman" pitchFamily="18" charset="0"/>
                <a:cs typeface="Times New Roman" pitchFamily="18" charset="0"/>
              </a:rPr>
              <a:t>trans peptidation and </a:t>
            </a:r>
            <a:r>
              <a:rPr lang="en-US" sz="2800" dirty="0">
                <a:latin typeface="Times New Roman" pitchFamily="18" charset="0"/>
                <a:cs typeface="Times New Roman" pitchFamily="18" charset="0"/>
              </a:rPr>
              <a:t>loss of D-alanine. </a:t>
            </a:r>
            <a:endParaRPr lang="ar-IQ" dirty="0"/>
          </a:p>
        </p:txBody>
      </p:sp>
    </p:spTree>
    <p:extLst>
      <p:ext uri="{BB962C8B-B14F-4D97-AF65-F5344CB8AC3E}">
        <p14:creationId xmlns:p14="http://schemas.microsoft.com/office/powerpoint/2010/main" val="31155840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136904" cy="5832648"/>
          </a:xfrm>
        </p:spPr>
        <p:txBody>
          <a:bodyPr>
            <a:normAutofit fontScale="85000" lnSpcReduction="20000"/>
          </a:bodyPr>
          <a:lstStyle/>
          <a:p>
            <a:pPr marL="68580" indent="0" algn="l" rtl="0">
              <a:buNone/>
            </a:pPr>
            <a:r>
              <a:rPr lang="en-US" sz="3800" dirty="0" smtClean="0">
                <a:solidFill>
                  <a:schemeClr val="bg2">
                    <a:lumMod val="50000"/>
                  </a:schemeClr>
                </a:solidFill>
                <a:latin typeface="Times New Roman" pitchFamily="18" charset="0"/>
                <a:cs typeface="Times New Roman" pitchFamily="18" charset="0"/>
              </a:rPr>
              <a:t>Second-generation</a:t>
            </a:r>
          </a:p>
          <a:p>
            <a:pPr marL="68580" indent="0" algn="l" rtl="0">
              <a:buNone/>
            </a:pPr>
            <a:endParaRPr lang="en-US" sz="2800" dirty="0">
              <a:solidFill>
                <a:schemeClr val="bg2">
                  <a:lumMod val="50000"/>
                </a:schemeClr>
              </a:solidFill>
              <a:latin typeface="Times New Roman" pitchFamily="18" charset="0"/>
              <a:cs typeface="Times New Roman" pitchFamily="18" charset="0"/>
            </a:endParaRPr>
          </a:p>
          <a:p>
            <a:pPr marL="68580" indent="0" algn="l" rtl="0">
              <a:buNone/>
            </a:pPr>
            <a:endParaRPr lang="en-US" sz="2800" dirty="0" smtClean="0">
              <a:solidFill>
                <a:schemeClr val="bg2">
                  <a:lumMod val="50000"/>
                </a:schemeClr>
              </a:solidFill>
              <a:latin typeface="Times New Roman" pitchFamily="18" charset="0"/>
              <a:cs typeface="Times New Roman" pitchFamily="18" charset="0"/>
            </a:endParaRPr>
          </a:p>
          <a:p>
            <a:pPr marL="68580" indent="0" algn="l" rtl="0">
              <a:buNone/>
            </a:pPr>
            <a:endParaRPr lang="en-US" sz="2800" dirty="0">
              <a:solidFill>
                <a:schemeClr val="bg2">
                  <a:lumMod val="50000"/>
                </a:schemeClr>
              </a:solidFill>
              <a:latin typeface="Times New Roman" pitchFamily="18" charset="0"/>
              <a:cs typeface="Times New Roman" pitchFamily="18" charset="0"/>
            </a:endParaRPr>
          </a:p>
          <a:p>
            <a:pPr marL="68580" indent="0" algn="l" rtl="0">
              <a:buNone/>
            </a:pPr>
            <a:endParaRPr lang="en-US" sz="2800" dirty="0" smtClean="0">
              <a:solidFill>
                <a:schemeClr val="bg2">
                  <a:lumMod val="50000"/>
                </a:schemeClr>
              </a:solidFill>
              <a:latin typeface="Times New Roman" pitchFamily="18" charset="0"/>
              <a:cs typeface="Times New Roman" pitchFamily="18" charset="0"/>
            </a:endParaRPr>
          </a:p>
          <a:p>
            <a:pPr marL="68580" indent="0" algn="l" rtl="0">
              <a:buNone/>
            </a:pPr>
            <a:endParaRPr lang="en-US" sz="2800" dirty="0" smtClean="0">
              <a:solidFill>
                <a:schemeClr val="tx1"/>
              </a:solidFill>
              <a:latin typeface="Times New Roman" pitchFamily="18" charset="0"/>
              <a:cs typeface="Times New Roman" pitchFamily="18" charset="0"/>
            </a:endParaRPr>
          </a:p>
          <a:p>
            <a:pPr marL="68580" indent="0" algn="l" rtl="0">
              <a:buNone/>
            </a:pPr>
            <a:endParaRPr lang="en-US" sz="2800" dirty="0">
              <a:solidFill>
                <a:schemeClr val="tx1"/>
              </a:solidFill>
              <a:latin typeface="Times New Roman" pitchFamily="18" charset="0"/>
              <a:cs typeface="Times New Roman" pitchFamily="18" charset="0"/>
            </a:endParaRPr>
          </a:p>
          <a:p>
            <a:pPr marL="68580" indent="0" algn="l" rtl="0">
              <a:buNone/>
            </a:pPr>
            <a:r>
              <a:rPr lang="en-US" sz="2800" dirty="0" smtClean="0">
                <a:solidFill>
                  <a:schemeClr val="tx1"/>
                </a:solidFill>
                <a:latin typeface="Times New Roman" pitchFamily="18" charset="0"/>
                <a:cs typeface="Times New Roman" pitchFamily="18" charset="0"/>
              </a:rPr>
              <a:t>           Cefprozil</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Cefonicid Sodium                         </a:t>
            </a:r>
          </a:p>
          <a:p>
            <a:pPr marL="68580" indent="0" algn="l" rtl="0">
              <a:buNone/>
            </a:pPr>
            <a:r>
              <a:rPr lang="en-US" sz="3000" dirty="0" smtClean="0">
                <a:solidFill>
                  <a:schemeClr val="accent1"/>
                </a:solidFill>
                <a:latin typeface="Times New Roman" pitchFamily="18" charset="0"/>
                <a:cs typeface="Times New Roman" pitchFamily="18" charset="0"/>
              </a:rPr>
              <a:t>Cefprozil</a:t>
            </a:r>
            <a:r>
              <a:rPr lang="en-US" sz="3000" dirty="0" smtClean="0">
                <a:solidFill>
                  <a:schemeClr val="tx1"/>
                </a:solidFill>
                <a:latin typeface="Times New Roman" pitchFamily="18" charset="0"/>
                <a:cs typeface="Times New Roman" pitchFamily="18" charset="0"/>
              </a:rPr>
              <a:t> (Cefzil) is an </a:t>
            </a:r>
            <a:r>
              <a:rPr lang="en-US" sz="3000" dirty="0" smtClean="0">
                <a:solidFill>
                  <a:srgbClr val="FF0000"/>
                </a:solidFill>
                <a:latin typeface="Times New Roman" pitchFamily="18" charset="0"/>
                <a:cs typeface="Times New Roman" pitchFamily="18" charset="0"/>
              </a:rPr>
              <a:t>orally active </a:t>
            </a:r>
            <a:r>
              <a:rPr lang="en-US" sz="3000" dirty="0" smtClean="0">
                <a:solidFill>
                  <a:schemeClr val="tx1"/>
                </a:solidFill>
                <a:latin typeface="Times New Roman" pitchFamily="18" charset="0"/>
                <a:cs typeface="Times New Roman" pitchFamily="18" charset="0"/>
              </a:rPr>
              <a:t>second-generation</a:t>
            </a:r>
          </a:p>
          <a:p>
            <a:pPr marL="68580" indent="0" algn="l" rtl="0">
              <a:buNone/>
            </a:pPr>
            <a:r>
              <a:rPr lang="en-US" sz="3000" dirty="0" smtClean="0">
                <a:solidFill>
                  <a:schemeClr val="tx1"/>
                </a:solidFill>
                <a:latin typeface="Times New Roman" pitchFamily="18" charset="0"/>
                <a:cs typeface="Times New Roman" pitchFamily="18" charset="0"/>
              </a:rPr>
              <a:t>cephalosporin that is similar in structure and antibacterial spectrum to </a:t>
            </a:r>
            <a:r>
              <a:rPr lang="en-US" sz="3000" dirty="0" smtClean="0">
                <a:solidFill>
                  <a:schemeClr val="accent1"/>
                </a:solidFill>
                <a:latin typeface="Times New Roman" pitchFamily="18" charset="0"/>
                <a:cs typeface="Times New Roman" pitchFamily="18" charset="0"/>
              </a:rPr>
              <a:t>cefadroxil</a:t>
            </a:r>
            <a:r>
              <a:rPr lang="en-US" sz="3000" dirty="0">
                <a:solidFill>
                  <a:schemeClr val="accent1"/>
                </a:solidFill>
                <a:latin typeface="Times New Roman" pitchFamily="18" charset="0"/>
                <a:cs typeface="Times New Roman" pitchFamily="18" charset="0"/>
              </a:rPr>
              <a:t>. </a:t>
            </a:r>
            <a:endParaRPr lang="en-US" sz="3000" dirty="0" smtClean="0">
              <a:solidFill>
                <a:schemeClr val="accent1"/>
              </a:solidFill>
              <a:latin typeface="Times New Roman" pitchFamily="18" charset="0"/>
              <a:cs typeface="Times New Roman" pitchFamily="18" charset="0"/>
            </a:endParaRPr>
          </a:p>
          <a:p>
            <a:pPr marL="68580" indent="0" algn="l" rtl="0">
              <a:buNone/>
            </a:pPr>
            <a:r>
              <a:rPr lang="en-US" sz="3000" dirty="0" smtClean="0">
                <a:solidFill>
                  <a:schemeClr val="tx1"/>
                </a:solidFill>
                <a:latin typeface="Times New Roman" pitchFamily="18" charset="0"/>
                <a:cs typeface="Times New Roman" pitchFamily="18" charset="0"/>
              </a:rPr>
              <a:t>Cefonicid </a:t>
            </a:r>
            <a:r>
              <a:rPr lang="en-US" sz="3000" dirty="0">
                <a:solidFill>
                  <a:schemeClr val="tx1"/>
                </a:solidFill>
                <a:latin typeface="Times New Roman" pitchFamily="18" charset="0"/>
                <a:cs typeface="Times New Roman" pitchFamily="18" charset="0"/>
              </a:rPr>
              <a:t>is unique among the second-generation</a:t>
            </a:r>
          </a:p>
          <a:p>
            <a:pPr marL="68580" indent="0" algn="l" rtl="0">
              <a:buNone/>
            </a:pPr>
            <a:r>
              <a:rPr lang="en-US" sz="3000" dirty="0">
                <a:solidFill>
                  <a:schemeClr val="tx1"/>
                </a:solidFill>
                <a:latin typeface="Times New Roman" pitchFamily="18" charset="0"/>
                <a:cs typeface="Times New Roman" pitchFamily="18" charset="0"/>
              </a:rPr>
              <a:t>cephalosporins in that it has an unusually long serum </a:t>
            </a:r>
            <a:r>
              <a:rPr lang="en-US" sz="3000" dirty="0" smtClean="0">
                <a:solidFill>
                  <a:schemeClr val="tx1"/>
                </a:solidFill>
                <a:latin typeface="Times New Roman" pitchFamily="18" charset="0"/>
                <a:cs typeface="Times New Roman" pitchFamily="18" charset="0"/>
              </a:rPr>
              <a:t>half life of </a:t>
            </a:r>
            <a:r>
              <a:rPr lang="en-US" sz="3000" dirty="0">
                <a:solidFill>
                  <a:schemeClr val="tx1"/>
                </a:solidFill>
                <a:latin typeface="Times New Roman" pitchFamily="18" charset="0"/>
                <a:cs typeface="Times New Roman" pitchFamily="18" charset="0"/>
              </a:rPr>
              <a:t>approximately 4.5 </a:t>
            </a:r>
            <a:r>
              <a:rPr lang="en-US" sz="3000" dirty="0" smtClean="0">
                <a:solidFill>
                  <a:schemeClr val="tx1"/>
                </a:solidFill>
                <a:latin typeface="Times New Roman" pitchFamily="18" charset="0"/>
                <a:cs typeface="Times New Roman" pitchFamily="18" charset="0"/>
              </a:rPr>
              <a:t>hour</a:t>
            </a:r>
          </a:p>
          <a:p>
            <a:pPr marL="68580" indent="0" algn="l" rtl="0">
              <a:buNone/>
            </a:pPr>
            <a:r>
              <a:rPr lang="en-US" sz="2800" dirty="0" smtClean="0">
                <a:solidFill>
                  <a:schemeClr val="bg2">
                    <a:lumMod val="50000"/>
                  </a:schemeClr>
                </a:solidFill>
                <a:latin typeface="Times New Roman" pitchFamily="18" charset="0"/>
                <a:cs typeface="Times New Roman" pitchFamily="18" charset="0"/>
              </a:rPr>
              <a:t> </a:t>
            </a:r>
            <a:endParaRPr lang="ar-IQ" sz="2800" dirty="0">
              <a:solidFill>
                <a:schemeClr val="bg2">
                  <a:lumMod val="50000"/>
                </a:schemeClr>
              </a:solidFill>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10633"/>
            <a:ext cx="3528392" cy="185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908720"/>
            <a:ext cx="396044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419872" y="1916832"/>
            <a:ext cx="720080"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3280796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1052735"/>
            <a:ext cx="3746858" cy="254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764704"/>
            <a:ext cx="3888432" cy="267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36658" y="3244334"/>
            <a:ext cx="2631686" cy="769441"/>
          </a:xfrm>
          <a:prstGeom prst="rect">
            <a:avLst/>
          </a:prstGeom>
        </p:spPr>
        <p:txBody>
          <a:bodyPr wrap="square">
            <a:spAutoFit/>
          </a:bodyPr>
          <a:lstStyle/>
          <a:p>
            <a:pPr algn="l" rtl="0"/>
            <a:r>
              <a:rPr lang="en-US" sz="2000" dirty="0" smtClean="0">
                <a:latin typeface="Times New Roman" pitchFamily="18" charset="0"/>
                <a:cs typeface="Times New Roman" pitchFamily="18" charset="0"/>
              </a:rPr>
              <a:t>              </a:t>
            </a:r>
          </a:p>
          <a:p>
            <a:pPr algn="l" rtl="0"/>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Cefixime</a:t>
            </a:r>
            <a:endParaRPr lang="ar-IQ" sz="2400" dirty="0">
              <a:latin typeface="Times New Roman" pitchFamily="18" charset="0"/>
              <a:cs typeface="Times New Roman" pitchFamily="18" charset="0"/>
            </a:endParaRPr>
          </a:p>
        </p:txBody>
      </p:sp>
      <p:sp>
        <p:nvSpPr>
          <p:cNvPr id="5" name="Rectangle 4"/>
          <p:cNvSpPr/>
          <p:nvPr/>
        </p:nvSpPr>
        <p:spPr>
          <a:xfrm>
            <a:off x="827585" y="3444388"/>
            <a:ext cx="3024336" cy="769441"/>
          </a:xfrm>
          <a:prstGeom prst="rect">
            <a:avLst/>
          </a:prstGeom>
        </p:spPr>
        <p:txBody>
          <a:bodyPr wrap="square">
            <a:spAutoFit/>
          </a:bodyPr>
          <a:lstStyle/>
          <a:p>
            <a:pPr algn="l" rtl="0"/>
            <a:r>
              <a:rPr lang="en-US" sz="2000" dirty="0" smtClean="0">
                <a:latin typeface="Times New Roman" pitchFamily="18" charset="0"/>
                <a:cs typeface="Times New Roman" pitchFamily="18" charset="0"/>
              </a:rPr>
              <a:t>           </a:t>
            </a:r>
          </a:p>
          <a:p>
            <a:pPr algn="l" rtl="0"/>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Cefoperazone</a:t>
            </a:r>
            <a:endParaRPr lang="ar-IQ" sz="2400" dirty="0"/>
          </a:p>
        </p:txBody>
      </p:sp>
      <p:sp>
        <p:nvSpPr>
          <p:cNvPr id="6" name="Rectangle 5"/>
          <p:cNvSpPr/>
          <p:nvPr/>
        </p:nvSpPr>
        <p:spPr>
          <a:xfrm>
            <a:off x="971601" y="548680"/>
            <a:ext cx="3386818" cy="584775"/>
          </a:xfrm>
          <a:prstGeom prst="rect">
            <a:avLst/>
          </a:prstGeom>
        </p:spPr>
        <p:txBody>
          <a:bodyPr wrap="square">
            <a:spAutoFit/>
          </a:bodyPr>
          <a:lstStyle/>
          <a:p>
            <a:pPr algn="l" rtl="0"/>
            <a:r>
              <a:rPr lang="en-US" sz="3200" dirty="0" smtClean="0">
                <a:solidFill>
                  <a:schemeClr val="bg2">
                    <a:lumMod val="50000"/>
                  </a:schemeClr>
                </a:solidFill>
                <a:latin typeface="Times New Roman" pitchFamily="18" charset="0"/>
                <a:cs typeface="Times New Roman" pitchFamily="18" charset="0"/>
              </a:rPr>
              <a:t>Third-generation</a:t>
            </a:r>
            <a:endParaRPr lang="ar-IQ" dirty="0"/>
          </a:p>
        </p:txBody>
      </p:sp>
      <p:sp>
        <p:nvSpPr>
          <p:cNvPr id="7" name="Rectangle 6"/>
          <p:cNvSpPr/>
          <p:nvPr/>
        </p:nvSpPr>
        <p:spPr>
          <a:xfrm>
            <a:off x="611561" y="4259995"/>
            <a:ext cx="7992887" cy="2246769"/>
          </a:xfrm>
          <a:prstGeom prst="rect">
            <a:avLst/>
          </a:prstGeom>
        </p:spPr>
        <p:txBody>
          <a:bodyPr wrap="square">
            <a:spAutoFit/>
          </a:bodyPr>
          <a:lstStyle/>
          <a:p>
            <a:pPr algn="l" rtl="0"/>
            <a:r>
              <a:rPr lang="en-US" sz="2800" dirty="0">
                <a:solidFill>
                  <a:schemeClr val="accent1"/>
                </a:solidFill>
                <a:latin typeface="Times New Roman" pitchFamily="18" charset="0"/>
                <a:cs typeface="Times New Roman" pitchFamily="18" charset="0"/>
              </a:rPr>
              <a:t>Cefoperazone</a:t>
            </a:r>
            <a:r>
              <a:rPr lang="en-US" sz="2800" dirty="0">
                <a:latin typeface="Times New Roman" pitchFamily="18" charset="0"/>
                <a:cs typeface="Times New Roman" pitchFamily="18" charset="0"/>
              </a:rPr>
              <a:t> (Cefobid) is a </a:t>
            </a:r>
            <a:r>
              <a:rPr lang="en-US" sz="2800" dirty="0" smtClean="0">
                <a:latin typeface="Times New Roman" pitchFamily="18" charset="0"/>
                <a:cs typeface="Times New Roman" pitchFamily="18" charset="0"/>
              </a:rPr>
              <a:t>third-generation anti pseudomonal cephalosporin </a:t>
            </a:r>
            <a:r>
              <a:rPr lang="en-US" sz="2800" dirty="0">
                <a:latin typeface="Times New Roman" pitchFamily="18" charset="0"/>
                <a:cs typeface="Times New Roman" pitchFamily="18" charset="0"/>
              </a:rPr>
              <a:t>that resembles </a:t>
            </a:r>
            <a:r>
              <a:rPr lang="en-US" sz="2800" dirty="0" smtClean="0">
                <a:latin typeface="Times New Roman" pitchFamily="18" charset="0"/>
                <a:cs typeface="Times New Roman" pitchFamily="18" charset="0"/>
              </a:rPr>
              <a:t>piperacillin chemically and microbiologically.</a:t>
            </a:r>
          </a:p>
          <a:p>
            <a:pPr algn="l" rtl="0"/>
            <a:r>
              <a:rPr lang="en-US" sz="2800" dirty="0" smtClean="0">
                <a:solidFill>
                  <a:schemeClr val="accent1"/>
                </a:solidFill>
                <a:latin typeface="Times New Roman" pitchFamily="18" charset="0"/>
                <a:cs typeface="Times New Roman" pitchFamily="18" charset="0"/>
              </a:rPr>
              <a:t>Cefixime</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(Suprax) is the first orally active, </a:t>
            </a:r>
            <a:r>
              <a:rPr lang="en-US" sz="2800" dirty="0" smtClean="0">
                <a:latin typeface="Times New Roman" pitchFamily="18" charset="0"/>
                <a:cs typeface="Times New Roman" pitchFamily="18" charset="0"/>
              </a:rPr>
              <a:t>third-generation cephalosporin.</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39643665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8136904" cy="5616624"/>
          </a:xfrm>
        </p:spPr>
        <p:txBody>
          <a:bodyPr>
            <a:normAutofit fontScale="92500" lnSpcReduction="10000"/>
          </a:bodyPr>
          <a:lstStyle/>
          <a:p>
            <a:pPr marL="68580" indent="0" algn="l" rtl="0">
              <a:buNone/>
            </a:pPr>
            <a:r>
              <a:rPr lang="en-US" sz="2800" dirty="0" smtClean="0">
                <a:solidFill>
                  <a:schemeClr val="bg2">
                    <a:lumMod val="50000"/>
                  </a:schemeClr>
                </a:solidFill>
                <a:latin typeface="Times New Roman" pitchFamily="18" charset="0"/>
                <a:cs typeface="Times New Roman" pitchFamily="18" charset="0"/>
              </a:rPr>
              <a:t>Cefotaxime Sodium </a:t>
            </a:r>
            <a:r>
              <a:rPr lang="en-US" sz="2800" dirty="0">
                <a:solidFill>
                  <a:schemeClr val="bg2">
                    <a:lumMod val="50000"/>
                  </a:schemeClr>
                </a:solidFill>
                <a:latin typeface="Times New Roman" pitchFamily="18" charset="0"/>
                <a:cs typeface="Times New Roman" pitchFamily="18" charset="0"/>
              </a:rPr>
              <a:t>and Ceftizoxime</a:t>
            </a:r>
            <a:endParaRPr lang="en-US" sz="2800" dirty="0" smtClean="0">
              <a:solidFill>
                <a:schemeClr val="bg2">
                  <a:lumMod val="50000"/>
                </a:schemeClr>
              </a:solidFill>
              <a:latin typeface="Times New Roman" pitchFamily="18" charset="0"/>
              <a:cs typeface="Times New Roman" pitchFamily="18" charset="0"/>
            </a:endParaRPr>
          </a:p>
          <a:p>
            <a:pPr marL="68580" indent="0" algn="l" rtl="0">
              <a:buNone/>
            </a:pPr>
            <a:endParaRPr lang="en-US" sz="2800" dirty="0">
              <a:solidFill>
                <a:schemeClr val="bg2">
                  <a:lumMod val="50000"/>
                </a:schemeClr>
              </a:solidFill>
              <a:latin typeface="Times New Roman" pitchFamily="18" charset="0"/>
              <a:cs typeface="Times New Roman" pitchFamily="18" charset="0"/>
            </a:endParaRPr>
          </a:p>
          <a:p>
            <a:pPr marL="68580" indent="0" algn="l" rtl="0">
              <a:buNone/>
            </a:pPr>
            <a:endParaRPr lang="en-US" dirty="0" smtClean="0">
              <a:latin typeface="Times New Roman" pitchFamily="18" charset="0"/>
              <a:cs typeface="Times New Roman" pitchFamily="18" charset="0"/>
            </a:endParaRPr>
          </a:p>
          <a:p>
            <a:pPr marL="68580" indent="0" algn="l" rtl="0">
              <a:buNone/>
            </a:pPr>
            <a:endParaRPr lang="en-US" dirty="0">
              <a:latin typeface="Times New Roman" pitchFamily="18" charset="0"/>
              <a:cs typeface="Times New Roman" pitchFamily="18" charset="0"/>
            </a:endParaRPr>
          </a:p>
          <a:p>
            <a:pPr marL="68580" indent="0" algn="l" rtl="0">
              <a:buNone/>
            </a:pPr>
            <a:endParaRPr lang="en-US" dirty="0" smtClean="0">
              <a:latin typeface="Times New Roman" pitchFamily="18" charset="0"/>
              <a:cs typeface="Times New Roman" pitchFamily="18" charset="0"/>
            </a:endParaRPr>
          </a:p>
          <a:p>
            <a:pPr marL="68580" indent="0" algn="l" rtl="0">
              <a:buNone/>
            </a:pPr>
            <a:endParaRPr lang="en-US" dirty="0">
              <a:latin typeface="Times New Roman" pitchFamily="18" charset="0"/>
              <a:cs typeface="Times New Roman" pitchFamily="18" charset="0"/>
            </a:endParaRPr>
          </a:p>
          <a:p>
            <a:pPr marL="68580" indent="0" algn="l" rtl="0">
              <a:buNone/>
            </a:pPr>
            <a:endParaRPr lang="en-US" dirty="0" smtClean="0">
              <a:latin typeface="Times New Roman" pitchFamily="18" charset="0"/>
              <a:cs typeface="Times New Roman" pitchFamily="18" charset="0"/>
            </a:endParaRPr>
          </a:p>
          <a:p>
            <a:pPr marL="68580" indent="0" algn="l" rtl="0">
              <a:buNone/>
            </a:pPr>
            <a:r>
              <a:rPr lang="en-US" sz="2200" dirty="0" smtClean="0">
                <a:solidFill>
                  <a:schemeClr val="tx1"/>
                </a:solidFill>
                <a:latin typeface="Times New Roman" pitchFamily="18" charset="0"/>
                <a:cs typeface="Times New Roman" pitchFamily="18" charset="0"/>
              </a:rPr>
              <a:t>            </a:t>
            </a:r>
            <a:r>
              <a:rPr lang="en-US" sz="2200" dirty="0">
                <a:solidFill>
                  <a:schemeClr val="tx1"/>
                </a:solidFill>
                <a:latin typeface="Times New Roman" pitchFamily="18" charset="0"/>
                <a:cs typeface="Times New Roman" pitchFamily="18" charset="0"/>
              </a:rPr>
              <a:t>Cefotaxime </a:t>
            </a:r>
            <a:r>
              <a:rPr lang="en-US" sz="2200" dirty="0" smtClean="0">
                <a:solidFill>
                  <a:schemeClr val="tx1"/>
                </a:solidFill>
                <a:latin typeface="Times New Roman" pitchFamily="18" charset="0"/>
                <a:cs typeface="Times New Roman" pitchFamily="18" charset="0"/>
              </a:rPr>
              <a:t>                                                  Ceftizoxime</a:t>
            </a:r>
          </a:p>
          <a:p>
            <a:pPr marL="68580" indent="0" algn="l" rtl="0">
              <a:buNone/>
            </a:pPr>
            <a:r>
              <a:rPr lang="en-US" sz="2800" dirty="0" smtClean="0">
                <a:solidFill>
                  <a:schemeClr val="accent1"/>
                </a:solidFill>
                <a:latin typeface="Times New Roman" pitchFamily="18" charset="0"/>
                <a:cs typeface="Times New Roman" pitchFamily="18" charset="0"/>
              </a:rPr>
              <a:t>Cefotaxime </a:t>
            </a:r>
            <a:r>
              <a:rPr lang="en-US" dirty="0">
                <a:latin typeface="Times New Roman" pitchFamily="18" charset="0"/>
                <a:cs typeface="Times New Roman" pitchFamily="18" charset="0"/>
              </a:rPr>
              <a:t>(Claforan) was the first </a:t>
            </a:r>
            <a:r>
              <a:rPr lang="en-US" dirty="0" smtClean="0">
                <a:latin typeface="Times New Roman" pitchFamily="18" charset="0"/>
                <a:cs typeface="Times New Roman" pitchFamily="18" charset="0"/>
              </a:rPr>
              <a:t>third-generation cephalosporin </a:t>
            </a:r>
            <a:r>
              <a:rPr lang="en-US" dirty="0">
                <a:latin typeface="Times New Roman" pitchFamily="18" charset="0"/>
                <a:cs typeface="Times New Roman" pitchFamily="18" charset="0"/>
              </a:rPr>
              <a:t>to be introduced. </a:t>
            </a:r>
            <a:endParaRPr lang="en-US" dirty="0" smtClean="0">
              <a:latin typeface="Times New Roman" pitchFamily="18" charset="0"/>
              <a:cs typeface="Times New Roman" pitchFamily="18" charset="0"/>
            </a:endParaRPr>
          </a:p>
          <a:p>
            <a:pPr marL="68580" indent="0" algn="l" rtl="0">
              <a:buNone/>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possesses </a:t>
            </a:r>
            <a:r>
              <a:rPr lang="en-US" dirty="0" smtClean="0">
                <a:latin typeface="Times New Roman" pitchFamily="18" charset="0"/>
                <a:cs typeface="Times New Roman" pitchFamily="18" charset="0"/>
              </a:rPr>
              <a:t>excellent broad-spectrum </a:t>
            </a:r>
            <a:r>
              <a:rPr lang="en-US" dirty="0">
                <a:latin typeface="Times New Roman" pitchFamily="18" charset="0"/>
                <a:cs typeface="Times New Roman" pitchFamily="18" charset="0"/>
              </a:rPr>
              <a:t>activity against Gram-positive and </a:t>
            </a:r>
            <a:r>
              <a:rPr lang="en-US" dirty="0" smtClean="0">
                <a:latin typeface="Times New Roman" pitchFamily="18" charset="0"/>
                <a:cs typeface="Times New Roman" pitchFamily="18" charset="0"/>
              </a:rPr>
              <a:t>Gram negative aerobic </a:t>
            </a:r>
            <a:r>
              <a:rPr lang="en-US" dirty="0">
                <a:latin typeface="Times New Roman" pitchFamily="18" charset="0"/>
                <a:cs typeface="Times New Roman" pitchFamily="18" charset="0"/>
              </a:rPr>
              <a:t>and anaerobic bacteria. </a:t>
            </a:r>
            <a:endParaRPr lang="en-US" dirty="0" smtClean="0">
              <a:latin typeface="Times New Roman" pitchFamily="18" charset="0"/>
              <a:cs typeface="Times New Roman" pitchFamily="18" charset="0"/>
            </a:endParaRPr>
          </a:p>
          <a:p>
            <a:pPr marL="68580" indent="0" algn="l" rtl="0">
              <a:buNone/>
            </a:pPr>
            <a:r>
              <a:rPr lang="en-US" sz="3000" dirty="0" smtClean="0">
                <a:solidFill>
                  <a:schemeClr val="accent1"/>
                </a:solidFill>
                <a:latin typeface="Times New Roman" pitchFamily="18" charset="0"/>
                <a:cs typeface="Times New Roman" pitchFamily="18" charset="0"/>
              </a:rPr>
              <a:t>Ceftizoxime </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Cefizox</a:t>
            </a:r>
            <a:r>
              <a:rPr lang="en-US" dirty="0">
                <a:latin typeface="Times New Roman" pitchFamily="18" charset="0"/>
                <a:cs typeface="Times New Roman" pitchFamily="18" charset="0"/>
              </a:rPr>
              <a:t>) is a third-generation cephalosporin</a:t>
            </a:r>
          </a:p>
          <a:p>
            <a:pPr marL="68580" indent="0" algn="l" rtl="0">
              <a:buNone/>
            </a:pPr>
            <a:r>
              <a:rPr lang="en-US" dirty="0">
                <a:latin typeface="Times New Roman" pitchFamily="18" charset="0"/>
                <a:cs typeface="Times New Roman" pitchFamily="18" charset="0"/>
              </a:rPr>
              <a:t>that was introduced in 1984. It </a:t>
            </a:r>
            <a:r>
              <a:rPr lang="en-US" dirty="0" smtClean="0">
                <a:latin typeface="Times New Roman" pitchFamily="18" charset="0"/>
                <a:cs typeface="Times New Roman" pitchFamily="18" charset="0"/>
              </a:rPr>
              <a:t>must be </a:t>
            </a:r>
            <a:r>
              <a:rPr lang="en-US" dirty="0">
                <a:latin typeface="Times New Roman" pitchFamily="18" charset="0"/>
                <a:cs typeface="Times New Roman" pitchFamily="18" charset="0"/>
              </a:rPr>
              <a:t>administered on a thrice-daily dosing schedule because </a:t>
            </a:r>
            <a:r>
              <a:rPr lang="en-US" dirty="0" smtClean="0">
                <a:latin typeface="Times New Roman" pitchFamily="18" charset="0"/>
                <a:cs typeface="Times New Roman" pitchFamily="18" charset="0"/>
              </a:rPr>
              <a:t>of its </a:t>
            </a:r>
            <a:r>
              <a:rPr lang="en-US" dirty="0">
                <a:latin typeface="Times New Roman" pitchFamily="18" charset="0"/>
                <a:cs typeface="Times New Roman" pitchFamily="18" charset="0"/>
              </a:rPr>
              <a:t>relatively short half-life.</a:t>
            </a:r>
            <a:endParaRPr lang="ar-IQ" dirty="0">
              <a:latin typeface="Times New Roman" pitchFamily="18" charset="0"/>
              <a:cs typeface="Times New Roman" pitchFamily="18" charset="0"/>
            </a:endParaRPr>
          </a:p>
        </p:txBody>
      </p:sp>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37" r="17955"/>
          <a:stretch/>
        </p:blipFill>
        <p:spPr bwMode="auto">
          <a:xfrm>
            <a:off x="683568" y="1412776"/>
            <a:ext cx="338437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315" r="13070"/>
          <a:stretch/>
        </p:blipFill>
        <p:spPr bwMode="auto">
          <a:xfrm>
            <a:off x="4860032" y="1196752"/>
            <a:ext cx="3600399"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3347864" y="2564904"/>
            <a:ext cx="93610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1489332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92696"/>
            <a:ext cx="8064896" cy="5760640"/>
          </a:xfrm>
        </p:spPr>
        <p:txBody>
          <a:bodyPr>
            <a:normAutofit/>
          </a:bodyPr>
          <a:lstStyle/>
          <a:p>
            <a:pPr marL="68580" indent="0" algn="l" rtl="0">
              <a:buNone/>
            </a:pPr>
            <a:r>
              <a:rPr lang="en-US" sz="2800" dirty="0">
                <a:solidFill>
                  <a:schemeClr val="bg2">
                    <a:lumMod val="50000"/>
                  </a:schemeClr>
                </a:solidFill>
                <a:latin typeface="Times New Roman" pitchFamily="18" charset="0"/>
                <a:cs typeface="Times New Roman" pitchFamily="18" charset="0"/>
              </a:rPr>
              <a:t>Ceftriaxone Disodium, Sterile</a:t>
            </a:r>
          </a:p>
          <a:p>
            <a:pPr marL="68580" indent="0" algn="l" rtl="0">
              <a:buNone/>
            </a:pPr>
            <a:r>
              <a:rPr lang="en-US" sz="2800" dirty="0">
                <a:latin typeface="Times New Roman" pitchFamily="18" charset="0"/>
                <a:cs typeface="Times New Roman" pitchFamily="18" charset="0"/>
              </a:rPr>
              <a:t>Ceftriaxone (Rocephin) is a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-lactamase–resistant</a:t>
            </a:r>
            <a:endParaRPr lang="en-US" sz="2800" dirty="0">
              <a:latin typeface="Times New Roman" pitchFamily="18" charset="0"/>
              <a:cs typeface="Times New Roman" pitchFamily="18" charset="0"/>
            </a:endParaRPr>
          </a:p>
          <a:p>
            <a:pPr marL="68580" indent="0" algn="l" rtl="0">
              <a:buNone/>
            </a:pPr>
            <a:r>
              <a:rPr lang="en-US" sz="2800" dirty="0">
                <a:latin typeface="Times New Roman" pitchFamily="18" charset="0"/>
                <a:cs typeface="Times New Roman" pitchFamily="18" charset="0"/>
              </a:rPr>
              <a:t>cephalosporin with an extremely long serum half-life.</a:t>
            </a:r>
          </a:p>
          <a:p>
            <a:pPr marL="68580" indent="0" algn="l" rtl="0">
              <a:buNone/>
            </a:pPr>
            <a:r>
              <a:rPr lang="en-US" sz="2800" dirty="0">
                <a:latin typeface="Times New Roman" pitchFamily="18" charset="0"/>
                <a:cs typeface="Times New Roman" pitchFamily="18" charset="0"/>
              </a:rPr>
              <a:t>Once-daily dosing suffices for most indications. Two </a:t>
            </a:r>
            <a:r>
              <a:rPr lang="en-US" sz="2800" dirty="0" smtClean="0">
                <a:latin typeface="Times New Roman" pitchFamily="18" charset="0"/>
                <a:cs typeface="Times New Roman" pitchFamily="18" charset="0"/>
              </a:rPr>
              <a:t>factors contribute </a:t>
            </a:r>
            <a:r>
              <a:rPr lang="en-US" sz="2800" dirty="0">
                <a:latin typeface="Times New Roman" pitchFamily="18" charset="0"/>
                <a:cs typeface="Times New Roman" pitchFamily="18" charset="0"/>
              </a:rPr>
              <a:t>to the prolonged duration of action </a:t>
            </a:r>
            <a:r>
              <a:rPr lang="en-US" sz="2800" dirty="0" smtClean="0">
                <a:latin typeface="Times New Roman" pitchFamily="18" charset="0"/>
                <a:cs typeface="Times New Roman" pitchFamily="18" charset="0"/>
              </a:rPr>
              <a:t>of ceftriaxone</a:t>
            </a:r>
            <a:r>
              <a:rPr lang="en-US" sz="2800" dirty="0">
                <a:latin typeface="Times New Roman" pitchFamily="18" charset="0"/>
                <a:cs typeface="Times New Roman" pitchFamily="18" charset="0"/>
              </a:rPr>
              <a:t>: high </a:t>
            </a:r>
            <a:r>
              <a:rPr lang="en-US" sz="2800" dirty="0" smtClean="0">
                <a:latin typeface="Times New Roman" pitchFamily="18" charset="0"/>
                <a:cs typeface="Times New Roman" pitchFamily="18" charset="0"/>
              </a:rPr>
              <a:t>protein </a:t>
            </a:r>
            <a:r>
              <a:rPr lang="en-US" sz="2800" dirty="0">
                <a:latin typeface="Times New Roman" pitchFamily="18" charset="0"/>
                <a:cs typeface="Times New Roman" pitchFamily="18" charset="0"/>
              </a:rPr>
              <a:t>binding in the plasma and </a:t>
            </a:r>
            <a:r>
              <a:rPr lang="en-US" sz="2800" dirty="0" smtClean="0">
                <a:latin typeface="Times New Roman" pitchFamily="18" charset="0"/>
                <a:cs typeface="Times New Roman" pitchFamily="18" charset="0"/>
              </a:rPr>
              <a:t>slow urinary </a:t>
            </a:r>
            <a:r>
              <a:rPr lang="en-US" sz="2800" dirty="0">
                <a:latin typeface="Times New Roman" pitchFamily="18" charset="0"/>
                <a:cs typeface="Times New Roman" pitchFamily="18" charset="0"/>
              </a:rPr>
              <a:t>excretion.</a:t>
            </a:r>
            <a:endParaRPr lang="ar-IQ" sz="2800" dirty="0">
              <a:latin typeface="Times New Roman" pitchFamily="18" charset="0"/>
              <a:cs typeface="Times New Roman" pitchFamily="18" charset="0"/>
            </a:endParaRPr>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75" t="-280" r="15087" b="280"/>
          <a:stretch/>
        </p:blipFill>
        <p:spPr bwMode="auto">
          <a:xfrm>
            <a:off x="4329112" y="3645024"/>
            <a:ext cx="384328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27784" y="5275658"/>
            <a:ext cx="1701328" cy="830997"/>
          </a:xfrm>
          <a:prstGeom prst="rect">
            <a:avLst/>
          </a:prstGeom>
        </p:spPr>
        <p:txBody>
          <a:bodyPr wrap="square">
            <a:spAutoFit/>
          </a:bodyPr>
          <a:lstStyle/>
          <a:p>
            <a:pPr algn="l" rtl="0"/>
            <a:r>
              <a:rPr lang="en-US" sz="2400" dirty="0" smtClean="0">
                <a:latin typeface="Times New Roman" pitchFamily="18" charset="0"/>
                <a:cs typeface="Times New Roman" pitchFamily="18" charset="0"/>
              </a:rPr>
              <a:t>            Ceftriaxone</a:t>
            </a:r>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38139043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432048"/>
          </a:xfrm>
        </p:spPr>
        <p:txBody>
          <a:bodyPr>
            <a:normAutofit fontScale="90000"/>
          </a:bodyPr>
          <a:lstStyle/>
          <a:p>
            <a:r>
              <a:rPr lang="en-US" sz="3200" dirty="0">
                <a:latin typeface="Times New Roman" panose="02020603050405020304" pitchFamily="18" charset="0"/>
                <a:cs typeface="Times New Roman" panose="02020603050405020304" pitchFamily="18" charset="0"/>
              </a:rPr>
              <a:t>Fifth-generation </a:t>
            </a:r>
            <a:r>
              <a:rPr lang="en-US" sz="3200" dirty="0" smtClean="0">
                <a:latin typeface="Times New Roman" panose="02020603050405020304" pitchFamily="18" charset="0"/>
                <a:cs typeface="Times New Roman" panose="02020603050405020304" pitchFamily="18" charset="0"/>
              </a:rPr>
              <a:t>cephalosporins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268760"/>
            <a:ext cx="8208912" cy="5256584"/>
          </a:xfrm>
        </p:spPr>
        <p:txBody>
          <a:bodyPr/>
          <a:lstStyle/>
          <a:p>
            <a:pPr marL="68580" indent="0" algn="just" rtl="0">
              <a:buNone/>
            </a:pPr>
            <a:r>
              <a:rPr lang="en-US" dirty="0" smtClean="0">
                <a:latin typeface="Times New Roman" panose="02020603050405020304" pitchFamily="18" charset="0"/>
                <a:cs typeface="Times New Roman" panose="02020603050405020304" pitchFamily="18" charset="0"/>
              </a:rPr>
              <a:t>Ceftaroline </a:t>
            </a:r>
            <a:r>
              <a:rPr lang="en-US" dirty="0">
                <a:latin typeface="Times New Roman" panose="02020603050405020304" pitchFamily="18" charset="0"/>
                <a:cs typeface="Times New Roman" panose="02020603050405020304" pitchFamily="18" charset="0"/>
              </a:rPr>
              <a:t>fosamil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fifth-generation cephalosporin </a:t>
            </a:r>
            <a:r>
              <a:rPr lang="en-US" dirty="0">
                <a:latin typeface="Times New Roman" panose="02020603050405020304" pitchFamily="18" charset="0"/>
                <a:cs typeface="Times New Roman" panose="02020603050405020304" pitchFamily="18" charset="0"/>
              </a:rPr>
              <a:t>that has activity against various </a:t>
            </a:r>
            <a:r>
              <a:rPr lang="en-US" dirty="0" smtClean="0">
                <a:latin typeface="Times New Roman" panose="02020603050405020304" pitchFamily="18" charset="0"/>
                <a:cs typeface="Times New Roman" panose="02020603050405020304" pitchFamily="18" charset="0"/>
              </a:rPr>
              <a:t>strains of MRSA methicillin resistant Staphylococcus aureus </a:t>
            </a:r>
            <a:r>
              <a:rPr lang="en-US" dirty="0">
                <a:latin typeface="Times New Roman" panose="02020603050405020304" pitchFamily="18" charset="0"/>
                <a:cs typeface="Times New Roman" panose="02020603050405020304" pitchFamily="18" charset="0"/>
              </a:rPr>
              <a:t>and multi-resistant Streptococcus </a:t>
            </a:r>
            <a:r>
              <a:rPr lang="en-US" dirty="0" smtClean="0">
                <a:latin typeface="Times New Roman" panose="02020603050405020304" pitchFamily="18" charset="0"/>
                <a:cs typeface="Times New Roman" panose="02020603050405020304" pitchFamily="18" charset="0"/>
              </a:rPr>
              <a:t>pneumonia (MDRSP</a:t>
            </a:r>
            <a:r>
              <a:rPr lang="en-US" dirty="0">
                <a:latin typeface="Times New Roman" panose="02020603050405020304" pitchFamily="18" charset="0"/>
                <a:cs typeface="Times New Roman" panose="02020603050405020304" pitchFamily="18" charset="0"/>
              </a:rPr>
              <a:t>). It acts as a prodrug </a:t>
            </a:r>
            <a:r>
              <a:rPr lang="en-US" dirty="0" smtClean="0">
                <a:latin typeface="Times New Roman" panose="02020603050405020304" pitchFamily="18" charset="0"/>
                <a:cs typeface="Times New Roman" panose="02020603050405020304" pitchFamily="18" charset="0"/>
              </a:rPr>
              <a:t>for ceftaroline </a:t>
            </a:r>
            <a:r>
              <a:rPr lang="en-US" dirty="0">
                <a:latin typeface="Times New Roman" panose="02020603050405020304" pitchFamily="18" charset="0"/>
                <a:cs typeface="Times New Roman" panose="02020603050405020304" pitchFamily="18" charset="0"/>
              </a:rPr>
              <a:t>, and </a:t>
            </a:r>
            <a:r>
              <a:rPr lang="en-US" dirty="0" smtClean="0">
                <a:latin typeface="Times New Roman" panose="02020603050405020304" pitchFamily="18" charset="0"/>
                <a:cs typeface="Times New Roman" panose="02020603050405020304" pitchFamily="18" charset="0"/>
              </a:rPr>
              <a:t>the 1,3-thiazole </a:t>
            </a:r>
            <a:r>
              <a:rPr lang="en-US" dirty="0">
                <a:latin typeface="Times New Roman" panose="02020603050405020304" pitchFamily="18" charset="0"/>
                <a:cs typeface="Times New Roman" panose="02020603050405020304" pitchFamily="18" charset="0"/>
              </a:rPr>
              <a:t>ring is thought to be important for its </a:t>
            </a:r>
            <a:r>
              <a:rPr lang="en-US" dirty="0" smtClean="0">
                <a:latin typeface="Times New Roman" panose="02020603050405020304" pitchFamily="18" charset="0"/>
                <a:cs typeface="Times New Roman" panose="02020603050405020304" pitchFamily="18" charset="0"/>
              </a:rPr>
              <a:t>activity against </a:t>
            </a:r>
            <a:r>
              <a:rPr lang="en-US" dirty="0">
                <a:latin typeface="Times New Roman" panose="02020603050405020304" pitchFamily="18" charset="0"/>
                <a:cs typeface="Times New Roman" panose="02020603050405020304" pitchFamily="18" charset="0"/>
              </a:rPr>
              <a:t>MRSA.</a:t>
            </a:r>
          </a:p>
        </p:txBody>
      </p:sp>
      <p:pic>
        <p:nvPicPr>
          <p:cNvPr id="2253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1755" t="6963" r="5366" b="9206"/>
          <a:stretch/>
        </p:blipFill>
        <p:spPr bwMode="auto">
          <a:xfrm>
            <a:off x="3067664" y="3140968"/>
            <a:ext cx="513243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33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340769"/>
            <a:ext cx="8208912" cy="5693866"/>
          </a:xfrm>
          <a:prstGeom prst="rect">
            <a:avLst/>
          </a:prstGeom>
        </p:spPr>
        <p:txBody>
          <a:bodyPr wrap="square">
            <a:spAutoFit/>
          </a:bodyPr>
          <a:lstStyle/>
          <a:p>
            <a:pPr algn="l" rtl="0"/>
            <a:r>
              <a:rPr lang="en-US" sz="2800" dirty="0">
                <a:latin typeface="Times New Roman" pitchFamily="18" charset="0"/>
                <a:cs typeface="Times New Roman" pitchFamily="18" charset="0"/>
              </a:rPr>
              <a:t>The </a:t>
            </a:r>
            <a:r>
              <a:rPr lang="en-US" sz="2800" dirty="0">
                <a:solidFill>
                  <a:srgbClr val="FF0000"/>
                </a:solidFill>
                <a:latin typeface="Times New Roman" pitchFamily="18" charset="0"/>
                <a:cs typeface="Times New Roman" pitchFamily="18" charset="0"/>
              </a:rPr>
              <a:t>amide</a:t>
            </a:r>
            <a:r>
              <a:rPr lang="en-US" sz="2800" dirty="0">
                <a:latin typeface="Times New Roman" pitchFamily="18" charset="0"/>
                <a:cs typeface="Times New Roman" pitchFamily="18" charset="0"/>
              </a:rPr>
              <a:t> of the β-lactam ring is unusually </a:t>
            </a:r>
            <a:r>
              <a:rPr lang="en-US" sz="2800" dirty="0">
                <a:solidFill>
                  <a:srgbClr val="0070C0"/>
                </a:solidFill>
                <a:latin typeface="Times New Roman" pitchFamily="18" charset="0"/>
                <a:cs typeface="Times New Roman" pitchFamily="18" charset="0"/>
              </a:rPr>
              <a:t>reactive</a:t>
            </a:r>
            <a:r>
              <a:rPr lang="en-US" sz="2800" dirty="0">
                <a:latin typeface="Times New Roman" pitchFamily="18" charset="0"/>
                <a:cs typeface="Times New Roman" pitchFamily="18" charset="0"/>
              </a:rPr>
              <a:t> due to </a:t>
            </a:r>
            <a:r>
              <a:rPr lang="en-US" sz="2800" dirty="0">
                <a:solidFill>
                  <a:srgbClr val="7030A0"/>
                </a:solidFill>
                <a:latin typeface="Times New Roman" pitchFamily="18" charset="0"/>
                <a:cs typeface="Times New Roman" pitchFamily="18" charset="0"/>
              </a:rPr>
              <a:t>ring strain and a conformational arrangement </a:t>
            </a:r>
            <a:r>
              <a:rPr lang="en-US" sz="2800" dirty="0">
                <a:latin typeface="Times New Roman" pitchFamily="18" charset="0"/>
                <a:cs typeface="Times New Roman" pitchFamily="18" charset="0"/>
              </a:rPr>
              <a:t>which does not allow the lone pair of the nitrogen to interact with the double bond of the </a:t>
            </a:r>
            <a:r>
              <a:rPr lang="en-US" sz="2800" dirty="0" smtClean="0">
                <a:latin typeface="Times New Roman" pitchFamily="18" charset="0"/>
                <a:cs typeface="Times New Roman" pitchFamily="18" charset="0"/>
              </a:rPr>
              <a:t>carbonyl.</a:t>
            </a:r>
          </a:p>
          <a:p>
            <a:pPr algn="l" rtl="0"/>
            <a:r>
              <a:rPr lang="en-US" sz="2800" dirty="0" smtClean="0">
                <a:latin typeface="Times New Roman" pitchFamily="18" charset="0"/>
                <a:cs typeface="Times New Roman" pitchFamily="18" charset="0"/>
              </a:rPr>
              <a:t>Because of this fused four five ring system this carbonyl  Carbone more partially positive , more ectrophilic and more reactive. So that why </a:t>
            </a:r>
            <a:r>
              <a:rPr lang="el-GR" sz="2800" dirty="0">
                <a:latin typeface="Times New Roman" pitchFamily="18" charset="0"/>
                <a:cs typeface="Times New Roman" pitchFamily="18" charset="0"/>
              </a:rPr>
              <a:t>β-</a:t>
            </a:r>
            <a:r>
              <a:rPr lang="en-US" sz="2800" dirty="0">
                <a:latin typeface="Times New Roman" pitchFamily="18" charset="0"/>
                <a:cs typeface="Times New Roman" pitchFamily="18" charset="0"/>
              </a:rPr>
              <a:t>lactam ring easily </a:t>
            </a:r>
            <a:r>
              <a:rPr lang="en-US" sz="2800" dirty="0" smtClean="0">
                <a:latin typeface="Times New Roman" pitchFamily="18" charset="0"/>
                <a:cs typeface="Times New Roman" pitchFamily="18" charset="0"/>
              </a:rPr>
              <a:t>hydrolyzed.</a:t>
            </a:r>
          </a:p>
          <a:p>
            <a:pPr algn="l" rtl="0"/>
            <a:r>
              <a:rPr lang="en-US" sz="2800" dirty="0" smtClean="0">
                <a:latin typeface="Times New Roman" pitchFamily="18" charset="0"/>
                <a:cs typeface="Times New Roman" pitchFamily="18" charset="0"/>
              </a:rPr>
              <a:t>Two </a:t>
            </a:r>
            <a:r>
              <a:rPr lang="en-US" sz="2800" dirty="0">
                <a:latin typeface="Times New Roman" pitchFamily="18" charset="0"/>
                <a:cs typeface="Times New Roman" pitchFamily="18" charset="0"/>
              </a:rPr>
              <a:t>factors </a:t>
            </a:r>
            <a:r>
              <a:rPr lang="en-US" sz="2800" dirty="0" smtClean="0">
                <a:latin typeface="Times New Roman" pitchFamily="18" charset="0"/>
                <a:cs typeface="Times New Roman" pitchFamily="18" charset="0"/>
              </a:rPr>
              <a:t>make </a:t>
            </a:r>
            <a:r>
              <a:rPr lang="el-GR" sz="2800" dirty="0">
                <a:latin typeface="Times New Roman" pitchFamily="18" charset="0"/>
                <a:cs typeface="Times New Roman" pitchFamily="18" charset="0"/>
              </a:rPr>
              <a:t>β-</a:t>
            </a:r>
            <a:r>
              <a:rPr lang="en-US" sz="2800" dirty="0">
                <a:latin typeface="Times New Roman" pitchFamily="18" charset="0"/>
                <a:cs typeface="Times New Roman" pitchFamily="18" charset="0"/>
              </a:rPr>
              <a:t>lactam reactive </a:t>
            </a:r>
          </a:p>
          <a:p>
            <a:pPr algn="l" rtl="0"/>
            <a:r>
              <a:rPr lang="en-US" sz="2800" dirty="0" smtClean="0">
                <a:latin typeface="Times New Roman" pitchFamily="18" charset="0"/>
                <a:cs typeface="Times New Roman" pitchFamily="18" charset="0"/>
              </a:rPr>
              <a:t>1. There is </a:t>
            </a:r>
            <a:r>
              <a:rPr lang="en-US" sz="2800" dirty="0">
                <a:latin typeface="Times New Roman" pitchFamily="18" charset="0"/>
                <a:cs typeface="Times New Roman" pitchFamily="18" charset="0"/>
              </a:rPr>
              <a:t>not as much resonance stabilization </a:t>
            </a:r>
          </a:p>
          <a:p>
            <a:pPr algn="l" rtl="0"/>
            <a:r>
              <a:rPr lang="en-US" sz="2800" dirty="0" smtClean="0">
                <a:latin typeface="Times New Roman" pitchFamily="18" charset="0"/>
                <a:cs typeface="Times New Roman" pitchFamily="18" charset="0"/>
              </a:rPr>
              <a:t>2. Ring </a:t>
            </a:r>
            <a:r>
              <a:rPr lang="en-US" sz="2800" dirty="0">
                <a:latin typeface="Times New Roman" pitchFamily="18" charset="0"/>
                <a:cs typeface="Times New Roman" pitchFamily="18" charset="0"/>
              </a:rPr>
              <a:t>strain</a:t>
            </a:r>
          </a:p>
          <a:p>
            <a:pPr algn="l" rtl="0"/>
            <a:endParaRPr lang="en-US" sz="2800" dirty="0" smtClean="0">
              <a:latin typeface="Times New Roman" pitchFamily="18" charset="0"/>
              <a:cs typeface="Times New Roman" pitchFamily="18" charset="0"/>
            </a:endParaRPr>
          </a:p>
          <a:p>
            <a:pPr algn="l" rtl="0"/>
            <a:endParaRPr lang="en-US" sz="2800" dirty="0">
              <a:latin typeface="Times New Roman" pitchFamily="18" charset="0"/>
              <a:cs typeface="Times New Roman" pitchFamily="18" charset="0"/>
            </a:endParaRPr>
          </a:p>
        </p:txBody>
      </p:sp>
      <p:sp>
        <p:nvSpPr>
          <p:cNvPr id="5" name="Rectangle 4"/>
          <p:cNvSpPr/>
          <p:nvPr/>
        </p:nvSpPr>
        <p:spPr>
          <a:xfrm>
            <a:off x="1187624" y="764704"/>
            <a:ext cx="6768751" cy="646331"/>
          </a:xfrm>
          <a:prstGeom prst="rect">
            <a:avLst/>
          </a:prstGeom>
        </p:spPr>
        <p:txBody>
          <a:bodyPr wrap="square">
            <a:spAutoFit/>
          </a:bodyPr>
          <a:lstStyle/>
          <a:p>
            <a:pPr algn="l"/>
            <a:r>
              <a:rPr lang="en-US" sz="3600" dirty="0">
                <a:solidFill>
                  <a:schemeClr val="accent1"/>
                </a:solidFill>
                <a:latin typeface="Times New Roman" pitchFamily="18" charset="0"/>
                <a:cs typeface="Times New Roman" pitchFamily="18" charset="0"/>
              </a:rPr>
              <a:t>Mechanism of </a:t>
            </a:r>
            <a:r>
              <a:rPr lang="el-GR" sz="3600" dirty="0">
                <a:solidFill>
                  <a:schemeClr val="accent1"/>
                </a:solidFill>
                <a:latin typeface="Times New Roman" pitchFamily="18" charset="0"/>
                <a:cs typeface="Times New Roman" pitchFamily="18" charset="0"/>
              </a:rPr>
              <a:t>β-</a:t>
            </a:r>
            <a:r>
              <a:rPr lang="en-US" sz="3600" dirty="0">
                <a:solidFill>
                  <a:schemeClr val="accent1"/>
                </a:solidFill>
                <a:latin typeface="Times New Roman" pitchFamily="18" charset="0"/>
                <a:cs typeface="Times New Roman" pitchFamily="18" charset="0"/>
              </a:rPr>
              <a:t>Lactam Drugs</a:t>
            </a:r>
            <a:endParaRPr lang="ar-IQ" sz="36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28619257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2999</TotalTime>
  <Words>4584</Words>
  <Application>Microsoft Office PowerPoint</Application>
  <PresentationFormat>On-screen Show (4:3)</PresentationFormat>
  <Paragraphs>325</Paragraphs>
  <Slides>84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Austin</vt:lpstr>
      <vt:lpstr>CS ChemDraw Drawing</vt:lpstr>
      <vt:lpstr> Pharmaceutical chemistry  Antibacterial Antibiotics  Β-lactam antibiotics </vt:lpstr>
      <vt:lpstr>Introduction</vt:lpstr>
      <vt:lpstr>PowerPoint Presentation</vt:lpstr>
      <vt:lpstr>PowerPoint Presentation</vt:lpstr>
      <vt:lpstr>Mechanism of action </vt:lpstr>
      <vt:lpstr>Β-lactam antibiotics</vt:lpstr>
      <vt:lpstr>PowerPoint Presentation</vt:lpstr>
      <vt:lpstr>Mechanism of Action</vt:lpstr>
      <vt:lpstr>PowerPoint Presentation</vt:lpstr>
      <vt:lpstr>PowerPoint Presentation</vt:lpstr>
      <vt:lpstr>PowerPoint Presentation</vt:lpstr>
      <vt:lpstr>Mechanism of β-Lactam Drugs</vt:lpstr>
      <vt:lpstr>Mechanism of β-Lactam Drugs </vt:lpstr>
      <vt:lpstr>Mechanism of β-Lactam Drugs</vt:lpstr>
      <vt:lpstr>Bacterial Resistance</vt:lpstr>
      <vt:lpstr>PowerPoint Presentation</vt:lpstr>
      <vt:lpstr>Penicillinase (b Lactamase)</vt:lpstr>
      <vt:lpstr>The penicillins</vt:lpstr>
      <vt:lpstr>Structure of penicillins</vt:lpstr>
      <vt:lpstr>PowerPoint Presentation</vt:lpstr>
      <vt:lpstr>PowerPoint Presentation</vt:lpstr>
      <vt:lpstr>Nomenclature </vt:lpstr>
      <vt:lpstr>PowerPoint Presentation</vt:lpstr>
      <vt:lpstr>Stereochemistry </vt:lpstr>
      <vt:lpstr>PowerPoint Presentation</vt:lpstr>
      <vt:lpstr>PowerPoint Presentation</vt:lpstr>
      <vt:lpstr>Modification of β-Lactams </vt:lpstr>
      <vt:lpstr>penicillins- natural</vt:lpstr>
      <vt:lpstr>Penicillin V</vt:lpstr>
      <vt:lpstr>Production</vt:lpstr>
      <vt:lpstr>Penicillin Biosynthetic Pathway</vt:lpstr>
      <vt:lpstr>PowerPoint Presentation</vt:lpstr>
      <vt:lpstr>PowerPoint Presentation</vt:lpstr>
      <vt:lpstr>PowerPoint Presentation</vt:lpstr>
      <vt:lpstr>Penicillin G in acidic conditions</vt:lpstr>
      <vt:lpstr>PowerPoint Presentation</vt:lpstr>
      <vt:lpstr>PowerPoint Presentation</vt:lpstr>
      <vt:lpstr>PowerPoint Presentation</vt:lpstr>
      <vt:lpstr>Semi-Synthetic Penicillins</vt:lpstr>
      <vt:lpstr>Penicillins- Anti staphylococcal</vt:lpstr>
      <vt:lpstr>PowerPoint Presentation</vt:lpstr>
      <vt:lpstr>PowerPoint Presentation</vt:lpstr>
      <vt:lpstr>PowerPoint Presentation</vt:lpstr>
      <vt:lpstr>PowerPoint Presentation</vt:lpstr>
      <vt:lpstr>Penicillins- Amino penicillins</vt:lpstr>
      <vt:lpstr>PowerPoint Presentation</vt:lpstr>
      <vt:lpstr>PowerPoint Presentation</vt:lpstr>
      <vt:lpstr>PowerPoint Presentation</vt:lpstr>
      <vt:lpstr>Β-lactamase inhibitors</vt:lpstr>
      <vt:lpstr>PowerPoint Presentation</vt:lpstr>
      <vt:lpstr>PowerPoint Presentation</vt:lpstr>
      <vt:lpstr>Carbapenems </vt:lpstr>
      <vt:lpstr>PowerPoint Presentation</vt:lpstr>
      <vt:lpstr>PowerPoint Presentation</vt:lpstr>
      <vt:lpstr>PowerPoint Presentation</vt:lpstr>
      <vt:lpstr>Imipenem–Cilastatin</vt:lpstr>
      <vt:lpstr>PowerPoint Presentation</vt:lpstr>
      <vt:lpstr>Newer Carbapenems </vt:lpstr>
      <vt:lpstr>PowerPoint Presentation</vt:lpstr>
      <vt:lpstr>PowerPoint Presentation</vt:lpstr>
      <vt:lpstr>Cephalosporins</vt:lpstr>
      <vt:lpstr>Cephalosporins</vt:lpstr>
      <vt:lpstr>Mechanism of Cephalosporins</vt:lpstr>
      <vt:lpstr>PowerPoint Presentation</vt:lpstr>
      <vt:lpstr>PowerPoint Presentation</vt:lpstr>
      <vt:lpstr>PowerPoint Presentation</vt:lpstr>
      <vt:lpstr>PowerPoint Presentation</vt:lpstr>
      <vt:lpstr>PowerPoint Presentation</vt:lpstr>
      <vt:lpstr>PowerPoint Presentation</vt:lpstr>
      <vt:lpstr>Oral Cephalosporins</vt:lpstr>
      <vt:lpstr>Parenteral Cephalosporins</vt:lpstr>
      <vt:lpstr>PowerPoint Presentation</vt:lpstr>
      <vt:lpstr>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Fifth-generation cephalosporins</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Antibacterial Antibiotics</dc:title>
  <dc:creator>kaeima</dc:creator>
  <cp:lastModifiedBy>Windows User</cp:lastModifiedBy>
  <cp:revision>162</cp:revision>
  <dcterms:created xsi:type="dcterms:W3CDTF">2017-01-24T18:50:15Z</dcterms:created>
  <dcterms:modified xsi:type="dcterms:W3CDTF">2019-03-09T06:54:34Z</dcterms:modified>
</cp:coreProperties>
</file>