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53"/>
  </p:notesMasterIdLst>
  <p:sldIdLst>
    <p:sldId id="256" r:id="rId2"/>
    <p:sldId id="389" r:id="rId3"/>
    <p:sldId id="390" r:id="rId4"/>
    <p:sldId id="391" r:id="rId5"/>
    <p:sldId id="392" r:id="rId6"/>
    <p:sldId id="393" r:id="rId7"/>
    <p:sldId id="394" r:id="rId8"/>
    <p:sldId id="395" r:id="rId9"/>
    <p:sldId id="396" r:id="rId10"/>
    <p:sldId id="412" r:id="rId11"/>
    <p:sldId id="413" r:id="rId12"/>
    <p:sldId id="397" r:id="rId13"/>
    <p:sldId id="398" r:id="rId14"/>
    <p:sldId id="399" r:id="rId15"/>
    <p:sldId id="400" r:id="rId16"/>
    <p:sldId id="401" r:id="rId17"/>
    <p:sldId id="402" r:id="rId18"/>
    <p:sldId id="403" r:id="rId19"/>
    <p:sldId id="404" r:id="rId20"/>
    <p:sldId id="405" r:id="rId21"/>
    <p:sldId id="406" r:id="rId22"/>
    <p:sldId id="407" r:id="rId23"/>
    <p:sldId id="408" r:id="rId24"/>
    <p:sldId id="409" r:id="rId25"/>
    <p:sldId id="410" r:id="rId26"/>
    <p:sldId id="414" r:id="rId27"/>
    <p:sldId id="415" r:id="rId28"/>
    <p:sldId id="416" r:id="rId29"/>
    <p:sldId id="417" r:id="rId30"/>
    <p:sldId id="418" r:id="rId31"/>
    <p:sldId id="419" r:id="rId32"/>
    <p:sldId id="420" r:id="rId33"/>
    <p:sldId id="421" r:id="rId34"/>
    <p:sldId id="422" r:id="rId35"/>
    <p:sldId id="411" r:id="rId36"/>
    <p:sldId id="423" r:id="rId37"/>
    <p:sldId id="425" r:id="rId38"/>
    <p:sldId id="426" r:id="rId39"/>
    <p:sldId id="427" r:id="rId40"/>
    <p:sldId id="428" r:id="rId41"/>
    <p:sldId id="429" r:id="rId42"/>
    <p:sldId id="430" r:id="rId43"/>
    <p:sldId id="431" r:id="rId44"/>
    <p:sldId id="432" r:id="rId45"/>
    <p:sldId id="433" r:id="rId46"/>
    <p:sldId id="434" r:id="rId47"/>
    <p:sldId id="435" r:id="rId48"/>
    <p:sldId id="436" r:id="rId49"/>
    <p:sldId id="437" r:id="rId50"/>
    <p:sldId id="440" r:id="rId51"/>
    <p:sldId id="439" r:id="rId5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235" autoAdjust="0"/>
    <p:restoredTop sz="94291" autoAdjust="0"/>
  </p:normalViewPr>
  <p:slideViewPr>
    <p:cSldViewPr>
      <p:cViewPr varScale="1">
        <p:scale>
          <a:sx n="69" d="100"/>
          <a:sy n="69" d="100"/>
        </p:scale>
        <p:origin x="102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D4AD92-20FC-48CA-A694-1DF2DC976B62}" type="datetimeFigureOut">
              <a:rPr lang="en-GB" smtClean="0"/>
              <a:t>19/03/2019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E3718-DD3C-4A71-9406-F926DC339424}" type="slidenum">
              <a:rPr lang="en-GB" smtClean="0"/>
              <a:t>‹#›</a:t>
            </a:fld>
            <a:endParaRPr lang="en-GB"/>
          </a:p>
        </p:txBody>
      </p:sp>
    </p:spTree>
    <p:extLst>
      <p:ext uri="{BB962C8B-B14F-4D97-AF65-F5344CB8AC3E}">
        <p14:creationId xmlns:p14="http://schemas.microsoft.com/office/powerpoint/2010/main" val="2381164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43D061C5-D801-41CB-8DA1-9A03FB8A5FB2}"/>
              </a:ext>
            </a:extLst>
          </p:cNvPr>
          <p:cNvGrpSpPr>
            <a:grpSpLocks/>
          </p:cNvGrpSpPr>
          <p:nvPr/>
        </p:nvGrpSpPr>
        <p:grpSpPr bwMode="auto">
          <a:xfrm>
            <a:off x="0" y="0"/>
            <a:ext cx="9144000" cy="6858000"/>
            <a:chOff x="0" y="0"/>
            <a:chExt cx="5760" cy="4320"/>
          </a:xfrm>
        </p:grpSpPr>
        <p:sp>
          <p:nvSpPr>
            <p:cNvPr id="5" name="Rectangle 3">
              <a:extLst>
                <a:ext uri="{FF2B5EF4-FFF2-40B4-BE49-F238E27FC236}">
                  <a16:creationId xmlns:a16="http://schemas.microsoft.com/office/drawing/2014/main" id="{472B822D-6E28-4BF2-8B05-88785E644C4E}"/>
                </a:ext>
              </a:extLst>
            </p:cNvPr>
            <p:cNvSpPr>
              <a:spLocks noChangeArrowheads="1"/>
            </p:cNvSpPr>
            <p:nvPr/>
          </p:nvSpPr>
          <p:spPr bwMode="hidden">
            <a:xfrm>
              <a:off x="0" y="0"/>
              <a:ext cx="2208" cy="4320"/>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endParaRPr lang="en-US" altLang="en-US">
                <a:latin typeface="Times New Roman" panose="02020603050405020304" pitchFamily="18" charset="0"/>
              </a:endParaRPr>
            </a:p>
          </p:txBody>
        </p:sp>
        <p:sp>
          <p:nvSpPr>
            <p:cNvPr id="6" name="Rectangle 4">
              <a:extLst>
                <a:ext uri="{FF2B5EF4-FFF2-40B4-BE49-F238E27FC236}">
                  <a16:creationId xmlns:a16="http://schemas.microsoft.com/office/drawing/2014/main" id="{500621D0-DE23-4DB6-A67E-DB4835D07320}"/>
                </a:ext>
              </a:extLst>
            </p:cNvPr>
            <p:cNvSpPr>
              <a:spLocks noChangeArrowheads="1"/>
            </p:cNvSpPr>
            <p:nvPr/>
          </p:nvSpPr>
          <p:spPr bwMode="hidden">
            <a:xfrm>
              <a:off x="1081" y="1065"/>
              <a:ext cx="4679" cy="159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grpSp>
          <p:nvGrpSpPr>
            <p:cNvPr id="7" name="Group 5">
              <a:extLst>
                <a:ext uri="{FF2B5EF4-FFF2-40B4-BE49-F238E27FC236}">
                  <a16:creationId xmlns:a16="http://schemas.microsoft.com/office/drawing/2014/main" id="{E7701308-D6D8-4337-8E0D-76CD8F223D3E}"/>
                </a:ext>
              </a:extLst>
            </p:cNvPr>
            <p:cNvGrpSpPr>
              <a:grpSpLocks/>
            </p:cNvGrpSpPr>
            <p:nvPr userDrawn="1"/>
          </p:nvGrpSpPr>
          <p:grpSpPr bwMode="auto">
            <a:xfrm>
              <a:off x="0" y="672"/>
              <a:ext cx="1806" cy="1989"/>
              <a:chOff x="0" y="672"/>
              <a:chExt cx="1806" cy="1989"/>
            </a:xfrm>
          </p:grpSpPr>
          <p:sp>
            <p:nvSpPr>
              <p:cNvPr id="8" name="Rectangle 6">
                <a:extLst>
                  <a:ext uri="{FF2B5EF4-FFF2-40B4-BE49-F238E27FC236}">
                    <a16:creationId xmlns:a16="http://schemas.microsoft.com/office/drawing/2014/main" id="{A0463217-568A-4D33-8391-B539AA8089DA}"/>
                  </a:ext>
                </a:extLst>
              </p:cNvPr>
              <p:cNvSpPr>
                <a:spLocks noChangeArrowheads="1"/>
              </p:cNvSpPr>
              <p:nvPr/>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9" name="Rectangle 7">
                <a:extLst>
                  <a:ext uri="{FF2B5EF4-FFF2-40B4-BE49-F238E27FC236}">
                    <a16:creationId xmlns:a16="http://schemas.microsoft.com/office/drawing/2014/main" id="{66CD9DB2-73C0-4B1A-AD75-3F5039B6F52C}"/>
                  </a:ext>
                </a:extLst>
              </p:cNvPr>
              <p:cNvSpPr>
                <a:spLocks noChangeArrowheads="1"/>
              </p:cNvSpPr>
              <p:nvPr/>
            </p:nvSpPr>
            <p:spPr bwMode="auto">
              <a:xfrm>
                <a:off x="1081" y="1065"/>
                <a:ext cx="362" cy="405"/>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0" name="Rectangle 8">
                <a:extLst>
                  <a:ext uri="{FF2B5EF4-FFF2-40B4-BE49-F238E27FC236}">
                    <a16:creationId xmlns:a16="http://schemas.microsoft.com/office/drawing/2014/main" id="{D7E46FA5-C816-4491-AEC1-85A93CA4387C}"/>
                  </a:ext>
                </a:extLst>
              </p:cNvPr>
              <p:cNvSpPr>
                <a:spLocks noChangeArrowheads="1"/>
              </p:cNvSpPr>
              <p:nvPr/>
            </p:nvSpPr>
            <p:spPr bwMode="auto">
              <a:xfrm>
                <a:off x="1437" y="672"/>
                <a:ext cx="369" cy="40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1" name="Rectangle 9">
                <a:extLst>
                  <a:ext uri="{FF2B5EF4-FFF2-40B4-BE49-F238E27FC236}">
                    <a16:creationId xmlns:a16="http://schemas.microsoft.com/office/drawing/2014/main" id="{A0749065-522C-406D-B736-79E5D710952C}"/>
                  </a:ext>
                </a:extLst>
              </p:cNvPr>
              <p:cNvSpPr>
                <a:spLocks noChangeArrowheads="1"/>
              </p:cNvSpPr>
              <p:nvPr/>
            </p:nvSpPr>
            <p:spPr bwMode="auto">
              <a:xfrm>
                <a:off x="719" y="2257"/>
                <a:ext cx="368" cy="40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2" name="Rectangle 10">
                <a:extLst>
                  <a:ext uri="{FF2B5EF4-FFF2-40B4-BE49-F238E27FC236}">
                    <a16:creationId xmlns:a16="http://schemas.microsoft.com/office/drawing/2014/main" id="{3ED340CD-3B55-4E8D-8A59-5CC7CB4B1574}"/>
                  </a:ext>
                </a:extLst>
              </p:cNvPr>
              <p:cNvSpPr>
                <a:spLocks noChangeArrowheads="1"/>
              </p:cNvSpPr>
              <p:nvPr/>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3" name="Rectangle 11">
                <a:extLst>
                  <a:ext uri="{FF2B5EF4-FFF2-40B4-BE49-F238E27FC236}">
                    <a16:creationId xmlns:a16="http://schemas.microsoft.com/office/drawing/2014/main" id="{AEA7C2F4-552A-4CD1-BE37-D0F1040367FD}"/>
                  </a:ext>
                </a:extLst>
              </p:cNvPr>
              <p:cNvSpPr>
                <a:spLocks noChangeArrowheads="1"/>
              </p:cNvSpPr>
              <p:nvPr/>
            </p:nvSpPr>
            <p:spPr bwMode="auto">
              <a:xfrm>
                <a:off x="719" y="1464"/>
                <a:ext cx="368" cy="399"/>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4" name="Rectangle 12">
                <a:extLst>
                  <a:ext uri="{FF2B5EF4-FFF2-40B4-BE49-F238E27FC236}">
                    <a16:creationId xmlns:a16="http://schemas.microsoft.com/office/drawing/2014/main" id="{5CE669B9-CD62-4342-B88A-F2BC968A1C57}"/>
                  </a:ext>
                </a:extLst>
              </p:cNvPr>
              <p:cNvSpPr>
                <a:spLocks noChangeArrowheads="1"/>
              </p:cNvSpPr>
              <p:nvPr/>
            </p:nvSpPr>
            <p:spPr bwMode="auto">
              <a:xfrm>
                <a:off x="0" y="1464"/>
                <a:ext cx="367" cy="399"/>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5" name="Rectangle 13">
                <a:extLst>
                  <a:ext uri="{FF2B5EF4-FFF2-40B4-BE49-F238E27FC236}">
                    <a16:creationId xmlns:a16="http://schemas.microsoft.com/office/drawing/2014/main" id="{BDC18E8E-00A5-447C-825D-0AC248A222E4}"/>
                  </a:ext>
                </a:extLst>
              </p:cNvPr>
              <p:cNvSpPr>
                <a:spLocks noChangeArrowheads="1"/>
              </p:cNvSpPr>
              <p:nvPr/>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6" name="Rectangle 14">
                <a:extLst>
                  <a:ext uri="{FF2B5EF4-FFF2-40B4-BE49-F238E27FC236}">
                    <a16:creationId xmlns:a16="http://schemas.microsoft.com/office/drawing/2014/main" id="{3B72AFC6-1F6F-495C-A3DB-40D4DCC5D00D}"/>
                  </a:ext>
                </a:extLst>
              </p:cNvPr>
              <p:cNvSpPr>
                <a:spLocks noChangeArrowheads="1"/>
              </p:cNvSpPr>
              <p:nvPr/>
            </p:nvSpPr>
            <p:spPr bwMode="auto">
              <a:xfrm>
                <a:off x="361" y="1857"/>
                <a:ext cx="363" cy="4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7" name="Rectangle 15">
                <a:extLst>
                  <a:ext uri="{FF2B5EF4-FFF2-40B4-BE49-F238E27FC236}">
                    <a16:creationId xmlns:a16="http://schemas.microsoft.com/office/drawing/2014/main" id="{93DC15C4-F797-4B3C-A863-8FCECFAB2F58}"/>
                  </a:ext>
                </a:extLst>
              </p:cNvPr>
              <p:cNvSpPr>
                <a:spLocks noChangeArrowheads="1"/>
              </p:cNvSpPr>
              <p:nvPr/>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grpSp>
      </p:grpSp>
      <p:sp>
        <p:nvSpPr>
          <p:cNvPr id="4115" name="Rectangle 19">
            <a:extLst>
              <a:ext uri="{FF2B5EF4-FFF2-40B4-BE49-F238E27FC236}">
                <a16:creationId xmlns:a16="http://schemas.microsoft.com/office/drawing/2014/main" id="{9ECD1E4E-7724-4ABB-AA68-A1ADF95A2248}"/>
              </a:ext>
            </a:extLst>
          </p:cNvPr>
          <p:cNvSpPr>
            <a:spLocks noGrp="1" noChangeArrowheads="1"/>
          </p:cNvSpPr>
          <p:nvPr>
            <p:ph type="ctrTitle"/>
          </p:nvPr>
        </p:nvSpPr>
        <p:spPr>
          <a:xfrm>
            <a:off x="2971800" y="1828800"/>
            <a:ext cx="6019800" cy="2209800"/>
          </a:xfrm>
        </p:spPr>
        <p:txBody>
          <a:bodyPr/>
          <a:lstStyle>
            <a:lvl1pPr>
              <a:defRPr sz="4200">
                <a:solidFill>
                  <a:schemeClr val="tx2"/>
                </a:solidFill>
              </a:defRPr>
            </a:lvl1pPr>
          </a:lstStyle>
          <a:p>
            <a:pPr lvl="0"/>
            <a:r>
              <a:rPr lang="en-US" altLang="en-US" noProof="0"/>
              <a:t>Click to edit Master title style</a:t>
            </a:r>
          </a:p>
        </p:txBody>
      </p:sp>
      <p:sp>
        <p:nvSpPr>
          <p:cNvPr id="4116" name="Rectangle 20">
            <a:extLst>
              <a:ext uri="{FF2B5EF4-FFF2-40B4-BE49-F238E27FC236}">
                <a16:creationId xmlns:a16="http://schemas.microsoft.com/office/drawing/2014/main" id="{BBE745C9-B9AE-4AD7-88B5-AF1E4B8414D0}"/>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200"/>
            </a:lvl1pPr>
          </a:lstStyle>
          <a:p>
            <a:pPr lvl="0"/>
            <a:r>
              <a:rPr lang="en-US" altLang="en-US" noProof="0"/>
              <a:t>Click to edit Master subtitle style</a:t>
            </a:r>
          </a:p>
        </p:txBody>
      </p:sp>
      <p:sp>
        <p:nvSpPr>
          <p:cNvPr id="18" name="Rectangle 16">
            <a:extLst>
              <a:ext uri="{FF2B5EF4-FFF2-40B4-BE49-F238E27FC236}">
                <a16:creationId xmlns:a16="http://schemas.microsoft.com/office/drawing/2014/main" id="{1DAF06C0-8EE6-4FCE-AAB0-86F7A7ACB02A}"/>
              </a:ext>
            </a:extLst>
          </p:cNvPr>
          <p:cNvSpPr>
            <a:spLocks noGrp="1" noChangeArrowheads="1"/>
          </p:cNvSpPr>
          <p:nvPr>
            <p:ph type="dt" sz="half" idx="10"/>
          </p:nvPr>
        </p:nvSpPr>
        <p:spPr>
          <a:xfrm>
            <a:off x="457200" y="6248400"/>
            <a:ext cx="2133600" cy="457200"/>
          </a:xfrm>
        </p:spPr>
        <p:txBody>
          <a:bodyPr/>
          <a:lstStyle>
            <a:lvl1pPr>
              <a:defRPr/>
            </a:lvl1pPr>
          </a:lstStyle>
          <a:p>
            <a:pPr>
              <a:defRPr/>
            </a:pPr>
            <a:endParaRPr lang="en-US" altLang="en-US"/>
          </a:p>
        </p:txBody>
      </p:sp>
      <p:sp>
        <p:nvSpPr>
          <p:cNvPr id="19" name="Rectangle 17">
            <a:extLst>
              <a:ext uri="{FF2B5EF4-FFF2-40B4-BE49-F238E27FC236}">
                <a16:creationId xmlns:a16="http://schemas.microsoft.com/office/drawing/2014/main" id="{88F878DD-A612-4D35-A936-24920FCC8150}"/>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20" name="Rectangle 18">
            <a:extLst>
              <a:ext uri="{FF2B5EF4-FFF2-40B4-BE49-F238E27FC236}">
                <a16:creationId xmlns:a16="http://schemas.microsoft.com/office/drawing/2014/main" id="{0DDD2A93-13B7-4D9F-9152-70CDE97A762C}"/>
              </a:ext>
            </a:extLst>
          </p:cNvPr>
          <p:cNvSpPr>
            <a:spLocks noGrp="1" noChangeArrowheads="1"/>
          </p:cNvSpPr>
          <p:nvPr>
            <p:ph type="sldNum" sz="quarter" idx="12"/>
          </p:nvPr>
        </p:nvSpPr>
        <p:spPr/>
        <p:txBody>
          <a:bodyPr/>
          <a:lstStyle>
            <a:lvl1pPr>
              <a:defRPr smtClean="0"/>
            </a:lvl1pPr>
          </a:lstStyle>
          <a:p>
            <a:pPr>
              <a:defRPr/>
            </a:pPr>
            <a:fld id="{9E1DDB59-8D9B-43A8-BE17-76DF311953ED}" type="slidenum">
              <a:rPr lang="en-US" altLang="en-US"/>
              <a:pPr>
                <a:defRPr/>
              </a:pPr>
              <a:t>‹#›</a:t>
            </a:fld>
            <a:endParaRPr lang="en-US" altLang="en-US"/>
          </a:p>
        </p:txBody>
      </p:sp>
    </p:spTree>
    <p:extLst>
      <p:ext uri="{BB962C8B-B14F-4D97-AF65-F5344CB8AC3E}">
        <p14:creationId xmlns:p14="http://schemas.microsoft.com/office/powerpoint/2010/main" val="2604159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61DFC-3A0C-4F03-8AF2-B57C8D798EE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F8BB103-37D1-40BC-BBAF-E50B83F81DA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a:extLst>
              <a:ext uri="{FF2B5EF4-FFF2-40B4-BE49-F238E27FC236}">
                <a16:creationId xmlns:a16="http://schemas.microsoft.com/office/drawing/2014/main" id="{6BF2AB92-217B-459E-A86F-8F98ED651ADD}"/>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0F3982B5-BD0F-46FD-9CFF-83202AAC46BC}"/>
              </a:ext>
            </a:extLst>
          </p:cNvPr>
          <p:cNvSpPr>
            <a:spLocks noGrp="1" noChangeArrowheads="1"/>
          </p:cNvSpPr>
          <p:nvPr>
            <p:ph type="sldNum" sz="quarter" idx="11"/>
          </p:nvPr>
        </p:nvSpPr>
        <p:spPr>
          <a:ln/>
        </p:spPr>
        <p:txBody>
          <a:bodyPr/>
          <a:lstStyle>
            <a:lvl1pPr>
              <a:defRPr/>
            </a:lvl1pPr>
          </a:lstStyle>
          <a:p>
            <a:pPr>
              <a:defRPr/>
            </a:pPr>
            <a:fld id="{E02EE6B9-F78E-4BAE-B619-D107FD08A64A}" type="slidenum">
              <a:rPr lang="en-US" altLang="en-US"/>
              <a:pPr>
                <a:defRPr/>
              </a:pPr>
              <a:t>‹#›</a:t>
            </a:fld>
            <a:endParaRPr lang="en-US" altLang="en-US"/>
          </a:p>
        </p:txBody>
      </p:sp>
      <p:sp>
        <p:nvSpPr>
          <p:cNvPr id="6" name="Rectangle 16">
            <a:extLst>
              <a:ext uri="{FF2B5EF4-FFF2-40B4-BE49-F238E27FC236}">
                <a16:creationId xmlns:a16="http://schemas.microsoft.com/office/drawing/2014/main" id="{76C6B862-3684-49F1-9253-E4BAE764ED64}"/>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743765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9CBBA3-3F53-42E4-98B7-9B195B22A0D4}"/>
              </a:ext>
            </a:extLst>
          </p:cNvPr>
          <p:cNvSpPr>
            <a:spLocks noGrp="1"/>
          </p:cNvSpPr>
          <p:nvPr>
            <p:ph type="title" orient="vert"/>
          </p:nvPr>
        </p:nvSpPr>
        <p:spPr>
          <a:xfrm>
            <a:off x="6629400" y="762000"/>
            <a:ext cx="2057400" cy="5105400"/>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53BB8DB-7506-4329-88A7-F56AA1C18919}"/>
              </a:ext>
            </a:extLst>
          </p:cNvPr>
          <p:cNvSpPr>
            <a:spLocks noGrp="1"/>
          </p:cNvSpPr>
          <p:nvPr>
            <p:ph type="body" orient="vert" idx="1"/>
          </p:nvPr>
        </p:nvSpPr>
        <p:spPr>
          <a:xfrm>
            <a:off x="457200" y="762000"/>
            <a:ext cx="6019800" cy="5105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a:extLst>
              <a:ext uri="{FF2B5EF4-FFF2-40B4-BE49-F238E27FC236}">
                <a16:creationId xmlns:a16="http://schemas.microsoft.com/office/drawing/2014/main" id="{C6AE2618-30D7-4898-9741-C471C2AE68E9}"/>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BA88A5FB-B174-45A4-B4F3-A38E4E6FF6A7}"/>
              </a:ext>
            </a:extLst>
          </p:cNvPr>
          <p:cNvSpPr>
            <a:spLocks noGrp="1" noChangeArrowheads="1"/>
          </p:cNvSpPr>
          <p:nvPr>
            <p:ph type="sldNum" sz="quarter" idx="11"/>
          </p:nvPr>
        </p:nvSpPr>
        <p:spPr>
          <a:ln/>
        </p:spPr>
        <p:txBody>
          <a:bodyPr/>
          <a:lstStyle>
            <a:lvl1pPr>
              <a:defRPr/>
            </a:lvl1pPr>
          </a:lstStyle>
          <a:p>
            <a:pPr>
              <a:defRPr/>
            </a:pPr>
            <a:fld id="{724D1AC3-1F74-43CA-A915-02850E9A802E}" type="slidenum">
              <a:rPr lang="en-US" altLang="en-US"/>
              <a:pPr>
                <a:defRPr/>
              </a:pPr>
              <a:t>‹#›</a:t>
            </a:fld>
            <a:endParaRPr lang="en-US" altLang="en-US"/>
          </a:p>
        </p:txBody>
      </p:sp>
      <p:sp>
        <p:nvSpPr>
          <p:cNvPr id="6" name="Rectangle 16">
            <a:extLst>
              <a:ext uri="{FF2B5EF4-FFF2-40B4-BE49-F238E27FC236}">
                <a16:creationId xmlns:a16="http://schemas.microsoft.com/office/drawing/2014/main" id="{85ADAC4C-C84E-4FBA-A93D-F8C27FD52FEE}"/>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398822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6FE0C-9A06-4E81-803E-CAA33CEE85D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2849A2A-05AC-47A7-B314-C0D9159EBDA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a:extLst>
              <a:ext uri="{FF2B5EF4-FFF2-40B4-BE49-F238E27FC236}">
                <a16:creationId xmlns:a16="http://schemas.microsoft.com/office/drawing/2014/main" id="{3DF970D0-27D5-4F78-A0F0-DC8794CD6DA1}"/>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529B654B-3460-43F1-AF74-EEBA719DAD49}"/>
              </a:ext>
            </a:extLst>
          </p:cNvPr>
          <p:cNvSpPr>
            <a:spLocks noGrp="1" noChangeArrowheads="1"/>
          </p:cNvSpPr>
          <p:nvPr>
            <p:ph type="sldNum" sz="quarter" idx="11"/>
          </p:nvPr>
        </p:nvSpPr>
        <p:spPr>
          <a:ln/>
        </p:spPr>
        <p:txBody>
          <a:bodyPr/>
          <a:lstStyle>
            <a:lvl1pPr>
              <a:defRPr/>
            </a:lvl1pPr>
          </a:lstStyle>
          <a:p>
            <a:pPr>
              <a:defRPr/>
            </a:pPr>
            <a:fld id="{BEBBFFA0-F460-41F8-9AC5-FCE7651BF5A4}" type="slidenum">
              <a:rPr lang="en-US" altLang="en-US"/>
              <a:pPr>
                <a:defRPr/>
              </a:pPr>
              <a:t>‹#›</a:t>
            </a:fld>
            <a:endParaRPr lang="en-US" altLang="en-US"/>
          </a:p>
        </p:txBody>
      </p:sp>
      <p:sp>
        <p:nvSpPr>
          <p:cNvPr id="6" name="Rectangle 16">
            <a:extLst>
              <a:ext uri="{FF2B5EF4-FFF2-40B4-BE49-F238E27FC236}">
                <a16:creationId xmlns:a16="http://schemas.microsoft.com/office/drawing/2014/main" id="{65D46153-2080-49C0-93D4-2E0EFB0A0356}"/>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68425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24254-05A8-4ADD-9E22-FFBAC77EBFD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11E2E41-AD69-40F5-BE7D-FEF9D80AF63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2">
            <a:extLst>
              <a:ext uri="{FF2B5EF4-FFF2-40B4-BE49-F238E27FC236}">
                <a16:creationId xmlns:a16="http://schemas.microsoft.com/office/drawing/2014/main" id="{B3D107C7-0638-4A49-85C4-3637EA36F4EE}"/>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FBC6FB16-488B-4779-A886-166143644B69}"/>
              </a:ext>
            </a:extLst>
          </p:cNvPr>
          <p:cNvSpPr>
            <a:spLocks noGrp="1" noChangeArrowheads="1"/>
          </p:cNvSpPr>
          <p:nvPr>
            <p:ph type="sldNum" sz="quarter" idx="11"/>
          </p:nvPr>
        </p:nvSpPr>
        <p:spPr>
          <a:ln/>
        </p:spPr>
        <p:txBody>
          <a:bodyPr/>
          <a:lstStyle>
            <a:lvl1pPr>
              <a:defRPr/>
            </a:lvl1pPr>
          </a:lstStyle>
          <a:p>
            <a:pPr>
              <a:defRPr/>
            </a:pPr>
            <a:fld id="{5A7841B7-807A-4E86-9830-1065482619BC}" type="slidenum">
              <a:rPr lang="en-US" altLang="en-US"/>
              <a:pPr>
                <a:defRPr/>
              </a:pPr>
              <a:t>‹#›</a:t>
            </a:fld>
            <a:endParaRPr lang="en-US" altLang="en-US"/>
          </a:p>
        </p:txBody>
      </p:sp>
      <p:sp>
        <p:nvSpPr>
          <p:cNvPr id="6" name="Rectangle 16">
            <a:extLst>
              <a:ext uri="{FF2B5EF4-FFF2-40B4-BE49-F238E27FC236}">
                <a16:creationId xmlns:a16="http://schemas.microsoft.com/office/drawing/2014/main" id="{FED2D747-D929-4161-BF1E-E5C9927D83A7}"/>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13568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15F15-BCEF-45AD-9C67-3A74EF158B8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C3B72B4-47A9-49AA-99F4-99983C564C8B}"/>
              </a:ext>
            </a:extLst>
          </p:cNvPr>
          <p:cNvSpPr>
            <a:spLocks noGrp="1"/>
          </p:cNvSpPr>
          <p:nvPr>
            <p:ph sz="half" idx="1"/>
          </p:nvPr>
        </p:nvSpPr>
        <p:spPr>
          <a:xfrm>
            <a:off x="457200" y="1981200"/>
            <a:ext cx="4038600" cy="3886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44DBC4B-D8FE-45EC-AA2B-8CAFA42E917B}"/>
              </a:ext>
            </a:extLst>
          </p:cNvPr>
          <p:cNvSpPr>
            <a:spLocks noGrp="1"/>
          </p:cNvSpPr>
          <p:nvPr>
            <p:ph sz="half" idx="2"/>
          </p:nvPr>
        </p:nvSpPr>
        <p:spPr>
          <a:xfrm>
            <a:off x="4648200" y="1981200"/>
            <a:ext cx="4038600" cy="3886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2">
            <a:extLst>
              <a:ext uri="{FF2B5EF4-FFF2-40B4-BE49-F238E27FC236}">
                <a16:creationId xmlns:a16="http://schemas.microsoft.com/office/drawing/2014/main" id="{777442FF-6D5E-406E-B0AB-F4FA66D46CE6}"/>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F6BC2242-2DC8-4EC5-A1DB-3933F78FA0A0}"/>
              </a:ext>
            </a:extLst>
          </p:cNvPr>
          <p:cNvSpPr>
            <a:spLocks noGrp="1" noChangeArrowheads="1"/>
          </p:cNvSpPr>
          <p:nvPr>
            <p:ph type="sldNum" sz="quarter" idx="11"/>
          </p:nvPr>
        </p:nvSpPr>
        <p:spPr>
          <a:ln/>
        </p:spPr>
        <p:txBody>
          <a:bodyPr/>
          <a:lstStyle>
            <a:lvl1pPr>
              <a:defRPr/>
            </a:lvl1pPr>
          </a:lstStyle>
          <a:p>
            <a:pPr>
              <a:defRPr/>
            </a:pPr>
            <a:fld id="{1049F930-54BE-4FF1-A4A3-ABABECBF2AFF}" type="slidenum">
              <a:rPr lang="en-US" altLang="en-US"/>
              <a:pPr>
                <a:defRPr/>
              </a:pPr>
              <a:t>‹#›</a:t>
            </a:fld>
            <a:endParaRPr lang="en-US" altLang="en-US"/>
          </a:p>
        </p:txBody>
      </p:sp>
      <p:sp>
        <p:nvSpPr>
          <p:cNvPr id="7" name="Rectangle 16">
            <a:extLst>
              <a:ext uri="{FF2B5EF4-FFF2-40B4-BE49-F238E27FC236}">
                <a16:creationId xmlns:a16="http://schemas.microsoft.com/office/drawing/2014/main" id="{0A480CF6-D8A5-4B81-B38B-9228EA44627B}"/>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378947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843BF-3259-4779-BFEC-49435A7CBB7A}"/>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D708E17-F099-4F33-AF60-6F08E4515F5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877C239-3286-43CB-A2E0-474980421B8C}"/>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C78D1D3-3422-4B83-B19C-1C2162ACFB2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27F8F9E-CC13-422E-8116-D9EF555F089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2">
            <a:extLst>
              <a:ext uri="{FF2B5EF4-FFF2-40B4-BE49-F238E27FC236}">
                <a16:creationId xmlns:a16="http://schemas.microsoft.com/office/drawing/2014/main" id="{0C8A61AD-CEC4-49ED-8271-D197C8512381}"/>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8" name="Rectangle 3">
            <a:extLst>
              <a:ext uri="{FF2B5EF4-FFF2-40B4-BE49-F238E27FC236}">
                <a16:creationId xmlns:a16="http://schemas.microsoft.com/office/drawing/2014/main" id="{0E210323-F24F-44CA-895F-BBDD0376CFC3}"/>
              </a:ext>
            </a:extLst>
          </p:cNvPr>
          <p:cNvSpPr>
            <a:spLocks noGrp="1" noChangeArrowheads="1"/>
          </p:cNvSpPr>
          <p:nvPr>
            <p:ph type="sldNum" sz="quarter" idx="11"/>
          </p:nvPr>
        </p:nvSpPr>
        <p:spPr>
          <a:ln/>
        </p:spPr>
        <p:txBody>
          <a:bodyPr/>
          <a:lstStyle>
            <a:lvl1pPr>
              <a:defRPr/>
            </a:lvl1pPr>
          </a:lstStyle>
          <a:p>
            <a:pPr>
              <a:defRPr/>
            </a:pPr>
            <a:fld id="{4348EA61-7C8E-4BD6-BC00-A8E1145ED7AC}" type="slidenum">
              <a:rPr lang="en-US" altLang="en-US"/>
              <a:pPr>
                <a:defRPr/>
              </a:pPr>
              <a:t>‹#›</a:t>
            </a:fld>
            <a:endParaRPr lang="en-US" altLang="en-US"/>
          </a:p>
        </p:txBody>
      </p:sp>
      <p:sp>
        <p:nvSpPr>
          <p:cNvPr id="9" name="Rectangle 16">
            <a:extLst>
              <a:ext uri="{FF2B5EF4-FFF2-40B4-BE49-F238E27FC236}">
                <a16:creationId xmlns:a16="http://schemas.microsoft.com/office/drawing/2014/main" id="{FCF37C86-A3FB-4F14-9927-FDEAC0C8F038}"/>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682313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6A89D-38B3-4F7D-AEDF-630C99946B86}"/>
              </a:ext>
            </a:extLst>
          </p:cNvPr>
          <p:cNvSpPr>
            <a:spLocks noGrp="1"/>
          </p:cNvSpPr>
          <p:nvPr>
            <p:ph type="title"/>
          </p:nvPr>
        </p:nvSpPr>
        <p:spPr/>
        <p:txBody>
          <a:bodyPr/>
          <a:lstStyle/>
          <a:p>
            <a:r>
              <a:rPr lang="en-US"/>
              <a:t>Click to edit Master title style</a:t>
            </a:r>
            <a:endParaRPr lang="en-GB"/>
          </a:p>
        </p:txBody>
      </p:sp>
      <p:sp>
        <p:nvSpPr>
          <p:cNvPr id="3" name="Rectangle 2">
            <a:extLst>
              <a:ext uri="{FF2B5EF4-FFF2-40B4-BE49-F238E27FC236}">
                <a16:creationId xmlns:a16="http://schemas.microsoft.com/office/drawing/2014/main" id="{8C69AD58-991D-4B1E-92FA-2933E0A754A8}"/>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4" name="Rectangle 3">
            <a:extLst>
              <a:ext uri="{FF2B5EF4-FFF2-40B4-BE49-F238E27FC236}">
                <a16:creationId xmlns:a16="http://schemas.microsoft.com/office/drawing/2014/main" id="{9ECC23F3-E392-4A40-9EB3-E2BA18183285}"/>
              </a:ext>
            </a:extLst>
          </p:cNvPr>
          <p:cNvSpPr>
            <a:spLocks noGrp="1" noChangeArrowheads="1"/>
          </p:cNvSpPr>
          <p:nvPr>
            <p:ph type="sldNum" sz="quarter" idx="11"/>
          </p:nvPr>
        </p:nvSpPr>
        <p:spPr>
          <a:ln/>
        </p:spPr>
        <p:txBody>
          <a:bodyPr/>
          <a:lstStyle>
            <a:lvl1pPr>
              <a:defRPr/>
            </a:lvl1pPr>
          </a:lstStyle>
          <a:p>
            <a:pPr>
              <a:defRPr/>
            </a:pPr>
            <a:fld id="{E1527E8B-9AD0-496F-9265-E8D99B1198FB}" type="slidenum">
              <a:rPr lang="en-US" altLang="en-US"/>
              <a:pPr>
                <a:defRPr/>
              </a:pPr>
              <a:t>‹#›</a:t>
            </a:fld>
            <a:endParaRPr lang="en-US" altLang="en-US"/>
          </a:p>
        </p:txBody>
      </p:sp>
      <p:sp>
        <p:nvSpPr>
          <p:cNvPr id="5" name="Rectangle 16">
            <a:extLst>
              <a:ext uri="{FF2B5EF4-FFF2-40B4-BE49-F238E27FC236}">
                <a16:creationId xmlns:a16="http://schemas.microsoft.com/office/drawing/2014/main" id="{C46A8D85-12EF-4DCE-88D9-63FD5DE0FDAC}"/>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11811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11252444-F97D-4D7D-9F59-818AA8804D75}"/>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3" name="Rectangle 3">
            <a:extLst>
              <a:ext uri="{FF2B5EF4-FFF2-40B4-BE49-F238E27FC236}">
                <a16:creationId xmlns:a16="http://schemas.microsoft.com/office/drawing/2014/main" id="{764DDCEE-4497-4609-AA96-2787995B0885}"/>
              </a:ext>
            </a:extLst>
          </p:cNvPr>
          <p:cNvSpPr>
            <a:spLocks noGrp="1" noChangeArrowheads="1"/>
          </p:cNvSpPr>
          <p:nvPr>
            <p:ph type="sldNum" sz="quarter" idx="11"/>
          </p:nvPr>
        </p:nvSpPr>
        <p:spPr>
          <a:ln/>
        </p:spPr>
        <p:txBody>
          <a:bodyPr/>
          <a:lstStyle>
            <a:lvl1pPr>
              <a:defRPr/>
            </a:lvl1pPr>
          </a:lstStyle>
          <a:p>
            <a:pPr>
              <a:defRPr/>
            </a:pPr>
            <a:fld id="{34F58CFF-05E0-411E-869E-9FA0D8FA72D7}" type="slidenum">
              <a:rPr lang="en-US" altLang="en-US"/>
              <a:pPr>
                <a:defRPr/>
              </a:pPr>
              <a:t>‹#›</a:t>
            </a:fld>
            <a:endParaRPr lang="en-US" altLang="en-US"/>
          </a:p>
        </p:txBody>
      </p:sp>
      <p:sp>
        <p:nvSpPr>
          <p:cNvPr id="4" name="Rectangle 16">
            <a:extLst>
              <a:ext uri="{FF2B5EF4-FFF2-40B4-BE49-F238E27FC236}">
                <a16:creationId xmlns:a16="http://schemas.microsoft.com/office/drawing/2014/main" id="{0A0C59EC-6DEA-4E65-BEA3-976F3A6CAC23}"/>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648288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4129A-3441-4EAB-A5CD-0965A083FB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31D3311-1BEF-481C-95EC-17602534920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067DB38-A6B1-41EE-8E42-D32D6CA1B95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2">
            <a:extLst>
              <a:ext uri="{FF2B5EF4-FFF2-40B4-BE49-F238E27FC236}">
                <a16:creationId xmlns:a16="http://schemas.microsoft.com/office/drawing/2014/main" id="{0EB58BE3-0B75-4C2A-BC85-ABD7D81A4080}"/>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658AB563-D8CC-456D-96AE-72AF3CABEF7B}"/>
              </a:ext>
            </a:extLst>
          </p:cNvPr>
          <p:cNvSpPr>
            <a:spLocks noGrp="1" noChangeArrowheads="1"/>
          </p:cNvSpPr>
          <p:nvPr>
            <p:ph type="sldNum" sz="quarter" idx="11"/>
          </p:nvPr>
        </p:nvSpPr>
        <p:spPr>
          <a:ln/>
        </p:spPr>
        <p:txBody>
          <a:bodyPr/>
          <a:lstStyle>
            <a:lvl1pPr>
              <a:defRPr/>
            </a:lvl1pPr>
          </a:lstStyle>
          <a:p>
            <a:pPr>
              <a:defRPr/>
            </a:pPr>
            <a:fld id="{CC52BEE3-CE68-4EB1-8F3E-89CCFE9ECC78}" type="slidenum">
              <a:rPr lang="en-US" altLang="en-US"/>
              <a:pPr>
                <a:defRPr/>
              </a:pPr>
              <a:t>‹#›</a:t>
            </a:fld>
            <a:endParaRPr lang="en-US" altLang="en-US"/>
          </a:p>
        </p:txBody>
      </p:sp>
      <p:sp>
        <p:nvSpPr>
          <p:cNvPr id="7" name="Rectangle 16">
            <a:extLst>
              <a:ext uri="{FF2B5EF4-FFF2-40B4-BE49-F238E27FC236}">
                <a16:creationId xmlns:a16="http://schemas.microsoft.com/office/drawing/2014/main" id="{E7DD9B2E-0BF0-4F8C-8ED5-6A97495E3A1A}"/>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170544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9EB8A-1B00-4E22-8CA7-431CA386B83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2BC62EA-0E8F-4007-84EC-23455E45109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a:extLst>
              <a:ext uri="{FF2B5EF4-FFF2-40B4-BE49-F238E27FC236}">
                <a16:creationId xmlns:a16="http://schemas.microsoft.com/office/drawing/2014/main" id="{6D7B09D0-1627-4904-9F77-1B561205EFC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2">
            <a:extLst>
              <a:ext uri="{FF2B5EF4-FFF2-40B4-BE49-F238E27FC236}">
                <a16:creationId xmlns:a16="http://schemas.microsoft.com/office/drawing/2014/main" id="{9D2E41B1-01DB-423F-AAF3-B67D12D92605}"/>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F71E82B3-7568-4E14-9079-97AEEACB2F37}"/>
              </a:ext>
            </a:extLst>
          </p:cNvPr>
          <p:cNvSpPr>
            <a:spLocks noGrp="1" noChangeArrowheads="1"/>
          </p:cNvSpPr>
          <p:nvPr>
            <p:ph type="sldNum" sz="quarter" idx="11"/>
          </p:nvPr>
        </p:nvSpPr>
        <p:spPr>
          <a:ln/>
        </p:spPr>
        <p:txBody>
          <a:bodyPr/>
          <a:lstStyle>
            <a:lvl1pPr>
              <a:defRPr/>
            </a:lvl1pPr>
          </a:lstStyle>
          <a:p>
            <a:pPr>
              <a:defRPr/>
            </a:pPr>
            <a:fld id="{051F7868-411B-4BE8-8311-6BFF6D4DF4D2}" type="slidenum">
              <a:rPr lang="en-US" altLang="en-US"/>
              <a:pPr>
                <a:defRPr/>
              </a:pPr>
              <a:t>‹#›</a:t>
            </a:fld>
            <a:endParaRPr lang="en-US" altLang="en-US"/>
          </a:p>
        </p:txBody>
      </p:sp>
      <p:sp>
        <p:nvSpPr>
          <p:cNvPr id="7" name="Rectangle 16">
            <a:extLst>
              <a:ext uri="{FF2B5EF4-FFF2-40B4-BE49-F238E27FC236}">
                <a16:creationId xmlns:a16="http://schemas.microsoft.com/office/drawing/2014/main" id="{95F9F007-CFBD-4FAF-9381-6F2C6C767377}"/>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795105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C5CF056-0F80-4719-9EFA-B2B8AD1510FD}"/>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panose="020B0604020202020204" pitchFamily="34" charset="0"/>
              </a:defRPr>
            </a:lvl1pPr>
          </a:lstStyle>
          <a:p>
            <a:pPr>
              <a:defRPr/>
            </a:pPr>
            <a:endParaRPr lang="en-US" altLang="en-US"/>
          </a:p>
        </p:txBody>
      </p:sp>
      <p:sp>
        <p:nvSpPr>
          <p:cNvPr id="3075" name="Rectangle 3">
            <a:extLst>
              <a:ext uri="{FF2B5EF4-FFF2-40B4-BE49-F238E27FC236}">
                <a16:creationId xmlns:a16="http://schemas.microsoft.com/office/drawing/2014/main" id="{7E02776C-D68F-423B-A68E-A39DD1C8AE17}"/>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mj-lt"/>
              </a:defRPr>
            </a:lvl1pPr>
          </a:lstStyle>
          <a:p>
            <a:pPr>
              <a:defRPr/>
            </a:pPr>
            <a:fld id="{D1FA49C1-2B61-4ED9-B3D9-08868728AE5D}" type="slidenum">
              <a:rPr lang="en-US" altLang="en-US"/>
              <a:pPr>
                <a:defRPr/>
              </a:pPr>
              <a:t>‹#›</a:t>
            </a:fld>
            <a:endParaRPr lang="en-US" altLang="en-US"/>
          </a:p>
        </p:txBody>
      </p:sp>
      <p:grpSp>
        <p:nvGrpSpPr>
          <p:cNvPr id="1028" name="Group 4">
            <a:extLst>
              <a:ext uri="{FF2B5EF4-FFF2-40B4-BE49-F238E27FC236}">
                <a16:creationId xmlns:a16="http://schemas.microsoft.com/office/drawing/2014/main" id="{8D18CDA5-D3D9-4667-876F-784B7CC78FC3}"/>
              </a:ext>
            </a:extLst>
          </p:cNvPr>
          <p:cNvGrpSpPr>
            <a:grpSpLocks/>
          </p:cNvGrpSpPr>
          <p:nvPr/>
        </p:nvGrpSpPr>
        <p:grpSpPr bwMode="auto">
          <a:xfrm>
            <a:off x="0" y="0"/>
            <a:ext cx="9144000" cy="546100"/>
            <a:chOff x="0" y="0"/>
            <a:chExt cx="5760" cy="344"/>
          </a:xfrm>
        </p:grpSpPr>
        <p:sp>
          <p:nvSpPr>
            <p:cNvPr id="1032" name="Rectangle 5">
              <a:extLst>
                <a:ext uri="{FF2B5EF4-FFF2-40B4-BE49-F238E27FC236}">
                  <a16:creationId xmlns:a16="http://schemas.microsoft.com/office/drawing/2014/main" id="{42B7237B-3277-4573-B021-8D3FFD31B6F1}"/>
                </a:ext>
              </a:extLst>
            </p:cNvPr>
            <p:cNvSpPr>
              <a:spLocks noChangeArrowheads="1"/>
            </p:cNvSpPr>
            <p:nvPr/>
          </p:nvSpPr>
          <p:spPr bwMode="auto">
            <a:xfrm>
              <a:off x="0" y="0"/>
              <a:ext cx="180" cy="336"/>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endParaRPr lang="en-US" altLang="en-US">
                <a:latin typeface="Times New Roman" panose="02020603050405020304" pitchFamily="18" charset="0"/>
              </a:endParaRPr>
            </a:p>
          </p:txBody>
        </p:sp>
        <p:sp>
          <p:nvSpPr>
            <p:cNvPr id="1033" name="Rectangle 6">
              <a:extLst>
                <a:ext uri="{FF2B5EF4-FFF2-40B4-BE49-F238E27FC236}">
                  <a16:creationId xmlns:a16="http://schemas.microsoft.com/office/drawing/2014/main" id="{D0EE08AD-BA54-47E5-BD90-EDB6B1324D2A}"/>
                </a:ext>
              </a:extLst>
            </p:cNvPr>
            <p:cNvSpPr>
              <a:spLocks noChangeArrowheads="1"/>
            </p:cNvSpPr>
            <p:nvPr/>
          </p:nvSpPr>
          <p:spPr bwMode="auto">
            <a:xfrm>
              <a:off x="260" y="85"/>
              <a:ext cx="5500" cy="173"/>
            </a:xfrm>
            <a:prstGeom prst="rect">
              <a:avLst/>
            </a:prstGeom>
            <a:gradFill rotWithShape="0">
              <a:gsLst>
                <a:gs pos="0">
                  <a:schemeClr val="accent1"/>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034" name="Rectangle 7">
              <a:extLst>
                <a:ext uri="{FF2B5EF4-FFF2-40B4-BE49-F238E27FC236}">
                  <a16:creationId xmlns:a16="http://schemas.microsoft.com/office/drawing/2014/main" id="{FF69E4D6-4A5F-4F3D-8E6E-69388A8DCDE0}"/>
                </a:ext>
              </a:extLst>
            </p:cNvPr>
            <p:cNvSpPr>
              <a:spLocks noChangeArrowheads="1"/>
            </p:cNvSpPr>
            <p:nvPr/>
          </p:nvSpPr>
          <p:spPr bwMode="auto">
            <a:xfrm>
              <a:off x="258" y="85"/>
              <a:ext cx="87" cy="89"/>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hlink"/>
                </a:solidFill>
                <a:latin typeface="Arial" panose="020B0604020202020204" pitchFamily="34" charset="0"/>
              </a:endParaRPr>
            </a:p>
          </p:txBody>
        </p:sp>
        <p:sp>
          <p:nvSpPr>
            <p:cNvPr id="1035" name="Rectangle 8">
              <a:extLst>
                <a:ext uri="{FF2B5EF4-FFF2-40B4-BE49-F238E27FC236}">
                  <a16:creationId xmlns:a16="http://schemas.microsoft.com/office/drawing/2014/main" id="{920B7969-6248-4B21-A6E5-1FA8EFF2AB67}"/>
                </a:ext>
              </a:extLst>
            </p:cNvPr>
            <p:cNvSpPr>
              <a:spLocks noChangeArrowheads="1"/>
            </p:cNvSpPr>
            <p:nvPr/>
          </p:nvSpPr>
          <p:spPr bwMode="auto">
            <a:xfrm>
              <a:off x="345" y="0"/>
              <a:ext cx="88" cy="8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hlink"/>
                </a:solidFill>
                <a:latin typeface="Arial" panose="020B0604020202020204" pitchFamily="34" charset="0"/>
              </a:endParaRPr>
            </a:p>
          </p:txBody>
        </p:sp>
        <p:sp>
          <p:nvSpPr>
            <p:cNvPr id="1036" name="Rectangle 9">
              <a:extLst>
                <a:ext uri="{FF2B5EF4-FFF2-40B4-BE49-F238E27FC236}">
                  <a16:creationId xmlns:a16="http://schemas.microsoft.com/office/drawing/2014/main" id="{292436EF-ABE7-45D2-BEF3-E1D8A15AAA83}"/>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accent2"/>
                </a:solidFill>
                <a:latin typeface="Arial" panose="020B0604020202020204" pitchFamily="34" charset="0"/>
              </a:endParaRPr>
            </a:p>
          </p:txBody>
        </p:sp>
        <p:sp>
          <p:nvSpPr>
            <p:cNvPr id="1037" name="Rectangle 10">
              <a:extLst>
                <a:ext uri="{FF2B5EF4-FFF2-40B4-BE49-F238E27FC236}">
                  <a16:creationId xmlns:a16="http://schemas.microsoft.com/office/drawing/2014/main" id="{332159AE-D83F-4DC5-AE4E-98A07C468FE0}"/>
                </a:ext>
              </a:extLst>
            </p:cNvPr>
            <p:cNvSpPr>
              <a:spLocks noChangeArrowheads="1"/>
            </p:cNvSpPr>
            <p:nvPr/>
          </p:nvSpPr>
          <p:spPr bwMode="auto">
            <a:xfrm>
              <a:off x="173" y="173"/>
              <a:ext cx="86" cy="8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hlink"/>
                </a:solidFill>
                <a:latin typeface="Arial" panose="020B0604020202020204" pitchFamily="34" charset="0"/>
              </a:endParaRPr>
            </a:p>
          </p:txBody>
        </p:sp>
        <p:sp>
          <p:nvSpPr>
            <p:cNvPr id="1038" name="Rectangle 11">
              <a:extLst>
                <a:ext uri="{FF2B5EF4-FFF2-40B4-BE49-F238E27FC236}">
                  <a16:creationId xmlns:a16="http://schemas.microsoft.com/office/drawing/2014/main" id="{D57A2B5B-73C9-4BCC-8ABA-7DE7EB3FBB20}"/>
                </a:ext>
              </a:extLst>
            </p:cNvPr>
            <p:cNvSpPr>
              <a:spLocks noChangeArrowheads="1"/>
            </p:cNvSpPr>
            <p:nvPr/>
          </p:nvSpPr>
          <p:spPr bwMode="auto">
            <a:xfrm>
              <a:off x="83" y="86"/>
              <a:ext cx="89" cy="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039" name="Rectangle 12">
              <a:extLst>
                <a:ext uri="{FF2B5EF4-FFF2-40B4-BE49-F238E27FC236}">
                  <a16:creationId xmlns:a16="http://schemas.microsoft.com/office/drawing/2014/main" id="{033FCA26-8369-432E-AD10-D6AD6608BE54}"/>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accent2"/>
                </a:solidFill>
                <a:latin typeface="Arial" panose="020B0604020202020204" pitchFamily="34" charset="0"/>
              </a:endParaRPr>
            </a:p>
          </p:txBody>
        </p:sp>
        <p:sp>
          <p:nvSpPr>
            <p:cNvPr id="1040" name="Rectangle 13">
              <a:extLst>
                <a:ext uri="{FF2B5EF4-FFF2-40B4-BE49-F238E27FC236}">
                  <a16:creationId xmlns:a16="http://schemas.microsoft.com/office/drawing/2014/main" id="{0FA2A2EC-A4C8-42E8-860B-2F86DBBCB132}"/>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accent2"/>
                </a:solidFill>
                <a:latin typeface="Arial" panose="020B0604020202020204" pitchFamily="34" charset="0"/>
              </a:endParaRPr>
            </a:p>
          </p:txBody>
        </p:sp>
      </p:grpSp>
      <p:sp>
        <p:nvSpPr>
          <p:cNvPr id="1029" name="Rectangle 14">
            <a:extLst>
              <a:ext uri="{FF2B5EF4-FFF2-40B4-BE49-F238E27FC236}">
                <a16:creationId xmlns:a16="http://schemas.microsoft.com/office/drawing/2014/main" id="{20BBBE39-858C-4FAE-9771-08BB25785022}"/>
              </a:ext>
            </a:extLst>
          </p:cNvPr>
          <p:cNvSpPr>
            <a:spLocks noGrp="1" noChangeArrowheads="1"/>
          </p:cNvSpPr>
          <p:nvPr>
            <p:ph type="title"/>
          </p:nvPr>
        </p:nvSpPr>
        <p:spPr bwMode="auto">
          <a:xfrm>
            <a:off x="457200" y="7620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15">
            <a:extLst>
              <a:ext uri="{FF2B5EF4-FFF2-40B4-BE49-F238E27FC236}">
                <a16:creationId xmlns:a16="http://schemas.microsoft.com/office/drawing/2014/main" id="{DF27DBAE-F92E-44EC-AE18-1A118F47760F}"/>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88" name="Rectangle 16">
            <a:extLst>
              <a:ext uri="{FF2B5EF4-FFF2-40B4-BE49-F238E27FC236}">
                <a16:creationId xmlns:a16="http://schemas.microsoft.com/office/drawing/2014/main" id="{2057DF0E-BD1E-407B-A096-601322B11F7F}"/>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Black" panose="020B0A04020102020204" pitchFamily="34" charset="0"/>
        </a:defRPr>
      </a:lvl2pPr>
      <a:lvl3pPr algn="l" rtl="0" eaLnBrk="0" fontAlgn="base" hangingPunct="0">
        <a:spcBef>
          <a:spcPct val="0"/>
        </a:spcBef>
        <a:spcAft>
          <a:spcPct val="0"/>
        </a:spcAft>
        <a:defRPr sz="3600">
          <a:solidFill>
            <a:schemeClr val="tx1"/>
          </a:solidFill>
          <a:latin typeface="Arial Black" panose="020B0A04020102020204" pitchFamily="34" charset="0"/>
        </a:defRPr>
      </a:lvl3pPr>
      <a:lvl4pPr algn="l" rtl="0" eaLnBrk="0" fontAlgn="base" hangingPunct="0">
        <a:spcBef>
          <a:spcPct val="0"/>
        </a:spcBef>
        <a:spcAft>
          <a:spcPct val="0"/>
        </a:spcAft>
        <a:defRPr sz="3600">
          <a:solidFill>
            <a:schemeClr val="tx1"/>
          </a:solidFill>
          <a:latin typeface="Arial Black" panose="020B0A04020102020204" pitchFamily="34" charset="0"/>
        </a:defRPr>
      </a:lvl4pPr>
      <a:lvl5pPr algn="l" rtl="0" eaLnBrk="0" fontAlgn="base" hangingPunct="0">
        <a:spcBef>
          <a:spcPct val="0"/>
        </a:spcBef>
        <a:spcAft>
          <a:spcPct val="0"/>
        </a:spcAft>
        <a:defRPr sz="3600">
          <a:solidFill>
            <a:schemeClr val="tx1"/>
          </a:solidFill>
          <a:latin typeface="Arial Black" panose="020B0A04020102020204" pitchFamily="34" charset="0"/>
        </a:defRPr>
      </a:lvl5pPr>
      <a:lvl6pPr marL="457200" algn="l" rtl="0" fontAlgn="base">
        <a:spcBef>
          <a:spcPct val="0"/>
        </a:spcBef>
        <a:spcAft>
          <a:spcPct val="0"/>
        </a:spcAft>
        <a:defRPr sz="3600">
          <a:solidFill>
            <a:schemeClr val="tx1"/>
          </a:solidFill>
          <a:latin typeface="Arial Black" panose="020B0A04020102020204" pitchFamily="34" charset="0"/>
        </a:defRPr>
      </a:lvl6pPr>
      <a:lvl7pPr marL="914400" algn="l" rtl="0" fontAlgn="base">
        <a:spcBef>
          <a:spcPct val="0"/>
        </a:spcBef>
        <a:spcAft>
          <a:spcPct val="0"/>
        </a:spcAft>
        <a:defRPr sz="3600">
          <a:solidFill>
            <a:schemeClr val="tx1"/>
          </a:solidFill>
          <a:latin typeface="Arial Black" panose="020B0A04020102020204" pitchFamily="34" charset="0"/>
        </a:defRPr>
      </a:lvl7pPr>
      <a:lvl8pPr marL="1371600" algn="l" rtl="0" fontAlgn="base">
        <a:spcBef>
          <a:spcPct val="0"/>
        </a:spcBef>
        <a:spcAft>
          <a:spcPct val="0"/>
        </a:spcAft>
        <a:defRPr sz="3600">
          <a:solidFill>
            <a:schemeClr val="tx1"/>
          </a:solidFill>
          <a:latin typeface="Arial Black" panose="020B0A04020102020204" pitchFamily="34" charset="0"/>
        </a:defRPr>
      </a:lvl8pPr>
      <a:lvl9pPr marL="1828800" algn="l" rtl="0" fontAlgn="base">
        <a:spcBef>
          <a:spcPct val="0"/>
        </a:spcBef>
        <a:spcAft>
          <a:spcPct val="0"/>
        </a:spcAft>
        <a:defRPr sz="3600">
          <a:solidFill>
            <a:schemeClr val="tx1"/>
          </a:solidFill>
          <a:latin typeface="Arial Black" panose="020B0A040201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n"/>
        <a:defRPr sz="30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000" kern="1200">
          <a:solidFill>
            <a:schemeClr val="tx1"/>
          </a:solidFill>
          <a:latin typeface="+mj-lt"/>
          <a:ea typeface="+mn-ea"/>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ern="1200">
          <a:solidFill>
            <a:schemeClr val="tx1"/>
          </a:solidFill>
          <a:latin typeface="+mj-lt"/>
          <a:ea typeface="+mn-ea"/>
          <a:cs typeface="+mn-cs"/>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5.emf"/></Relationships>
</file>

<file path=ppt/slides/_rels/slide4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E1B6C2B-2AA9-4733-838C-2807844D774B}"/>
              </a:ext>
            </a:extLst>
          </p:cNvPr>
          <p:cNvSpPr>
            <a:spLocks noGrp="1" noChangeArrowheads="1"/>
          </p:cNvSpPr>
          <p:nvPr>
            <p:ph type="ctrTitle"/>
          </p:nvPr>
        </p:nvSpPr>
        <p:spPr/>
        <p:txBody>
          <a:bodyPr/>
          <a:lstStyle/>
          <a:p>
            <a:pPr eaLnBrk="1" hangingPunct="1"/>
            <a:r>
              <a:rPr lang="en-US" altLang="en-US" dirty="0"/>
              <a:t>Advanced Pharmaceutical Analysis</a:t>
            </a:r>
          </a:p>
        </p:txBody>
      </p:sp>
      <p:sp>
        <p:nvSpPr>
          <p:cNvPr id="3075" name="Rectangle 3">
            <a:extLst>
              <a:ext uri="{FF2B5EF4-FFF2-40B4-BE49-F238E27FC236}">
                <a16:creationId xmlns:a16="http://schemas.microsoft.com/office/drawing/2014/main" id="{C6A930BB-D92F-4DB0-8815-B1F573867B4D}"/>
              </a:ext>
            </a:extLst>
          </p:cNvPr>
          <p:cNvSpPr>
            <a:spLocks noGrp="1" noChangeArrowheads="1"/>
          </p:cNvSpPr>
          <p:nvPr>
            <p:ph type="subTitle" idx="1"/>
          </p:nvPr>
        </p:nvSpPr>
        <p:spPr/>
        <p:txBody>
          <a:bodyPr/>
          <a:lstStyle/>
          <a:p>
            <a:pPr eaLnBrk="1" hangingPunct="1"/>
            <a:r>
              <a:rPr lang="en-US" altLang="en-US" b="1" dirty="0"/>
              <a:t>Introduction to Spectroscopy</a:t>
            </a:r>
          </a:p>
          <a:p>
            <a:pPr eaLnBrk="1" hangingPunct="1"/>
            <a:endParaRPr lang="en-US" altLang="en-US" b="1" dirty="0"/>
          </a:p>
          <a:p>
            <a:pPr eaLnBrk="1" hangingPunct="1"/>
            <a:r>
              <a:rPr lang="en-US" altLang="en-US" b="1" dirty="0"/>
              <a:t>Dr. Mohammed Al </a:t>
            </a:r>
            <a:r>
              <a:rPr lang="en-US" altLang="en-US" b="1" dirty="0" err="1"/>
              <a:t>Amiedy</a:t>
            </a:r>
            <a:endParaRPr lang="en-US" alt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9D37-1361-4106-92B0-66F669918736}"/>
              </a:ext>
            </a:extLst>
          </p:cNvPr>
          <p:cNvSpPr>
            <a:spLocks noGrp="1"/>
          </p:cNvSpPr>
          <p:nvPr>
            <p:ph type="title"/>
          </p:nvPr>
        </p:nvSpPr>
        <p:spPr/>
        <p:txBody>
          <a:bodyPr/>
          <a:lstStyle/>
          <a:p>
            <a:r>
              <a:rPr lang="en-GB" dirty="0"/>
              <a:t>Complex splitting</a:t>
            </a:r>
          </a:p>
        </p:txBody>
      </p:sp>
      <p:sp>
        <p:nvSpPr>
          <p:cNvPr id="3" name="Content Placeholder 2">
            <a:extLst>
              <a:ext uri="{FF2B5EF4-FFF2-40B4-BE49-F238E27FC236}">
                <a16:creationId xmlns:a16="http://schemas.microsoft.com/office/drawing/2014/main" id="{7D07F5F5-93A5-4810-A3E5-2A12F15AEA6D}"/>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502B4224-384A-4126-935E-979E53B5F443}"/>
              </a:ext>
            </a:extLst>
          </p:cNvPr>
          <p:cNvPicPr>
            <a:picLocks noChangeAspect="1"/>
          </p:cNvPicPr>
          <p:nvPr/>
        </p:nvPicPr>
        <p:blipFill>
          <a:blip r:embed="rId2"/>
          <a:stretch>
            <a:fillRect/>
          </a:stretch>
        </p:blipFill>
        <p:spPr>
          <a:xfrm>
            <a:off x="457200" y="1919287"/>
            <a:ext cx="8229600" cy="3019425"/>
          </a:xfrm>
          <a:prstGeom prst="rect">
            <a:avLst/>
          </a:prstGeom>
        </p:spPr>
      </p:pic>
    </p:spTree>
    <p:extLst>
      <p:ext uri="{BB962C8B-B14F-4D97-AF65-F5344CB8AC3E}">
        <p14:creationId xmlns:p14="http://schemas.microsoft.com/office/powerpoint/2010/main" val="3631273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5A390-16AD-4273-8F9E-0AEAB7EB755D}"/>
              </a:ext>
            </a:extLst>
          </p:cNvPr>
          <p:cNvSpPr>
            <a:spLocks noGrp="1"/>
          </p:cNvSpPr>
          <p:nvPr>
            <p:ph type="title"/>
          </p:nvPr>
        </p:nvSpPr>
        <p:spPr/>
        <p:txBody>
          <a:bodyPr/>
          <a:lstStyle/>
          <a:p>
            <a:r>
              <a:rPr lang="en-GB" dirty="0"/>
              <a:t>Complex splitting</a:t>
            </a:r>
          </a:p>
        </p:txBody>
      </p:sp>
      <p:pic>
        <p:nvPicPr>
          <p:cNvPr id="4" name="Content Placeholder 3">
            <a:extLst>
              <a:ext uri="{FF2B5EF4-FFF2-40B4-BE49-F238E27FC236}">
                <a16:creationId xmlns:a16="http://schemas.microsoft.com/office/drawing/2014/main" id="{F5E61DBF-2230-46C9-B053-38E8E3DC156D}"/>
              </a:ext>
            </a:extLst>
          </p:cNvPr>
          <p:cNvPicPr>
            <a:picLocks noGrp="1" noChangeAspect="1"/>
          </p:cNvPicPr>
          <p:nvPr>
            <p:ph idx="1"/>
          </p:nvPr>
        </p:nvPicPr>
        <p:blipFill>
          <a:blip r:embed="rId2"/>
          <a:stretch>
            <a:fillRect/>
          </a:stretch>
        </p:blipFill>
        <p:spPr>
          <a:xfrm>
            <a:off x="457200" y="2465118"/>
            <a:ext cx="8229600" cy="2918364"/>
          </a:xfrm>
          <a:prstGeom prst="rect">
            <a:avLst/>
          </a:prstGeom>
        </p:spPr>
      </p:pic>
    </p:spTree>
    <p:extLst>
      <p:ext uri="{BB962C8B-B14F-4D97-AF65-F5344CB8AC3E}">
        <p14:creationId xmlns:p14="http://schemas.microsoft.com/office/powerpoint/2010/main" val="3146299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7A32C-6222-474A-B760-047F69EA2744}"/>
              </a:ext>
            </a:extLst>
          </p:cNvPr>
          <p:cNvSpPr>
            <a:spLocks noGrp="1"/>
          </p:cNvSpPr>
          <p:nvPr>
            <p:ph type="title"/>
          </p:nvPr>
        </p:nvSpPr>
        <p:spPr/>
        <p:txBody>
          <a:bodyPr/>
          <a:lstStyle/>
          <a:p>
            <a:r>
              <a:rPr lang="en-GB" dirty="0"/>
              <a:t>Complex splitting</a:t>
            </a:r>
          </a:p>
        </p:txBody>
      </p:sp>
      <p:sp>
        <p:nvSpPr>
          <p:cNvPr id="3" name="Content Placeholder 2">
            <a:extLst>
              <a:ext uri="{FF2B5EF4-FFF2-40B4-BE49-F238E27FC236}">
                <a16:creationId xmlns:a16="http://schemas.microsoft.com/office/drawing/2014/main" id="{B59EA518-1972-4211-BDD7-52472AA8437D}"/>
              </a:ext>
            </a:extLst>
          </p:cNvPr>
          <p:cNvSpPr>
            <a:spLocks noGrp="1"/>
          </p:cNvSpPr>
          <p:nvPr>
            <p:ph idx="1"/>
          </p:nvPr>
        </p:nvSpPr>
        <p:spPr/>
        <p:txBody>
          <a:bodyPr/>
          <a:lstStyle/>
          <a:p>
            <a:r>
              <a:rPr lang="en-GB" sz="2400" dirty="0"/>
              <a:t>In some cases, </a:t>
            </a:r>
            <a:r>
              <a:rPr lang="en-GB" sz="2400" i="1" dirty="0"/>
              <a:t>J</a:t>
            </a:r>
            <a:r>
              <a:rPr lang="en-GB" sz="2400" dirty="0"/>
              <a:t>ab and </a:t>
            </a:r>
            <a:r>
              <a:rPr lang="en-GB" sz="2400" i="1" dirty="0"/>
              <a:t>J</a:t>
            </a:r>
            <a:r>
              <a:rPr lang="en-GB" sz="2400" dirty="0"/>
              <a:t>ac will be almost identical. </a:t>
            </a:r>
          </a:p>
          <a:p>
            <a:r>
              <a:rPr lang="en-GB" sz="2400" dirty="0"/>
              <a:t>For example, the </a:t>
            </a:r>
            <a:r>
              <a:rPr lang="en-GB" sz="2400" baseline="30000" dirty="0"/>
              <a:t>1</a:t>
            </a:r>
            <a:r>
              <a:rPr lang="en-GB" sz="2400" dirty="0"/>
              <a:t>H NMR spectrum of 1-nitropropane</a:t>
            </a:r>
          </a:p>
          <a:p>
            <a:r>
              <a:rPr lang="en-GB" sz="2400" dirty="0"/>
              <a:t>Look carefully at the splitting pattern of the Hb protons (at approximately 2 ppm). </a:t>
            </a:r>
          </a:p>
          <a:p>
            <a:r>
              <a:rPr lang="en-GB" sz="2400" dirty="0"/>
              <a:t>This signal looks like a sextet, because </a:t>
            </a:r>
            <a:r>
              <a:rPr lang="en-GB" sz="2400" i="1" dirty="0"/>
              <a:t>J</a:t>
            </a:r>
            <a:r>
              <a:rPr lang="en-GB" sz="2400" dirty="0"/>
              <a:t>ab and </a:t>
            </a:r>
            <a:r>
              <a:rPr lang="en-GB" sz="2400" i="1" dirty="0" err="1"/>
              <a:t>J</a:t>
            </a:r>
            <a:r>
              <a:rPr lang="en-GB" sz="2400" dirty="0" err="1"/>
              <a:t>bc</a:t>
            </a:r>
            <a:r>
              <a:rPr lang="en-GB" sz="2400" dirty="0"/>
              <a:t> are so close in value. </a:t>
            </a:r>
          </a:p>
          <a:p>
            <a:r>
              <a:rPr lang="en-GB" sz="2400" dirty="0"/>
              <a:t>In such a case, it appears “as if” there are five equivalent </a:t>
            </a:r>
            <a:r>
              <a:rPr lang="en-GB" sz="2400" dirty="0" err="1"/>
              <a:t>neighbors</a:t>
            </a:r>
            <a:r>
              <a:rPr lang="en-GB" sz="2400" dirty="0"/>
              <a:t>, even though all five protons are not equivalent.</a:t>
            </a:r>
          </a:p>
        </p:txBody>
      </p:sp>
      <p:pic>
        <p:nvPicPr>
          <p:cNvPr id="4" name="Picture 3">
            <a:extLst>
              <a:ext uri="{FF2B5EF4-FFF2-40B4-BE49-F238E27FC236}">
                <a16:creationId xmlns:a16="http://schemas.microsoft.com/office/drawing/2014/main" id="{7AA9C6BE-9BEA-41DA-BD1C-33018696FEB1}"/>
              </a:ext>
            </a:extLst>
          </p:cNvPr>
          <p:cNvPicPr>
            <a:picLocks noChangeAspect="1"/>
          </p:cNvPicPr>
          <p:nvPr/>
        </p:nvPicPr>
        <p:blipFill>
          <a:blip r:embed="rId2"/>
          <a:stretch>
            <a:fillRect/>
          </a:stretch>
        </p:blipFill>
        <p:spPr>
          <a:xfrm>
            <a:off x="3519487" y="5400675"/>
            <a:ext cx="2105025" cy="1390650"/>
          </a:xfrm>
          <a:prstGeom prst="rect">
            <a:avLst/>
          </a:prstGeom>
        </p:spPr>
      </p:pic>
    </p:spTree>
    <p:extLst>
      <p:ext uri="{BB962C8B-B14F-4D97-AF65-F5344CB8AC3E}">
        <p14:creationId xmlns:p14="http://schemas.microsoft.com/office/powerpoint/2010/main" val="380270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8A970-9143-4BE4-93E7-2ECD5AE9ED48}"/>
              </a:ext>
            </a:extLst>
          </p:cNvPr>
          <p:cNvSpPr>
            <a:spLocks noGrp="1"/>
          </p:cNvSpPr>
          <p:nvPr>
            <p:ph type="title"/>
          </p:nvPr>
        </p:nvSpPr>
        <p:spPr/>
        <p:txBody>
          <a:bodyPr/>
          <a:lstStyle/>
          <a:p>
            <a:r>
              <a:rPr lang="en-GB" dirty="0"/>
              <a:t>Complex splitting</a:t>
            </a:r>
          </a:p>
        </p:txBody>
      </p:sp>
      <p:sp>
        <p:nvSpPr>
          <p:cNvPr id="3" name="Content Placeholder 2">
            <a:extLst>
              <a:ext uri="{FF2B5EF4-FFF2-40B4-BE49-F238E27FC236}">
                <a16:creationId xmlns:a16="http://schemas.microsoft.com/office/drawing/2014/main" id="{1C90CA57-C862-4BE6-811C-7D63577454C7}"/>
              </a:ext>
            </a:extLst>
          </p:cNvPr>
          <p:cNvSpPr>
            <a:spLocks noGrp="1"/>
          </p:cNvSpPr>
          <p:nvPr>
            <p:ph idx="1"/>
          </p:nvPr>
        </p:nvSpPr>
        <p:spPr/>
        <p:txBody>
          <a:bodyPr/>
          <a:lstStyle/>
          <a:p>
            <a:endParaRPr lang="en-GB"/>
          </a:p>
        </p:txBody>
      </p:sp>
      <p:pic>
        <p:nvPicPr>
          <p:cNvPr id="5" name="Picture 4">
            <a:extLst>
              <a:ext uri="{FF2B5EF4-FFF2-40B4-BE49-F238E27FC236}">
                <a16:creationId xmlns:a16="http://schemas.microsoft.com/office/drawing/2014/main" id="{69645C4F-07D7-4A86-B8A3-1AD314F8C091}"/>
              </a:ext>
            </a:extLst>
          </p:cNvPr>
          <p:cNvPicPr>
            <a:picLocks noChangeAspect="1"/>
          </p:cNvPicPr>
          <p:nvPr/>
        </p:nvPicPr>
        <p:blipFill>
          <a:blip r:embed="rId2"/>
          <a:stretch>
            <a:fillRect/>
          </a:stretch>
        </p:blipFill>
        <p:spPr>
          <a:xfrm>
            <a:off x="529845" y="2167634"/>
            <a:ext cx="8084310" cy="3513332"/>
          </a:xfrm>
          <a:prstGeom prst="rect">
            <a:avLst/>
          </a:prstGeom>
        </p:spPr>
      </p:pic>
    </p:spTree>
    <p:extLst>
      <p:ext uri="{BB962C8B-B14F-4D97-AF65-F5344CB8AC3E}">
        <p14:creationId xmlns:p14="http://schemas.microsoft.com/office/powerpoint/2010/main" val="4051519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E05A1-AC2A-4A30-A753-CAB50D0613A9}"/>
              </a:ext>
            </a:extLst>
          </p:cNvPr>
          <p:cNvSpPr>
            <a:spLocks noGrp="1"/>
          </p:cNvSpPr>
          <p:nvPr>
            <p:ph type="title"/>
          </p:nvPr>
        </p:nvSpPr>
        <p:spPr/>
        <p:txBody>
          <a:bodyPr/>
          <a:lstStyle/>
          <a:p>
            <a:r>
              <a:rPr lang="en-GB" sz="2800" dirty="0"/>
              <a:t>Protons That Lack Observable Coupling Constants</a:t>
            </a:r>
          </a:p>
        </p:txBody>
      </p:sp>
      <p:sp>
        <p:nvSpPr>
          <p:cNvPr id="3" name="Content Placeholder 2">
            <a:extLst>
              <a:ext uri="{FF2B5EF4-FFF2-40B4-BE49-F238E27FC236}">
                <a16:creationId xmlns:a16="http://schemas.microsoft.com/office/drawing/2014/main" id="{045A5075-CD02-4AA5-B819-22A7B473970E}"/>
              </a:ext>
            </a:extLst>
          </p:cNvPr>
          <p:cNvSpPr>
            <a:spLocks noGrp="1"/>
          </p:cNvSpPr>
          <p:nvPr>
            <p:ph idx="1"/>
          </p:nvPr>
        </p:nvSpPr>
        <p:spPr/>
        <p:txBody>
          <a:bodyPr/>
          <a:lstStyle/>
          <a:p>
            <a:r>
              <a:rPr lang="en-GB" sz="2400" dirty="0"/>
              <a:t>We have seen that some protons can produce signals that exhibit complex splitting. </a:t>
            </a:r>
            <a:endParaRPr lang="ar-IQ" sz="2400" dirty="0"/>
          </a:p>
          <a:p>
            <a:r>
              <a:rPr lang="en-GB" sz="2400" dirty="0"/>
              <a:t>In contrast, we</a:t>
            </a:r>
            <a:r>
              <a:rPr lang="ar-IQ" sz="2400" dirty="0"/>
              <a:t> </a:t>
            </a:r>
            <a:r>
              <a:rPr lang="en-GB" sz="2400" dirty="0"/>
              <a:t>will now explore cases in which a proton can produce a signal for which splitting is not observed despite the presence of </a:t>
            </a:r>
            <a:r>
              <a:rPr lang="en-GB" sz="2400" dirty="0" err="1"/>
              <a:t>neighboring</a:t>
            </a:r>
            <a:r>
              <a:rPr lang="en-GB" sz="2400" dirty="0"/>
              <a:t> protons. </a:t>
            </a:r>
          </a:p>
          <a:p>
            <a:r>
              <a:rPr lang="en-GB" sz="2400" dirty="0"/>
              <a:t>Consider the following 1H NMR spectrum of ethanol.</a:t>
            </a:r>
          </a:p>
          <a:p>
            <a:r>
              <a:rPr lang="en-GB" sz="2400" dirty="0"/>
              <a:t>As expected, the spectrum exhibits the characteristic signals of an ethyl group. </a:t>
            </a:r>
          </a:p>
          <a:p>
            <a:r>
              <a:rPr lang="en-GB" sz="2400" dirty="0"/>
              <a:t>In addition, another signal is observed at 2.2 ppm, representing the hydroxyl proton (OH).</a:t>
            </a:r>
            <a:endParaRPr lang="en-GB" sz="1800" dirty="0"/>
          </a:p>
        </p:txBody>
      </p:sp>
    </p:spTree>
    <p:extLst>
      <p:ext uri="{BB962C8B-B14F-4D97-AF65-F5344CB8AC3E}">
        <p14:creationId xmlns:p14="http://schemas.microsoft.com/office/powerpoint/2010/main" val="3964263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7B854-C9BB-4898-9E12-C9D65DF0CA19}"/>
              </a:ext>
            </a:extLst>
          </p:cNvPr>
          <p:cNvSpPr>
            <a:spLocks noGrp="1"/>
          </p:cNvSpPr>
          <p:nvPr>
            <p:ph type="title"/>
          </p:nvPr>
        </p:nvSpPr>
        <p:spPr/>
        <p:txBody>
          <a:bodyPr/>
          <a:lstStyle/>
          <a:p>
            <a:r>
              <a:rPr lang="en-GB" sz="2800" dirty="0"/>
              <a:t>Protons That Lack Observable Coupling Constants</a:t>
            </a:r>
          </a:p>
        </p:txBody>
      </p:sp>
      <p:sp>
        <p:nvSpPr>
          <p:cNvPr id="3" name="Content Placeholder 2">
            <a:extLst>
              <a:ext uri="{FF2B5EF4-FFF2-40B4-BE49-F238E27FC236}">
                <a16:creationId xmlns:a16="http://schemas.microsoft.com/office/drawing/2014/main" id="{7CB654D5-BD1C-479C-B598-DBDAF4EBF592}"/>
              </a:ext>
            </a:extLst>
          </p:cNvPr>
          <p:cNvSpPr>
            <a:spLocks noGrp="1"/>
          </p:cNvSpPr>
          <p:nvPr>
            <p:ph idx="1"/>
          </p:nvPr>
        </p:nvSpPr>
        <p:spPr/>
        <p:txBody>
          <a:bodyPr/>
          <a:lstStyle/>
          <a:p>
            <a:r>
              <a:rPr lang="en-GB" sz="2400" dirty="0"/>
              <a:t>Hydroxyl protons typically produce a signal between 2 and 5 ppm, and it is often difficult to predict exactly where that signal will appear. </a:t>
            </a:r>
          </a:p>
        </p:txBody>
      </p:sp>
      <p:pic>
        <p:nvPicPr>
          <p:cNvPr id="4" name="Picture 3">
            <a:extLst>
              <a:ext uri="{FF2B5EF4-FFF2-40B4-BE49-F238E27FC236}">
                <a16:creationId xmlns:a16="http://schemas.microsoft.com/office/drawing/2014/main" id="{1D8270CF-CEB1-4878-92B9-CCB60AE2408F}"/>
              </a:ext>
            </a:extLst>
          </p:cNvPr>
          <p:cNvPicPr>
            <a:picLocks noChangeAspect="1"/>
          </p:cNvPicPr>
          <p:nvPr/>
        </p:nvPicPr>
        <p:blipFill>
          <a:blip r:embed="rId2"/>
          <a:stretch>
            <a:fillRect/>
          </a:stretch>
        </p:blipFill>
        <p:spPr>
          <a:xfrm>
            <a:off x="457200" y="3140968"/>
            <a:ext cx="8306067" cy="2835193"/>
          </a:xfrm>
          <a:prstGeom prst="rect">
            <a:avLst/>
          </a:prstGeom>
        </p:spPr>
      </p:pic>
    </p:spTree>
    <p:extLst>
      <p:ext uri="{BB962C8B-B14F-4D97-AF65-F5344CB8AC3E}">
        <p14:creationId xmlns:p14="http://schemas.microsoft.com/office/powerpoint/2010/main" val="2940001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80884-2A20-4EFD-A93D-4BF0025B62DD}"/>
              </a:ext>
            </a:extLst>
          </p:cNvPr>
          <p:cNvSpPr>
            <a:spLocks noGrp="1"/>
          </p:cNvSpPr>
          <p:nvPr>
            <p:ph type="title"/>
          </p:nvPr>
        </p:nvSpPr>
        <p:spPr/>
        <p:txBody>
          <a:bodyPr/>
          <a:lstStyle/>
          <a:p>
            <a:r>
              <a:rPr lang="en-GB" sz="2800" dirty="0"/>
              <a:t>Protons That Lack Observable Coupling Constants</a:t>
            </a:r>
          </a:p>
        </p:txBody>
      </p:sp>
      <p:sp>
        <p:nvSpPr>
          <p:cNvPr id="3" name="Content Placeholder 2">
            <a:extLst>
              <a:ext uri="{FF2B5EF4-FFF2-40B4-BE49-F238E27FC236}">
                <a16:creationId xmlns:a16="http://schemas.microsoft.com/office/drawing/2014/main" id="{5023AA74-D9DC-4BC9-9086-81631BD3D400}"/>
              </a:ext>
            </a:extLst>
          </p:cNvPr>
          <p:cNvSpPr>
            <a:spLocks noGrp="1"/>
          </p:cNvSpPr>
          <p:nvPr>
            <p:ph idx="1"/>
          </p:nvPr>
        </p:nvSpPr>
        <p:spPr/>
        <p:txBody>
          <a:bodyPr/>
          <a:lstStyle/>
          <a:p>
            <a:r>
              <a:rPr lang="en-GB" sz="2400" dirty="0"/>
              <a:t>In this NMR spectrum, notice that the hydroxyl proton is not split into a triplet from the </a:t>
            </a:r>
            <a:r>
              <a:rPr lang="en-GB" sz="2400" dirty="0" err="1"/>
              <a:t>neighboring</a:t>
            </a:r>
            <a:r>
              <a:rPr lang="en-GB" sz="2400" dirty="0"/>
              <a:t> methylene group.</a:t>
            </a:r>
            <a:endParaRPr lang="ar-IQ" sz="2400" dirty="0"/>
          </a:p>
          <a:p>
            <a:r>
              <a:rPr lang="en-GB" sz="2400" dirty="0"/>
              <a:t>Generally, no splitting is observed across the oxygen atom of an alcohol, because proton exchange is a very rapid process that is </a:t>
            </a:r>
            <a:r>
              <a:rPr lang="en-GB" sz="2400" dirty="0" err="1"/>
              <a:t>catalyzed</a:t>
            </a:r>
            <a:r>
              <a:rPr lang="en-GB" sz="2400" dirty="0"/>
              <a:t> by trace amounts of acid or base.</a:t>
            </a:r>
          </a:p>
          <a:p>
            <a:r>
              <a:rPr lang="en-GB" sz="2400" dirty="0"/>
              <a:t>Hydroxyl protons are said to be </a:t>
            </a:r>
            <a:r>
              <a:rPr lang="en-GB" sz="2400" b="1" dirty="0"/>
              <a:t>labile</a:t>
            </a:r>
            <a:r>
              <a:rPr lang="en-GB" sz="2400" dirty="0"/>
              <a:t>, because of the rapid rate at which they are exchanged. </a:t>
            </a:r>
          </a:p>
        </p:txBody>
      </p:sp>
      <p:pic>
        <p:nvPicPr>
          <p:cNvPr id="4" name="Picture 3">
            <a:extLst>
              <a:ext uri="{FF2B5EF4-FFF2-40B4-BE49-F238E27FC236}">
                <a16:creationId xmlns:a16="http://schemas.microsoft.com/office/drawing/2014/main" id="{79C99B5E-C2CE-468C-90BE-0B4274AC0F8D}"/>
              </a:ext>
            </a:extLst>
          </p:cNvPr>
          <p:cNvPicPr>
            <a:picLocks noChangeAspect="1"/>
          </p:cNvPicPr>
          <p:nvPr/>
        </p:nvPicPr>
        <p:blipFill>
          <a:blip r:embed="rId2"/>
          <a:stretch>
            <a:fillRect/>
          </a:stretch>
        </p:blipFill>
        <p:spPr>
          <a:xfrm>
            <a:off x="457200" y="4919389"/>
            <a:ext cx="8229600" cy="951886"/>
          </a:xfrm>
          <a:prstGeom prst="rect">
            <a:avLst/>
          </a:prstGeom>
        </p:spPr>
      </p:pic>
    </p:spTree>
    <p:extLst>
      <p:ext uri="{BB962C8B-B14F-4D97-AF65-F5344CB8AC3E}">
        <p14:creationId xmlns:p14="http://schemas.microsoft.com/office/powerpoint/2010/main" val="3360566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70454-B182-42EC-944C-4A72AA7D1DF0}"/>
              </a:ext>
            </a:extLst>
          </p:cNvPr>
          <p:cNvSpPr>
            <a:spLocks noGrp="1"/>
          </p:cNvSpPr>
          <p:nvPr>
            <p:ph type="title"/>
          </p:nvPr>
        </p:nvSpPr>
        <p:spPr/>
        <p:txBody>
          <a:bodyPr/>
          <a:lstStyle/>
          <a:p>
            <a:r>
              <a:rPr lang="en-GB" sz="2800" dirty="0"/>
              <a:t>Protons That Lack Observable Coupling Constants</a:t>
            </a:r>
          </a:p>
        </p:txBody>
      </p:sp>
      <p:sp>
        <p:nvSpPr>
          <p:cNvPr id="3" name="Content Placeholder 2">
            <a:extLst>
              <a:ext uri="{FF2B5EF4-FFF2-40B4-BE49-F238E27FC236}">
                <a16:creationId xmlns:a16="http://schemas.microsoft.com/office/drawing/2014/main" id="{1E52A766-152E-466C-9BDE-F76639B57770}"/>
              </a:ext>
            </a:extLst>
          </p:cNvPr>
          <p:cNvSpPr>
            <a:spLocks noGrp="1"/>
          </p:cNvSpPr>
          <p:nvPr>
            <p:ph idx="1"/>
          </p:nvPr>
        </p:nvSpPr>
        <p:spPr/>
        <p:txBody>
          <a:bodyPr/>
          <a:lstStyle/>
          <a:p>
            <a:r>
              <a:rPr lang="en-GB" sz="2400" dirty="0"/>
              <a:t>This proton transfer process occurs at a faster rate than the timescale of an NMR spectrometer, producing a blurring effect that averages out any possible splitting effect.</a:t>
            </a:r>
            <a:endParaRPr lang="ar-IQ" sz="2400" dirty="0"/>
          </a:p>
          <a:p>
            <a:r>
              <a:rPr lang="en-GB" sz="2400" dirty="0"/>
              <a:t>It is possible to slow down the rate of</a:t>
            </a:r>
            <a:r>
              <a:rPr lang="ar-IQ" sz="2400" dirty="0"/>
              <a:t> </a:t>
            </a:r>
            <a:r>
              <a:rPr lang="en-GB" sz="2400" dirty="0"/>
              <a:t>proton transfer by fully removing the trace amounts of acid and base dissolved in ethanol.</a:t>
            </a:r>
          </a:p>
          <a:p>
            <a:r>
              <a:rPr lang="en-GB" sz="2400" dirty="0"/>
              <a:t>Such purified ethanol does in fact exhibit splitting across the oxygen atom, and the signal at 2.2 ppm is observed to be a triplet.</a:t>
            </a:r>
            <a:endParaRPr lang="en-GB" sz="1800" dirty="0"/>
          </a:p>
          <a:p>
            <a:endParaRPr lang="en-GB" sz="1800" dirty="0"/>
          </a:p>
          <a:p>
            <a:pPr marL="0" indent="0">
              <a:buNone/>
            </a:pPr>
            <a:endParaRPr lang="en-GB" sz="3200" dirty="0"/>
          </a:p>
        </p:txBody>
      </p:sp>
    </p:spTree>
    <p:extLst>
      <p:ext uri="{BB962C8B-B14F-4D97-AF65-F5344CB8AC3E}">
        <p14:creationId xmlns:p14="http://schemas.microsoft.com/office/powerpoint/2010/main" val="3081052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A5AD-DDFE-4D33-B5BF-19FC323079E9}"/>
              </a:ext>
            </a:extLst>
          </p:cNvPr>
          <p:cNvSpPr>
            <a:spLocks noGrp="1"/>
          </p:cNvSpPr>
          <p:nvPr>
            <p:ph type="title"/>
          </p:nvPr>
        </p:nvSpPr>
        <p:spPr/>
        <p:txBody>
          <a:bodyPr/>
          <a:lstStyle/>
          <a:p>
            <a:r>
              <a:rPr lang="en-GB" sz="2800" dirty="0"/>
              <a:t>Protons That Lack Observable Coupling Constants</a:t>
            </a:r>
          </a:p>
        </p:txBody>
      </p:sp>
      <p:sp>
        <p:nvSpPr>
          <p:cNvPr id="3" name="Content Placeholder 2">
            <a:extLst>
              <a:ext uri="{FF2B5EF4-FFF2-40B4-BE49-F238E27FC236}">
                <a16:creationId xmlns:a16="http://schemas.microsoft.com/office/drawing/2014/main" id="{DAF064D3-04AF-4FCF-B0FE-2F3A5F4F4BA6}"/>
              </a:ext>
            </a:extLst>
          </p:cNvPr>
          <p:cNvSpPr>
            <a:spLocks noGrp="1"/>
          </p:cNvSpPr>
          <p:nvPr>
            <p:ph idx="1"/>
          </p:nvPr>
        </p:nvSpPr>
        <p:spPr/>
        <p:txBody>
          <a:bodyPr/>
          <a:lstStyle/>
          <a:p>
            <a:r>
              <a:rPr lang="en-GB" sz="2400" dirty="0"/>
              <a:t>There is one other common example of </a:t>
            </a:r>
            <a:r>
              <a:rPr lang="en-GB" sz="2400" dirty="0" err="1"/>
              <a:t>neighboring</a:t>
            </a:r>
            <a:r>
              <a:rPr lang="en-GB" sz="2400" dirty="0"/>
              <a:t> protons that often do not produce observable splitting. </a:t>
            </a:r>
          </a:p>
          <a:p>
            <a:r>
              <a:rPr lang="en-GB" sz="2400" dirty="0"/>
              <a:t>Aldehydic protons, which generally produce signals near 10 ppm, will often couple only weakly with their</a:t>
            </a:r>
            <a:br>
              <a:rPr lang="en-GB" sz="2400" dirty="0"/>
            </a:br>
            <a:r>
              <a:rPr lang="en-GB" sz="2400" dirty="0" err="1"/>
              <a:t>neighbors</a:t>
            </a:r>
            <a:r>
              <a:rPr lang="en-GB" sz="2400" dirty="0"/>
              <a:t> (i.e., a very small </a:t>
            </a:r>
            <a:r>
              <a:rPr lang="en-GB" sz="2400" i="1" dirty="0"/>
              <a:t>J </a:t>
            </a:r>
            <a:r>
              <a:rPr lang="en-GB" sz="2400" dirty="0"/>
              <a:t>value).</a:t>
            </a:r>
          </a:p>
          <a:p>
            <a:r>
              <a:rPr lang="en-GB" sz="2400" dirty="0"/>
              <a:t>Depending on the size of the </a:t>
            </a:r>
            <a:r>
              <a:rPr lang="en-GB" sz="2400" i="1" dirty="0"/>
              <a:t>J </a:t>
            </a:r>
            <a:r>
              <a:rPr lang="en-GB" sz="2400" dirty="0"/>
              <a:t>value, splitting</a:t>
            </a:r>
            <a:br>
              <a:rPr lang="en-GB" sz="2400" dirty="0"/>
            </a:br>
            <a:r>
              <a:rPr lang="en-GB" sz="2400" dirty="0"/>
              <a:t>may or may not be noticeable. If the </a:t>
            </a:r>
            <a:r>
              <a:rPr lang="en-GB" sz="2400" i="1" dirty="0"/>
              <a:t>J </a:t>
            </a:r>
            <a:r>
              <a:rPr lang="en-GB" sz="2400" dirty="0"/>
              <a:t>value is</a:t>
            </a:r>
            <a:br>
              <a:rPr lang="en-GB" sz="2400" dirty="0"/>
            </a:br>
            <a:r>
              <a:rPr lang="en-GB" sz="2400" dirty="0"/>
              <a:t>too small, then the signal near 10 ppm will appear</a:t>
            </a:r>
            <a:br>
              <a:rPr lang="en-GB" sz="2400" dirty="0"/>
            </a:br>
            <a:r>
              <a:rPr lang="en-GB" sz="2400" dirty="0"/>
              <a:t>to be a singlet, despite the presence of </a:t>
            </a:r>
            <a:r>
              <a:rPr lang="en-GB" sz="2400" dirty="0" err="1"/>
              <a:t>neighboring</a:t>
            </a:r>
            <a:r>
              <a:rPr lang="en-GB" sz="2400" dirty="0"/>
              <a:t> protons.</a:t>
            </a:r>
          </a:p>
        </p:txBody>
      </p:sp>
      <p:pic>
        <p:nvPicPr>
          <p:cNvPr id="4" name="Picture 3">
            <a:extLst>
              <a:ext uri="{FF2B5EF4-FFF2-40B4-BE49-F238E27FC236}">
                <a16:creationId xmlns:a16="http://schemas.microsoft.com/office/drawing/2014/main" id="{6585C307-D39B-44B7-88F8-FD7E2ACEF788}"/>
              </a:ext>
            </a:extLst>
          </p:cNvPr>
          <p:cNvPicPr>
            <a:picLocks noChangeAspect="1"/>
          </p:cNvPicPr>
          <p:nvPr/>
        </p:nvPicPr>
        <p:blipFill>
          <a:blip r:embed="rId2"/>
          <a:stretch>
            <a:fillRect/>
          </a:stretch>
        </p:blipFill>
        <p:spPr>
          <a:xfrm>
            <a:off x="6660232" y="3312218"/>
            <a:ext cx="2240657" cy="1224164"/>
          </a:xfrm>
          <a:prstGeom prst="rect">
            <a:avLst/>
          </a:prstGeom>
        </p:spPr>
      </p:pic>
    </p:spTree>
    <p:extLst>
      <p:ext uri="{BB962C8B-B14F-4D97-AF65-F5344CB8AC3E}">
        <p14:creationId xmlns:p14="http://schemas.microsoft.com/office/powerpoint/2010/main" val="2229091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BB8CF-7DCA-40C3-AC50-DE1AD098437A}"/>
              </a:ext>
            </a:extLst>
          </p:cNvPr>
          <p:cNvSpPr>
            <a:spLocks noGrp="1"/>
          </p:cNvSpPr>
          <p:nvPr>
            <p:ph type="title"/>
          </p:nvPr>
        </p:nvSpPr>
        <p:spPr/>
        <p:txBody>
          <a:bodyPr/>
          <a:lstStyle/>
          <a:p>
            <a:r>
              <a:rPr lang="en-GB" sz="3200" dirty="0" err="1"/>
              <a:t>Analyzing</a:t>
            </a:r>
            <a:r>
              <a:rPr lang="en-GB" sz="3200" dirty="0"/>
              <a:t> a 1H NMR Spectrum</a:t>
            </a:r>
          </a:p>
        </p:txBody>
      </p:sp>
      <p:sp>
        <p:nvSpPr>
          <p:cNvPr id="3" name="Content Placeholder 2">
            <a:extLst>
              <a:ext uri="{FF2B5EF4-FFF2-40B4-BE49-F238E27FC236}">
                <a16:creationId xmlns:a16="http://schemas.microsoft.com/office/drawing/2014/main" id="{C88B5696-4526-4915-8964-016D7C580CB1}"/>
              </a:ext>
            </a:extLst>
          </p:cNvPr>
          <p:cNvSpPr>
            <a:spLocks noGrp="1"/>
          </p:cNvSpPr>
          <p:nvPr>
            <p:ph idx="1"/>
          </p:nvPr>
        </p:nvSpPr>
        <p:spPr/>
        <p:txBody>
          <a:bodyPr/>
          <a:lstStyle/>
          <a:p>
            <a:r>
              <a:rPr lang="en-GB" sz="2400" dirty="0"/>
              <a:t>Always begin by inspecting the molecular formula (if it is given), as it provides useful information.</a:t>
            </a:r>
          </a:p>
          <a:p>
            <a:r>
              <a:rPr lang="en-GB" sz="2400" dirty="0"/>
              <a:t>Specifically, calculating the hydrogen deficiency index (HDI) can provide important clues about the structure of the compound. </a:t>
            </a:r>
          </a:p>
          <a:p>
            <a:r>
              <a:rPr lang="en-GB" sz="2400" dirty="0"/>
              <a:t>An HDI of zero indicates that the compound does not possess any rings or π bonds. An HDI of 1 indicates that the compound has either one ring or one π bond. </a:t>
            </a:r>
          </a:p>
          <a:p>
            <a:r>
              <a:rPr lang="en-GB" sz="2400" dirty="0"/>
              <a:t>The larger the HDI, the less useful it is. An HDI of 4 or more should indicate the possible presence of an aromatic ring.</a:t>
            </a:r>
          </a:p>
        </p:txBody>
      </p:sp>
    </p:spTree>
    <p:extLst>
      <p:ext uri="{BB962C8B-B14F-4D97-AF65-F5344CB8AC3E}">
        <p14:creationId xmlns:p14="http://schemas.microsoft.com/office/powerpoint/2010/main" val="4293440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51B33-0405-4D95-B422-C2ACD94C86DC}"/>
              </a:ext>
            </a:extLst>
          </p:cNvPr>
          <p:cNvSpPr>
            <a:spLocks noGrp="1"/>
          </p:cNvSpPr>
          <p:nvPr>
            <p:ph type="title"/>
          </p:nvPr>
        </p:nvSpPr>
        <p:spPr/>
        <p:txBody>
          <a:bodyPr/>
          <a:lstStyle/>
          <a:p>
            <a:r>
              <a:rPr lang="en-GB" dirty="0"/>
              <a:t>Pattern Recognition</a:t>
            </a:r>
          </a:p>
        </p:txBody>
      </p:sp>
      <p:sp>
        <p:nvSpPr>
          <p:cNvPr id="3" name="Content Placeholder 2">
            <a:extLst>
              <a:ext uri="{FF2B5EF4-FFF2-40B4-BE49-F238E27FC236}">
                <a16:creationId xmlns:a16="http://schemas.microsoft.com/office/drawing/2014/main" id="{64FF7A58-C37D-4F13-99CD-4E574FD5CD57}"/>
              </a:ext>
            </a:extLst>
          </p:cNvPr>
          <p:cNvSpPr>
            <a:spLocks noGrp="1"/>
          </p:cNvSpPr>
          <p:nvPr>
            <p:ph idx="1"/>
          </p:nvPr>
        </p:nvSpPr>
        <p:spPr/>
        <p:txBody>
          <a:bodyPr/>
          <a:lstStyle/>
          <a:p>
            <a:r>
              <a:rPr lang="en-GB" sz="2400" dirty="0"/>
              <a:t>Specific splitting patterns are commonly seen in 1H NMR spectra, and recognizing these patterns allows for a more efficient analysis. </a:t>
            </a:r>
          </a:p>
          <a:p>
            <a:r>
              <a:rPr lang="en-GB" sz="2400" dirty="0"/>
              <a:t>The figure below shows the characteristic splitting pattern of an isolated ethyl group (</a:t>
            </a:r>
            <a:r>
              <a:rPr lang="en-GB" sz="2400" i="1" dirty="0"/>
              <a:t>isolated </a:t>
            </a:r>
            <a:r>
              <a:rPr lang="en-GB" sz="2400" dirty="0"/>
              <a:t>means that the CH</a:t>
            </a:r>
            <a:r>
              <a:rPr lang="en-GB" sz="2400" baseline="-25000" dirty="0"/>
              <a:t>2</a:t>
            </a:r>
            <a:r>
              <a:rPr lang="en-GB" sz="2400" dirty="0"/>
              <a:t> protons are only being split by the CH</a:t>
            </a:r>
            <a:r>
              <a:rPr lang="en-GB" sz="2400" baseline="-25000" dirty="0"/>
              <a:t>3</a:t>
            </a:r>
            <a:r>
              <a:rPr lang="en-GB" sz="2400" dirty="0"/>
              <a:t> protons). </a:t>
            </a:r>
          </a:p>
          <a:p>
            <a:r>
              <a:rPr lang="en-GB" sz="2400" dirty="0"/>
              <a:t>A compound containing an isolated ethyl group will display a triplet with an integration of 3, upfield from a quartet with an integration of 2 in its </a:t>
            </a:r>
            <a:r>
              <a:rPr lang="en-GB" sz="2400" baseline="30000" dirty="0"/>
              <a:t>1</a:t>
            </a:r>
            <a:r>
              <a:rPr lang="en-GB" sz="2400" dirty="0"/>
              <a:t>H NMR spectrum.</a:t>
            </a:r>
          </a:p>
        </p:txBody>
      </p:sp>
    </p:spTree>
    <p:extLst>
      <p:ext uri="{BB962C8B-B14F-4D97-AF65-F5344CB8AC3E}">
        <p14:creationId xmlns:p14="http://schemas.microsoft.com/office/powerpoint/2010/main" val="3956476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F8EE9-BE48-4152-A03A-0F3258E3DA6C}"/>
              </a:ext>
            </a:extLst>
          </p:cNvPr>
          <p:cNvSpPr>
            <a:spLocks noGrp="1"/>
          </p:cNvSpPr>
          <p:nvPr>
            <p:ph type="title"/>
          </p:nvPr>
        </p:nvSpPr>
        <p:spPr/>
        <p:txBody>
          <a:bodyPr/>
          <a:lstStyle/>
          <a:p>
            <a:r>
              <a:rPr lang="en-GB" dirty="0" err="1"/>
              <a:t>Analyzing</a:t>
            </a:r>
            <a:r>
              <a:rPr lang="en-GB" dirty="0"/>
              <a:t> a 1H NMR Spectrum</a:t>
            </a:r>
          </a:p>
        </p:txBody>
      </p:sp>
      <p:sp>
        <p:nvSpPr>
          <p:cNvPr id="3" name="Content Placeholder 2">
            <a:extLst>
              <a:ext uri="{FF2B5EF4-FFF2-40B4-BE49-F238E27FC236}">
                <a16:creationId xmlns:a16="http://schemas.microsoft.com/office/drawing/2014/main" id="{87304D0A-E19A-4BC6-BEF8-434D1796283C}"/>
              </a:ext>
            </a:extLst>
          </p:cNvPr>
          <p:cNvSpPr>
            <a:spLocks noGrp="1"/>
          </p:cNvSpPr>
          <p:nvPr>
            <p:ph idx="1"/>
          </p:nvPr>
        </p:nvSpPr>
        <p:spPr/>
        <p:txBody>
          <a:bodyPr/>
          <a:lstStyle/>
          <a:p>
            <a:r>
              <a:rPr lang="en-GB" sz="2400" dirty="0"/>
              <a:t>Consider the number of signals and integration of each signal (gives clues about the symmetry of the compound).</a:t>
            </a:r>
          </a:p>
          <a:p>
            <a:r>
              <a:rPr lang="en-GB" sz="2400" dirty="0" err="1"/>
              <a:t>Analyze</a:t>
            </a:r>
            <a:r>
              <a:rPr lang="en-GB" sz="2400" dirty="0"/>
              <a:t> each signal (chemical shift, integration, and multiplicity) and then draw fragments consistent with each signal. </a:t>
            </a:r>
          </a:p>
          <a:p>
            <a:r>
              <a:rPr lang="en-GB" sz="2400" dirty="0"/>
              <a:t>These fragments become our puzzle pieces that must be assembled to produce a molecular structure.</a:t>
            </a:r>
          </a:p>
          <a:p>
            <a:r>
              <a:rPr lang="en-GB" sz="2400" dirty="0"/>
              <a:t>Assemble the fragments into a molecular structure.</a:t>
            </a:r>
          </a:p>
          <a:p>
            <a:r>
              <a:rPr lang="en-GB" sz="2400" dirty="0"/>
              <a:t>Verify that the proposed structure is consistent with all of the spectral data.</a:t>
            </a:r>
            <a:endParaRPr lang="en-GB" sz="1800" dirty="0"/>
          </a:p>
        </p:txBody>
      </p:sp>
    </p:spTree>
    <p:extLst>
      <p:ext uri="{BB962C8B-B14F-4D97-AF65-F5344CB8AC3E}">
        <p14:creationId xmlns:p14="http://schemas.microsoft.com/office/powerpoint/2010/main" val="2794035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E11BE-2A9D-419F-B9B3-9AC25C663690}"/>
              </a:ext>
            </a:extLst>
          </p:cNvPr>
          <p:cNvSpPr>
            <a:spLocks noGrp="1"/>
          </p:cNvSpPr>
          <p:nvPr>
            <p:ph type="title"/>
          </p:nvPr>
        </p:nvSpPr>
        <p:spPr/>
        <p:txBody>
          <a:bodyPr/>
          <a:lstStyle/>
          <a:p>
            <a:r>
              <a:rPr lang="en-GB" dirty="0" err="1"/>
              <a:t>Analyzing</a:t>
            </a:r>
            <a:r>
              <a:rPr lang="en-GB" dirty="0"/>
              <a:t> a 1H NMR Spectrum</a:t>
            </a:r>
          </a:p>
        </p:txBody>
      </p:sp>
      <p:sp>
        <p:nvSpPr>
          <p:cNvPr id="3" name="Content Placeholder 2">
            <a:extLst>
              <a:ext uri="{FF2B5EF4-FFF2-40B4-BE49-F238E27FC236}">
                <a16:creationId xmlns:a16="http://schemas.microsoft.com/office/drawing/2014/main" id="{0BDDCF3C-61C3-41A1-B5DB-8483F645BA6A}"/>
              </a:ext>
            </a:extLst>
          </p:cNvPr>
          <p:cNvSpPr>
            <a:spLocks noGrp="1"/>
          </p:cNvSpPr>
          <p:nvPr>
            <p:ph idx="1"/>
          </p:nvPr>
        </p:nvSpPr>
        <p:spPr/>
        <p:txBody>
          <a:bodyPr/>
          <a:lstStyle/>
          <a:p>
            <a:r>
              <a:rPr lang="en-GB" sz="2400" dirty="0"/>
              <a:t>Identify the structure of a compound with the molecular formula C</a:t>
            </a:r>
            <a:r>
              <a:rPr lang="en-GB" sz="2400" baseline="-25000" dirty="0"/>
              <a:t>9</a:t>
            </a:r>
            <a:r>
              <a:rPr lang="en-GB" sz="2400" dirty="0"/>
              <a:t>H</a:t>
            </a:r>
            <a:r>
              <a:rPr lang="en-GB" sz="2400" baseline="-25000" dirty="0"/>
              <a:t>10</a:t>
            </a:r>
            <a:r>
              <a:rPr lang="en-GB" sz="2400" dirty="0"/>
              <a:t>O that exhibits the following 1H NMR spectrum:</a:t>
            </a:r>
          </a:p>
        </p:txBody>
      </p:sp>
      <p:pic>
        <p:nvPicPr>
          <p:cNvPr id="4" name="Picture 3">
            <a:extLst>
              <a:ext uri="{FF2B5EF4-FFF2-40B4-BE49-F238E27FC236}">
                <a16:creationId xmlns:a16="http://schemas.microsoft.com/office/drawing/2014/main" id="{6148889D-6236-4A62-8FE3-A0899810B6C3}"/>
              </a:ext>
            </a:extLst>
          </p:cNvPr>
          <p:cNvPicPr>
            <a:picLocks noChangeAspect="1"/>
          </p:cNvPicPr>
          <p:nvPr/>
        </p:nvPicPr>
        <p:blipFill>
          <a:blip r:embed="rId2"/>
          <a:stretch>
            <a:fillRect/>
          </a:stretch>
        </p:blipFill>
        <p:spPr>
          <a:xfrm>
            <a:off x="457200" y="3217190"/>
            <a:ext cx="8275320" cy="2971800"/>
          </a:xfrm>
          <a:prstGeom prst="rect">
            <a:avLst/>
          </a:prstGeom>
        </p:spPr>
      </p:pic>
    </p:spTree>
    <p:extLst>
      <p:ext uri="{BB962C8B-B14F-4D97-AF65-F5344CB8AC3E}">
        <p14:creationId xmlns:p14="http://schemas.microsoft.com/office/powerpoint/2010/main" val="30313289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5E8F1-6EE6-415C-AD3F-F862E46DF961}"/>
              </a:ext>
            </a:extLst>
          </p:cNvPr>
          <p:cNvSpPr>
            <a:spLocks noGrp="1"/>
          </p:cNvSpPr>
          <p:nvPr>
            <p:ph type="title"/>
          </p:nvPr>
        </p:nvSpPr>
        <p:spPr/>
        <p:txBody>
          <a:bodyPr/>
          <a:lstStyle/>
          <a:p>
            <a:r>
              <a:rPr lang="en-GB" dirty="0" err="1"/>
              <a:t>Analyzing</a:t>
            </a:r>
            <a:r>
              <a:rPr lang="en-GB" dirty="0"/>
              <a:t> a 1H NMR Spectrum</a:t>
            </a:r>
          </a:p>
        </p:txBody>
      </p:sp>
      <p:sp>
        <p:nvSpPr>
          <p:cNvPr id="3" name="Content Placeholder 2">
            <a:extLst>
              <a:ext uri="{FF2B5EF4-FFF2-40B4-BE49-F238E27FC236}">
                <a16:creationId xmlns:a16="http://schemas.microsoft.com/office/drawing/2014/main" id="{1ED5034D-1F75-43B8-96E6-B36E3DAA7C93}"/>
              </a:ext>
            </a:extLst>
          </p:cNvPr>
          <p:cNvSpPr>
            <a:spLocks noGrp="1"/>
          </p:cNvSpPr>
          <p:nvPr>
            <p:ph idx="1"/>
          </p:nvPr>
        </p:nvSpPr>
        <p:spPr/>
        <p:txBody>
          <a:bodyPr/>
          <a:lstStyle/>
          <a:p>
            <a:r>
              <a:rPr lang="en-GB" sz="2400" dirty="0"/>
              <a:t>Begin by calculating the HDI. The molecular formula indicates 9 carbon atoms, which would require 20 hydrogen atoms in order to be fully saturated. </a:t>
            </a:r>
          </a:p>
          <a:p>
            <a:r>
              <a:rPr lang="en-GB" sz="2400" dirty="0"/>
              <a:t>There are only 10 hydrogen atoms, which means that 10 hydrogen atoms are missing, and therefore, the HDI is 5. </a:t>
            </a:r>
          </a:p>
          <a:p>
            <a:r>
              <a:rPr lang="en-GB" sz="2400" dirty="0"/>
              <a:t>This is a large number, and it would not be efficient to think about all the possible ways to have five degrees of unsaturation. </a:t>
            </a:r>
          </a:p>
          <a:p>
            <a:r>
              <a:rPr lang="en-GB" sz="2400" dirty="0"/>
              <a:t>However, anytime we encounter an HDI of 4 or more, we should be on the lookout for an aromatic ring</a:t>
            </a:r>
          </a:p>
        </p:txBody>
      </p:sp>
    </p:spTree>
    <p:extLst>
      <p:ext uri="{BB962C8B-B14F-4D97-AF65-F5344CB8AC3E}">
        <p14:creationId xmlns:p14="http://schemas.microsoft.com/office/powerpoint/2010/main" val="332778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FDCF8-F3D9-4959-A599-C29162F94925}"/>
              </a:ext>
            </a:extLst>
          </p:cNvPr>
          <p:cNvSpPr>
            <a:spLocks noGrp="1"/>
          </p:cNvSpPr>
          <p:nvPr>
            <p:ph type="title"/>
          </p:nvPr>
        </p:nvSpPr>
        <p:spPr/>
        <p:txBody>
          <a:bodyPr/>
          <a:lstStyle/>
          <a:p>
            <a:r>
              <a:rPr lang="en-GB" dirty="0" err="1"/>
              <a:t>Analyzing</a:t>
            </a:r>
            <a:r>
              <a:rPr lang="en-GB" dirty="0"/>
              <a:t> a 1H NMR Spectrum</a:t>
            </a:r>
          </a:p>
        </p:txBody>
      </p:sp>
      <p:sp>
        <p:nvSpPr>
          <p:cNvPr id="3" name="Content Placeholder 2">
            <a:extLst>
              <a:ext uri="{FF2B5EF4-FFF2-40B4-BE49-F238E27FC236}">
                <a16:creationId xmlns:a16="http://schemas.microsoft.com/office/drawing/2014/main" id="{A91C3E20-D182-4507-9838-E9D62AC53605}"/>
              </a:ext>
            </a:extLst>
          </p:cNvPr>
          <p:cNvSpPr>
            <a:spLocks noGrp="1"/>
          </p:cNvSpPr>
          <p:nvPr>
            <p:ph idx="1"/>
          </p:nvPr>
        </p:nvSpPr>
        <p:spPr/>
        <p:txBody>
          <a:bodyPr/>
          <a:lstStyle/>
          <a:p>
            <a:r>
              <a:rPr lang="en-GB" sz="2400" dirty="0"/>
              <a:t>We must keep this in mind when </a:t>
            </a:r>
            <a:r>
              <a:rPr lang="en-GB" sz="2400" dirty="0" err="1"/>
              <a:t>analyzing</a:t>
            </a:r>
            <a:r>
              <a:rPr lang="en-GB" sz="2400" dirty="0"/>
              <a:t> the spectrum.</a:t>
            </a:r>
          </a:p>
          <a:p>
            <a:r>
              <a:rPr lang="en-GB" sz="2400" dirty="0"/>
              <a:t>In this case, we should expect to see an aromatic ring (HDI = 4) plus one other degree of unsaturation (either a ring or a double bond).</a:t>
            </a:r>
          </a:p>
          <a:p>
            <a:r>
              <a:rPr lang="en-GB" sz="2400" dirty="0"/>
              <a:t>Next, consider the number of signals and the integration value for each signal. </a:t>
            </a:r>
          </a:p>
          <a:p>
            <a:r>
              <a:rPr lang="en-GB" sz="2400" dirty="0"/>
              <a:t>Be on the lookout for integration values that would suggest the presence of symmetry elements.</a:t>
            </a:r>
          </a:p>
          <a:p>
            <a:r>
              <a:rPr lang="en-GB" sz="2400" dirty="0"/>
              <a:t>For example, a signal with an integration of 4 would suggest two equivalent CH</a:t>
            </a:r>
            <a:r>
              <a:rPr lang="en-GB" sz="2400" baseline="-25000" dirty="0"/>
              <a:t>2</a:t>
            </a:r>
            <a:r>
              <a:rPr lang="en-GB" sz="2400" dirty="0"/>
              <a:t> groups.</a:t>
            </a:r>
          </a:p>
        </p:txBody>
      </p:sp>
    </p:spTree>
    <p:extLst>
      <p:ext uri="{BB962C8B-B14F-4D97-AF65-F5344CB8AC3E}">
        <p14:creationId xmlns:p14="http://schemas.microsoft.com/office/powerpoint/2010/main" val="3551737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73B81-D755-45C8-ADD9-505DAF49A0DF}"/>
              </a:ext>
            </a:extLst>
          </p:cNvPr>
          <p:cNvSpPr>
            <a:spLocks noGrp="1"/>
          </p:cNvSpPr>
          <p:nvPr>
            <p:ph type="title"/>
          </p:nvPr>
        </p:nvSpPr>
        <p:spPr/>
        <p:txBody>
          <a:bodyPr/>
          <a:lstStyle/>
          <a:p>
            <a:r>
              <a:rPr lang="en-GB" dirty="0" err="1"/>
              <a:t>Analyzing</a:t>
            </a:r>
            <a:r>
              <a:rPr lang="en-GB" dirty="0"/>
              <a:t> a 1H NMR Spectrum</a:t>
            </a:r>
          </a:p>
        </p:txBody>
      </p:sp>
      <p:sp>
        <p:nvSpPr>
          <p:cNvPr id="3" name="Content Placeholder 2">
            <a:extLst>
              <a:ext uri="{FF2B5EF4-FFF2-40B4-BE49-F238E27FC236}">
                <a16:creationId xmlns:a16="http://schemas.microsoft.com/office/drawing/2014/main" id="{73B80FFA-C741-4789-987F-57D6486086BF}"/>
              </a:ext>
            </a:extLst>
          </p:cNvPr>
          <p:cNvSpPr>
            <a:spLocks noGrp="1"/>
          </p:cNvSpPr>
          <p:nvPr>
            <p:ph idx="1"/>
          </p:nvPr>
        </p:nvSpPr>
        <p:spPr/>
        <p:txBody>
          <a:bodyPr/>
          <a:lstStyle/>
          <a:p>
            <a:r>
              <a:rPr lang="en-GB" sz="2400" dirty="0"/>
              <a:t>In this spectrum, we see four signals. </a:t>
            </a:r>
          </a:p>
          <a:p>
            <a:r>
              <a:rPr lang="en-GB" sz="2400" dirty="0"/>
              <a:t>In order to </a:t>
            </a:r>
            <a:r>
              <a:rPr lang="en-GB" sz="2400" dirty="0" err="1"/>
              <a:t>analyze</a:t>
            </a:r>
            <a:r>
              <a:rPr lang="en-GB" sz="2400" dirty="0"/>
              <a:t> the integration of each signal, we must first divide by the lowest number (10.2):</a:t>
            </a:r>
          </a:p>
          <a:p>
            <a:endParaRPr lang="en-GB" sz="1800" dirty="0"/>
          </a:p>
          <a:p>
            <a:endParaRPr lang="en-GB" sz="2400" dirty="0"/>
          </a:p>
          <a:p>
            <a:r>
              <a:rPr lang="en-GB" sz="2400" dirty="0"/>
              <a:t>The ratio is approximately 1 : 5 : 2 : 2. Now look at the molecular formula. </a:t>
            </a:r>
          </a:p>
          <a:p>
            <a:r>
              <a:rPr lang="en-GB" sz="2400" dirty="0"/>
              <a:t>There are 10 protons in the compound, so the relative integration values represent the actual number of protons giving rise to each signal.</a:t>
            </a:r>
            <a:endParaRPr lang="en-GB" sz="1800" dirty="0"/>
          </a:p>
          <a:p>
            <a:endParaRPr lang="en-GB" sz="2400" dirty="0"/>
          </a:p>
          <a:p>
            <a:endParaRPr lang="en-GB" sz="2400" dirty="0"/>
          </a:p>
          <a:p>
            <a:endParaRPr lang="en-GB" sz="2400" dirty="0"/>
          </a:p>
        </p:txBody>
      </p:sp>
      <p:pic>
        <p:nvPicPr>
          <p:cNvPr id="4" name="Picture 3">
            <a:extLst>
              <a:ext uri="{FF2B5EF4-FFF2-40B4-BE49-F238E27FC236}">
                <a16:creationId xmlns:a16="http://schemas.microsoft.com/office/drawing/2014/main" id="{8116D2B5-294F-4FF2-A166-3D99789DF4B6}"/>
              </a:ext>
            </a:extLst>
          </p:cNvPr>
          <p:cNvPicPr>
            <a:picLocks noChangeAspect="1"/>
          </p:cNvPicPr>
          <p:nvPr/>
        </p:nvPicPr>
        <p:blipFill>
          <a:blip r:embed="rId2"/>
          <a:stretch>
            <a:fillRect/>
          </a:stretch>
        </p:blipFill>
        <p:spPr>
          <a:xfrm>
            <a:off x="418785" y="3356992"/>
            <a:ext cx="8268015" cy="632397"/>
          </a:xfrm>
          <a:prstGeom prst="rect">
            <a:avLst/>
          </a:prstGeom>
        </p:spPr>
      </p:pic>
    </p:spTree>
    <p:extLst>
      <p:ext uri="{BB962C8B-B14F-4D97-AF65-F5344CB8AC3E}">
        <p14:creationId xmlns:p14="http://schemas.microsoft.com/office/powerpoint/2010/main" val="3342277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F9206-0BCB-4B5F-9025-7D287B1E691E}"/>
              </a:ext>
            </a:extLst>
          </p:cNvPr>
          <p:cNvSpPr>
            <a:spLocks noGrp="1"/>
          </p:cNvSpPr>
          <p:nvPr>
            <p:ph type="title"/>
          </p:nvPr>
        </p:nvSpPr>
        <p:spPr/>
        <p:txBody>
          <a:bodyPr/>
          <a:lstStyle/>
          <a:p>
            <a:r>
              <a:rPr lang="en-GB" dirty="0" err="1"/>
              <a:t>Analyzing</a:t>
            </a:r>
            <a:r>
              <a:rPr lang="en-GB" dirty="0"/>
              <a:t> a 1H NMR Spectrum</a:t>
            </a:r>
          </a:p>
        </p:txBody>
      </p:sp>
      <p:sp>
        <p:nvSpPr>
          <p:cNvPr id="3" name="Content Placeholder 2">
            <a:extLst>
              <a:ext uri="{FF2B5EF4-FFF2-40B4-BE49-F238E27FC236}">
                <a16:creationId xmlns:a16="http://schemas.microsoft.com/office/drawing/2014/main" id="{0450EBB3-D754-453D-9839-307ECEB9D510}"/>
              </a:ext>
            </a:extLst>
          </p:cNvPr>
          <p:cNvSpPr>
            <a:spLocks noGrp="1"/>
          </p:cNvSpPr>
          <p:nvPr>
            <p:ph idx="1"/>
          </p:nvPr>
        </p:nvSpPr>
        <p:spPr/>
        <p:txBody>
          <a:bodyPr/>
          <a:lstStyle/>
          <a:p>
            <a:endParaRPr lang="en-GB" dirty="0"/>
          </a:p>
          <a:p>
            <a:endParaRPr lang="en-GB" dirty="0"/>
          </a:p>
          <a:p>
            <a:endParaRPr lang="en-GB" dirty="0"/>
          </a:p>
          <a:p>
            <a:endParaRPr lang="en-GB" dirty="0"/>
          </a:p>
          <a:p>
            <a:endParaRPr lang="en-GB" dirty="0"/>
          </a:p>
          <a:p>
            <a:r>
              <a:rPr lang="en-GB" sz="2400" dirty="0"/>
              <a:t>Now </a:t>
            </a:r>
            <a:r>
              <a:rPr lang="en-GB" sz="2400" dirty="0" err="1"/>
              <a:t>analyze</a:t>
            </a:r>
            <a:r>
              <a:rPr lang="en-GB" sz="2400" dirty="0"/>
              <a:t> each signal. Starting upfield, there</a:t>
            </a:r>
            <a:br>
              <a:rPr lang="en-GB" sz="2400" dirty="0"/>
            </a:br>
            <a:r>
              <a:rPr lang="en-GB" sz="2400" dirty="0"/>
              <a:t>are two triplets, each with an integration of 2. </a:t>
            </a:r>
          </a:p>
          <a:p>
            <a:r>
              <a:rPr lang="en-GB" sz="2400" dirty="0"/>
              <a:t>This suggests that there are two adjacent methylene groups.</a:t>
            </a:r>
          </a:p>
        </p:txBody>
      </p:sp>
      <p:pic>
        <p:nvPicPr>
          <p:cNvPr id="4" name="Picture 3">
            <a:extLst>
              <a:ext uri="{FF2B5EF4-FFF2-40B4-BE49-F238E27FC236}">
                <a16:creationId xmlns:a16="http://schemas.microsoft.com/office/drawing/2014/main" id="{50224019-D37F-452C-AA48-C7EC12B05F55}"/>
              </a:ext>
            </a:extLst>
          </p:cNvPr>
          <p:cNvPicPr>
            <a:picLocks noChangeAspect="1"/>
          </p:cNvPicPr>
          <p:nvPr/>
        </p:nvPicPr>
        <p:blipFill>
          <a:blip r:embed="rId2"/>
          <a:stretch>
            <a:fillRect/>
          </a:stretch>
        </p:blipFill>
        <p:spPr>
          <a:xfrm>
            <a:off x="669740" y="1844824"/>
            <a:ext cx="8017060" cy="2752725"/>
          </a:xfrm>
          <a:prstGeom prst="rect">
            <a:avLst/>
          </a:prstGeom>
        </p:spPr>
      </p:pic>
      <p:pic>
        <p:nvPicPr>
          <p:cNvPr id="5" name="Picture 4">
            <a:extLst>
              <a:ext uri="{FF2B5EF4-FFF2-40B4-BE49-F238E27FC236}">
                <a16:creationId xmlns:a16="http://schemas.microsoft.com/office/drawing/2014/main" id="{75085E39-7B16-459E-805F-049C7DAE4CDD}"/>
              </a:ext>
            </a:extLst>
          </p:cNvPr>
          <p:cNvPicPr>
            <a:picLocks noChangeAspect="1"/>
          </p:cNvPicPr>
          <p:nvPr/>
        </p:nvPicPr>
        <p:blipFill>
          <a:blip r:embed="rId3"/>
          <a:stretch>
            <a:fillRect/>
          </a:stretch>
        </p:blipFill>
        <p:spPr>
          <a:xfrm>
            <a:off x="6876256" y="4406351"/>
            <a:ext cx="1656184" cy="1234610"/>
          </a:xfrm>
          <a:prstGeom prst="rect">
            <a:avLst/>
          </a:prstGeom>
        </p:spPr>
      </p:pic>
    </p:spTree>
    <p:extLst>
      <p:ext uri="{BB962C8B-B14F-4D97-AF65-F5344CB8AC3E}">
        <p14:creationId xmlns:p14="http://schemas.microsoft.com/office/powerpoint/2010/main" val="1199521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38B85-2FF1-4A75-B398-699D10716827}"/>
              </a:ext>
            </a:extLst>
          </p:cNvPr>
          <p:cNvSpPr>
            <a:spLocks noGrp="1"/>
          </p:cNvSpPr>
          <p:nvPr>
            <p:ph type="title"/>
          </p:nvPr>
        </p:nvSpPr>
        <p:spPr/>
        <p:txBody>
          <a:bodyPr/>
          <a:lstStyle/>
          <a:p>
            <a:r>
              <a:rPr lang="en-GB" dirty="0" err="1"/>
              <a:t>Analyzing</a:t>
            </a:r>
            <a:r>
              <a:rPr lang="en-GB" dirty="0"/>
              <a:t> a 1H NMR Spectrum</a:t>
            </a:r>
          </a:p>
        </p:txBody>
      </p:sp>
      <p:sp>
        <p:nvSpPr>
          <p:cNvPr id="3" name="Content Placeholder 2">
            <a:extLst>
              <a:ext uri="{FF2B5EF4-FFF2-40B4-BE49-F238E27FC236}">
                <a16:creationId xmlns:a16="http://schemas.microsoft.com/office/drawing/2014/main" id="{6DCC593E-A456-45FE-9282-8C8E3BD5BC76}"/>
              </a:ext>
            </a:extLst>
          </p:cNvPr>
          <p:cNvSpPr>
            <a:spLocks noGrp="1"/>
          </p:cNvSpPr>
          <p:nvPr>
            <p:ph idx="1"/>
          </p:nvPr>
        </p:nvSpPr>
        <p:spPr/>
        <p:txBody>
          <a:bodyPr/>
          <a:lstStyle/>
          <a:p>
            <a:r>
              <a:rPr lang="en-GB" sz="2400" dirty="0"/>
              <a:t>These signals do not appear at 1.2, where methylene groups are expected, so one or more factors are shifting these signals downfield. </a:t>
            </a:r>
          </a:p>
          <a:p>
            <a:r>
              <a:rPr lang="en-GB" sz="2400" dirty="0"/>
              <a:t>Our proposed structure must take this into account.</a:t>
            </a:r>
          </a:p>
          <a:p>
            <a:r>
              <a:rPr lang="en-GB" sz="2400" dirty="0"/>
              <a:t>Moving downfield through the spectrum, the next signal appears just above 7 ppm, characteristic of aromatic protons (just as we suspected after </a:t>
            </a:r>
            <a:r>
              <a:rPr lang="en-GB" sz="2400" dirty="0" err="1"/>
              <a:t>analyzing</a:t>
            </a:r>
            <a:r>
              <a:rPr lang="en-GB" sz="2400" dirty="0"/>
              <a:t> the HDI).</a:t>
            </a:r>
          </a:p>
          <a:p>
            <a:r>
              <a:rPr lang="en-GB" sz="2400" dirty="0"/>
              <a:t>More often, a </a:t>
            </a:r>
            <a:r>
              <a:rPr lang="en-GB" sz="2400" dirty="0" err="1"/>
              <a:t>multiplet</a:t>
            </a:r>
            <a:r>
              <a:rPr lang="en-GB" sz="2400" dirty="0"/>
              <a:t> of overlapping signals is observed. But the integration value gives valuable information.</a:t>
            </a:r>
            <a:endParaRPr lang="en-GB" sz="1800" dirty="0"/>
          </a:p>
        </p:txBody>
      </p:sp>
    </p:spTree>
    <p:extLst>
      <p:ext uri="{BB962C8B-B14F-4D97-AF65-F5344CB8AC3E}">
        <p14:creationId xmlns:p14="http://schemas.microsoft.com/office/powerpoint/2010/main" val="23029692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7281A-A121-44EF-952E-985161C9BD51}"/>
              </a:ext>
            </a:extLst>
          </p:cNvPr>
          <p:cNvSpPr>
            <a:spLocks noGrp="1"/>
          </p:cNvSpPr>
          <p:nvPr>
            <p:ph type="title"/>
          </p:nvPr>
        </p:nvSpPr>
        <p:spPr/>
        <p:txBody>
          <a:bodyPr/>
          <a:lstStyle/>
          <a:p>
            <a:r>
              <a:rPr lang="en-GB" dirty="0" err="1"/>
              <a:t>Analyzing</a:t>
            </a:r>
            <a:r>
              <a:rPr lang="en-GB" dirty="0"/>
              <a:t> a 1H NMR Spectrum</a:t>
            </a:r>
          </a:p>
        </p:txBody>
      </p:sp>
      <p:sp>
        <p:nvSpPr>
          <p:cNvPr id="3" name="Content Placeholder 2">
            <a:extLst>
              <a:ext uri="{FF2B5EF4-FFF2-40B4-BE49-F238E27FC236}">
                <a16:creationId xmlns:a16="http://schemas.microsoft.com/office/drawing/2014/main" id="{0A1C533B-2732-447A-8973-744833EEBA45}"/>
              </a:ext>
            </a:extLst>
          </p:cNvPr>
          <p:cNvSpPr>
            <a:spLocks noGrp="1"/>
          </p:cNvSpPr>
          <p:nvPr>
            <p:ph idx="1"/>
          </p:nvPr>
        </p:nvSpPr>
        <p:spPr/>
        <p:txBody>
          <a:bodyPr/>
          <a:lstStyle/>
          <a:p>
            <a:r>
              <a:rPr lang="en-GB" sz="2400" dirty="0"/>
              <a:t>Specifically, there are five aromatic protons, which means that the aromatic ring is monosubstituted.</a:t>
            </a:r>
          </a:p>
          <a:p>
            <a:endParaRPr lang="en-GB" sz="2400" dirty="0"/>
          </a:p>
          <a:p>
            <a:endParaRPr lang="en-GB" sz="2400" dirty="0"/>
          </a:p>
          <a:p>
            <a:endParaRPr lang="en-GB" sz="4000" dirty="0"/>
          </a:p>
          <a:p>
            <a:r>
              <a:rPr lang="en-GB" sz="2400" dirty="0"/>
              <a:t>Next, move on to the last signal, which is a singlet at 10 ppm with an integration of 1. </a:t>
            </a:r>
          </a:p>
          <a:p>
            <a:r>
              <a:rPr lang="en-GB" sz="2400" dirty="0"/>
              <a:t>This is suggestive of an aldehydic proton. </a:t>
            </a:r>
          </a:p>
          <a:p>
            <a:r>
              <a:rPr lang="en-GB" sz="2400" dirty="0"/>
              <a:t>Our analysis has produced the following fragments:</a:t>
            </a:r>
            <a:endParaRPr lang="en-GB" sz="1800" dirty="0"/>
          </a:p>
        </p:txBody>
      </p:sp>
      <p:pic>
        <p:nvPicPr>
          <p:cNvPr id="4" name="Picture 3">
            <a:extLst>
              <a:ext uri="{FF2B5EF4-FFF2-40B4-BE49-F238E27FC236}">
                <a16:creationId xmlns:a16="http://schemas.microsoft.com/office/drawing/2014/main" id="{527F083C-4B78-4B9A-8276-29A63E15CCE2}"/>
              </a:ext>
            </a:extLst>
          </p:cNvPr>
          <p:cNvPicPr>
            <a:picLocks noChangeAspect="1"/>
          </p:cNvPicPr>
          <p:nvPr/>
        </p:nvPicPr>
        <p:blipFill>
          <a:blip r:embed="rId2"/>
          <a:stretch>
            <a:fillRect/>
          </a:stretch>
        </p:blipFill>
        <p:spPr>
          <a:xfrm>
            <a:off x="3599892" y="2787435"/>
            <a:ext cx="1944216" cy="1721685"/>
          </a:xfrm>
          <a:prstGeom prst="rect">
            <a:avLst/>
          </a:prstGeom>
        </p:spPr>
      </p:pic>
    </p:spTree>
    <p:extLst>
      <p:ext uri="{BB962C8B-B14F-4D97-AF65-F5344CB8AC3E}">
        <p14:creationId xmlns:p14="http://schemas.microsoft.com/office/powerpoint/2010/main" val="4950695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E735-01F8-4A6D-8643-DA402F2A710A}"/>
              </a:ext>
            </a:extLst>
          </p:cNvPr>
          <p:cNvSpPr>
            <a:spLocks noGrp="1"/>
          </p:cNvSpPr>
          <p:nvPr>
            <p:ph type="title"/>
          </p:nvPr>
        </p:nvSpPr>
        <p:spPr/>
        <p:txBody>
          <a:bodyPr/>
          <a:lstStyle/>
          <a:p>
            <a:r>
              <a:rPr lang="en-GB" dirty="0" err="1"/>
              <a:t>Analyzing</a:t>
            </a:r>
            <a:r>
              <a:rPr lang="en-GB" dirty="0"/>
              <a:t> a 1H NMR Spectrum</a:t>
            </a:r>
          </a:p>
        </p:txBody>
      </p:sp>
      <p:sp>
        <p:nvSpPr>
          <p:cNvPr id="3" name="Content Placeholder 2">
            <a:extLst>
              <a:ext uri="{FF2B5EF4-FFF2-40B4-BE49-F238E27FC236}">
                <a16:creationId xmlns:a16="http://schemas.microsoft.com/office/drawing/2014/main" id="{34D3181A-8287-45ED-8EE4-A210110B92ED}"/>
              </a:ext>
            </a:extLst>
          </p:cNvPr>
          <p:cNvSpPr>
            <a:spLocks noGrp="1"/>
          </p:cNvSpPr>
          <p:nvPr>
            <p:ph idx="1"/>
          </p:nvPr>
        </p:nvSpPr>
        <p:spPr/>
        <p:txBody>
          <a:bodyPr/>
          <a:lstStyle/>
          <a:p>
            <a:endParaRPr lang="en-GB" sz="2400" dirty="0"/>
          </a:p>
          <a:p>
            <a:endParaRPr lang="en-GB" sz="2400" dirty="0"/>
          </a:p>
          <a:p>
            <a:endParaRPr lang="en-GB" sz="2400" dirty="0"/>
          </a:p>
          <a:p>
            <a:r>
              <a:rPr lang="en-GB" sz="2400" dirty="0"/>
              <a:t>Now assemble these fragments. </a:t>
            </a:r>
          </a:p>
          <a:p>
            <a:r>
              <a:rPr lang="en-GB" sz="2400" dirty="0"/>
              <a:t>Fortunately, there is only one way to assemble these three puzzle pieces.</a:t>
            </a:r>
          </a:p>
        </p:txBody>
      </p:sp>
      <p:pic>
        <p:nvPicPr>
          <p:cNvPr id="4" name="Picture 3">
            <a:extLst>
              <a:ext uri="{FF2B5EF4-FFF2-40B4-BE49-F238E27FC236}">
                <a16:creationId xmlns:a16="http://schemas.microsoft.com/office/drawing/2014/main" id="{AABE4963-1200-4A0F-BCD4-42BAC7FD6FA6}"/>
              </a:ext>
            </a:extLst>
          </p:cNvPr>
          <p:cNvPicPr>
            <a:picLocks noChangeAspect="1"/>
          </p:cNvPicPr>
          <p:nvPr/>
        </p:nvPicPr>
        <p:blipFill rotWithShape="1">
          <a:blip r:embed="rId2"/>
          <a:srcRect t="5497" r="2954" b="8550"/>
          <a:stretch/>
        </p:blipFill>
        <p:spPr>
          <a:xfrm>
            <a:off x="2199624" y="1916832"/>
            <a:ext cx="4604624" cy="1447800"/>
          </a:xfrm>
          <a:prstGeom prst="rect">
            <a:avLst/>
          </a:prstGeom>
        </p:spPr>
      </p:pic>
      <p:pic>
        <p:nvPicPr>
          <p:cNvPr id="5" name="Picture 4">
            <a:extLst>
              <a:ext uri="{FF2B5EF4-FFF2-40B4-BE49-F238E27FC236}">
                <a16:creationId xmlns:a16="http://schemas.microsoft.com/office/drawing/2014/main" id="{CBB122B0-9DC0-45B0-B670-44480361E60C}"/>
              </a:ext>
            </a:extLst>
          </p:cNvPr>
          <p:cNvPicPr>
            <a:picLocks noChangeAspect="1"/>
          </p:cNvPicPr>
          <p:nvPr/>
        </p:nvPicPr>
        <p:blipFill>
          <a:blip r:embed="rId3"/>
          <a:stretch>
            <a:fillRect/>
          </a:stretch>
        </p:blipFill>
        <p:spPr>
          <a:xfrm>
            <a:off x="3242867" y="4221088"/>
            <a:ext cx="2658266" cy="1646312"/>
          </a:xfrm>
          <a:prstGeom prst="rect">
            <a:avLst/>
          </a:prstGeom>
        </p:spPr>
      </p:pic>
    </p:spTree>
    <p:extLst>
      <p:ext uri="{BB962C8B-B14F-4D97-AF65-F5344CB8AC3E}">
        <p14:creationId xmlns:p14="http://schemas.microsoft.com/office/powerpoint/2010/main" val="16009251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A2BB1-C021-4C21-ACF8-245B63DEAF29}"/>
              </a:ext>
            </a:extLst>
          </p:cNvPr>
          <p:cNvSpPr>
            <a:spLocks noGrp="1"/>
          </p:cNvSpPr>
          <p:nvPr>
            <p:ph type="title"/>
          </p:nvPr>
        </p:nvSpPr>
        <p:spPr/>
        <p:txBody>
          <a:bodyPr/>
          <a:lstStyle/>
          <a:p>
            <a:r>
              <a:rPr lang="en-GB" dirty="0" err="1"/>
              <a:t>Analyzing</a:t>
            </a:r>
            <a:r>
              <a:rPr lang="en-GB" dirty="0"/>
              <a:t> a 1H NMR Spectrum</a:t>
            </a:r>
          </a:p>
        </p:txBody>
      </p:sp>
      <p:sp>
        <p:nvSpPr>
          <p:cNvPr id="3" name="Content Placeholder 2">
            <a:extLst>
              <a:ext uri="{FF2B5EF4-FFF2-40B4-BE49-F238E27FC236}">
                <a16:creationId xmlns:a16="http://schemas.microsoft.com/office/drawing/2014/main" id="{79432D1F-E7F3-42A0-93F8-97A114351783}"/>
              </a:ext>
            </a:extLst>
          </p:cNvPr>
          <p:cNvSpPr>
            <a:spLocks noGrp="1"/>
          </p:cNvSpPr>
          <p:nvPr>
            <p:ph idx="1"/>
          </p:nvPr>
        </p:nvSpPr>
        <p:spPr/>
        <p:txBody>
          <a:bodyPr/>
          <a:lstStyle/>
          <a:p>
            <a:r>
              <a:rPr lang="en-GB" sz="2400" dirty="0"/>
              <a:t>As a final check, let’s make sure that our proposed structure is consistent with all spectral data. </a:t>
            </a:r>
          </a:p>
          <a:p>
            <a:r>
              <a:rPr lang="en-GB" sz="2400" dirty="0"/>
              <a:t>The structure has a monosubstituted aromatic ring (it has five aromatic protons), consistent with a </a:t>
            </a:r>
            <a:r>
              <a:rPr lang="en-GB" sz="2400" dirty="0" err="1"/>
              <a:t>multiplet</a:t>
            </a:r>
            <a:r>
              <a:rPr lang="en-GB" sz="2400" dirty="0"/>
              <a:t> that has an integration of 5H appearing between 7 and 8 ppm. </a:t>
            </a:r>
          </a:p>
          <a:p>
            <a:r>
              <a:rPr lang="en-GB" sz="2400" dirty="0"/>
              <a:t>The aldehyde proton is consistent with a singlet at 10 ppm with an integration of 1H. </a:t>
            </a:r>
          </a:p>
          <a:p>
            <a:r>
              <a:rPr lang="en-GB" sz="2400" dirty="0"/>
              <a:t>Finally, there are two different methylene groups that are coupled to each other, so each is split into a triplet.</a:t>
            </a:r>
          </a:p>
        </p:txBody>
      </p:sp>
    </p:spTree>
    <p:extLst>
      <p:ext uri="{BB962C8B-B14F-4D97-AF65-F5344CB8AC3E}">
        <p14:creationId xmlns:p14="http://schemas.microsoft.com/office/powerpoint/2010/main" val="3488564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4A7E8-08A5-4532-9494-303FB85FE535}"/>
              </a:ext>
            </a:extLst>
          </p:cNvPr>
          <p:cNvSpPr>
            <a:spLocks noGrp="1"/>
          </p:cNvSpPr>
          <p:nvPr>
            <p:ph type="title"/>
          </p:nvPr>
        </p:nvSpPr>
        <p:spPr/>
        <p:txBody>
          <a:bodyPr/>
          <a:lstStyle/>
          <a:p>
            <a:r>
              <a:rPr lang="en-GB" dirty="0"/>
              <a:t>Pattern Recognition</a:t>
            </a:r>
          </a:p>
        </p:txBody>
      </p:sp>
      <p:sp>
        <p:nvSpPr>
          <p:cNvPr id="3" name="Content Placeholder 2">
            <a:extLst>
              <a:ext uri="{FF2B5EF4-FFF2-40B4-BE49-F238E27FC236}">
                <a16:creationId xmlns:a16="http://schemas.microsoft.com/office/drawing/2014/main" id="{16FEFE59-B4E2-42E9-B552-609D35A10C03}"/>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D892B829-9150-4B27-8066-B2E3F95326C9}"/>
              </a:ext>
            </a:extLst>
          </p:cNvPr>
          <p:cNvPicPr>
            <a:picLocks noChangeAspect="1"/>
          </p:cNvPicPr>
          <p:nvPr/>
        </p:nvPicPr>
        <p:blipFill>
          <a:blip r:embed="rId2"/>
          <a:stretch>
            <a:fillRect/>
          </a:stretch>
        </p:blipFill>
        <p:spPr>
          <a:xfrm>
            <a:off x="1272611" y="1846577"/>
            <a:ext cx="6598777" cy="4155446"/>
          </a:xfrm>
          <a:prstGeom prst="rect">
            <a:avLst/>
          </a:prstGeom>
        </p:spPr>
      </p:pic>
    </p:spTree>
    <p:extLst>
      <p:ext uri="{BB962C8B-B14F-4D97-AF65-F5344CB8AC3E}">
        <p14:creationId xmlns:p14="http://schemas.microsoft.com/office/powerpoint/2010/main" val="22612634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2FD1B-CBD6-4F6D-B0A1-3533AF108377}"/>
              </a:ext>
            </a:extLst>
          </p:cNvPr>
          <p:cNvSpPr>
            <a:spLocks noGrp="1"/>
          </p:cNvSpPr>
          <p:nvPr>
            <p:ph type="title"/>
          </p:nvPr>
        </p:nvSpPr>
        <p:spPr/>
        <p:txBody>
          <a:bodyPr/>
          <a:lstStyle/>
          <a:p>
            <a:r>
              <a:rPr lang="en-GB" dirty="0" err="1"/>
              <a:t>Analyzing</a:t>
            </a:r>
            <a:r>
              <a:rPr lang="en-GB" dirty="0"/>
              <a:t> a 1H NMR Spectrum</a:t>
            </a:r>
          </a:p>
        </p:txBody>
      </p:sp>
      <p:sp>
        <p:nvSpPr>
          <p:cNvPr id="3" name="Content Placeholder 2">
            <a:extLst>
              <a:ext uri="{FF2B5EF4-FFF2-40B4-BE49-F238E27FC236}">
                <a16:creationId xmlns:a16="http://schemas.microsoft.com/office/drawing/2014/main" id="{A49C14FF-9654-41D7-A217-7D94B3206F38}"/>
              </a:ext>
            </a:extLst>
          </p:cNvPr>
          <p:cNvSpPr>
            <a:spLocks noGrp="1"/>
          </p:cNvSpPr>
          <p:nvPr>
            <p:ph idx="1"/>
          </p:nvPr>
        </p:nvSpPr>
        <p:spPr/>
        <p:txBody>
          <a:bodyPr/>
          <a:lstStyle/>
          <a:p>
            <a:r>
              <a:rPr lang="en-GB" sz="2400" dirty="0"/>
              <a:t>Each of these triplets is shifted downfield (relative to the benchmark value of 1.2 ppm for a methylene group) as a result of one or more factors. </a:t>
            </a:r>
          </a:p>
          <a:p>
            <a:r>
              <a:rPr lang="en-GB" sz="2400" dirty="0"/>
              <a:t>In particular, one methylene group is shifted significantly by the carbonyl group and slightly by the aromatic ring. </a:t>
            </a:r>
          </a:p>
          <a:p>
            <a:r>
              <a:rPr lang="en-GB" sz="2400" dirty="0"/>
              <a:t>The other methylene group is being shifted significantly by the aromatic ring and slightly by the carbonyl group. </a:t>
            </a:r>
          </a:p>
          <a:p>
            <a:r>
              <a:rPr lang="en-GB" sz="2400" dirty="0"/>
              <a:t>Therefore, our proposed structure is consistent with all of the spectral data.</a:t>
            </a:r>
          </a:p>
        </p:txBody>
      </p:sp>
    </p:spTree>
    <p:extLst>
      <p:ext uri="{BB962C8B-B14F-4D97-AF65-F5344CB8AC3E}">
        <p14:creationId xmlns:p14="http://schemas.microsoft.com/office/powerpoint/2010/main" val="30454719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73D4E-DB51-4E41-A2B7-D0F17CA77C6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786B2CF0-CDE2-48C6-8162-56FDDDA93A61}"/>
              </a:ext>
            </a:extLst>
          </p:cNvPr>
          <p:cNvSpPr>
            <a:spLocks noGrp="1"/>
          </p:cNvSpPr>
          <p:nvPr>
            <p:ph idx="1"/>
          </p:nvPr>
        </p:nvSpPr>
        <p:spPr/>
        <p:txBody>
          <a:bodyPr/>
          <a:lstStyle/>
          <a:p>
            <a:endParaRPr lang="en-GB"/>
          </a:p>
        </p:txBody>
      </p:sp>
      <p:pic>
        <p:nvPicPr>
          <p:cNvPr id="5" name="Picture 4">
            <a:extLst>
              <a:ext uri="{FF2B5EF4-FFF2-40B4-BE49-F238E27FC236}">
                <a16:creationId xmlns:a16="http://schemas.microsoft.com/office/drawing/2014/main" id="{885F1122-D32B-4ABE-8658-745E56864C79}"/>
              </a:ext>
            </a:extLst>
          </p:cNvPr>
          <p:cNvPicPr>
            <a:picLocks noChangeAspect="1"/>
          </p:cNvPicPr>
          <p:nvPr/>
        </p:nvPicPr>
        <p:blipFill>
          <a:blip r:embed="rId2"/>
          <a:stretch>
            <a:fillRect/>
          </a:stretch>
        </p:blipFill>
        <p:spPr>
          <a:xfrm>
            <a:off x="1311964" y="978024"/>
            <a:ext cx="6520072" cy="5402345"/>
          </a:xfrm>
          <a:prstGeom prst="rect">
            <a:avLst/>
          </a:prstGeom>
        </p:spPr>
      </p:pic>
    </p:spTree>
    <p:extLst>
      <p:ext uri="{BB962C8B-B14F-4D97-AF65-F5344CB8AC3E}">
        <p14:creationId xmlns:p14="http://schemas.microsoft.com/office/powerpoint/2010/main" val="1288168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367F8-3516-4B2E-974D-2D02BA9EA35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40DDECD-ACA1-4762-A3B8-D66EF179848A}"/>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444BB6A7-6AC2-4275-A2B7-F46F24A5FDF2}"/>
              </a:ext>
            </a:extLst>
          </p:cNvPr>
          <p:cNvPicPr>
            <a:picLocks noChangeAspect="1"/>
          </p:cNvPicPr>
          <p:nvPr/>
        </p:nvPicPr>
        <p:blipFill>
          <a:blip r:embed="rId2"/>
          <a:stretch>
            <a:fillRect/>
          </a:stretch>
        </p:blipFill>
        <p:spPr>
          <a:xfrm>
            <a:off x="1279084" y="990600"/>
            <a:ext cx="6585831" cy="5418539"/>
          </a:xfrm>
          <a:prstGeom prst="rect">
            <a:avLst/>
          </a:prstGeom>
        </p:spPr>
      </p:pic>
    </p:spTree>
    <p:extLst>
      <p:ext uri="{BB962C8B-B14F-4D97-AF65-F5344CB8AC3E}">
        <p14:creationId xmlns:p14="http://schemas.microsoft.com/office/powerpoint/2010/main" val="8938449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2C053-2AD5-4ABB-BDB0-E2A3FF92C41D}"/>
              </a:ext>
            </a:extLst>
          </p:cNvPr>
          <p:cNvSpPr>
            <a:spLocks noGrp="1"/>
          </p:cNvSpPr>
          <p:nvPr>
            <p:ph type="title"/>
          </p:nvPr>
        </p:nvSpPr>
        <p:spPr/>
        <p:txBody>
          <a:bodyPr/>
          <a:lstStyle/>
          <a:p>
            <a:endParaRPr lang="en-GB"/>
          </a:p>
        </p:txBody>
      </p:sp>
      <p:pic>
        <p:nvPicPr>
          <p:cNvPr id="4" name="Content Placeholder 3">
            <a:extLst>
              <a:ext uri="{FF2B5EF4-FFF2-40B4-BE49-F238E27FC236}">
                <a16:creationId xmlns:a16="http://schemas.microsoft.com/office/drawing/2014/main" id="{06517384-44A0-452D-96A6-E62A629A0C77}"/>
              </a:ext>
            </a:extLst>
          </p:cNvPr>
          <p:cNvPicPr>
            <a:picLocks noGrp="1" noChangeAspect="1"/>
          </p:cNvPicPr>
          <p:nvPr>
            <p:ph idx="1"/>
          </p:nvPr>
        </p:nvPicPr>
        <p:blipFill>
          <a:blip r:embed="rId2"/>
          <a:stretch>
            <a:fillRect/>
          </a:stretch>
        </p:blipFill>
        <p:spPr>
          <a:xfrm>
            <a:off x="1202531" y="980728"/>
            <a:ext cx="6738937" cy="5716988"/>
          </a:xfrm>
          <a:prstGeom prst="rect">
            <a:avLst/>
          </a:prstGeom>
        </p:spPr>
      </p:pic>
    </p:spTree>
    <p:extLst>
      <p:ext uri="{BB962C8B-B14F-4D97-AF65-F5344CB8AC3E}">
        <p14:creationId xmlns:p14="http://schemas.microsoft.com/office/powerpoint/2010/main" val="7088766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E6D21-85F8-4D3E-BE22-68B0F9DD222C}"/>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0201C2A-CA05-4D20-8288-7A3AA93D92AA}"/>
              </a:ext>
            </a:extLst>
          </p:cNvPr>
          <p:cNvSpPr>
            <a:spLocks noGrp="1"/>
          </p:cNvSpPr>
          <p:nvPr>
            <p:ph idx="1"/>
          </p:nvPr>
        </p:nvSpPr>
        <p:spPr/>
        <p:txBody>
          <a:bodyPr/>
          <a:lstStyle/>
          <a:p>
            <a:r>
              <a:rPr lang="en-GB" sz="2400" dirty="0"/>
              <a:t>Noradrenaline (also called norepinephrine) and serotonin are neurotransmitters that act in the central nervous system. </a:t>
            </a:r>
          </a:p>
          <a:p>
            <a:r>
              <a:rPr lang="en-GB" sz="2400" dirty="0"/>
              <a:t>A synthetic compound called PMPEA has effects that are similar to both noradrenaline and serotonin in the spinal cord. Deduce the structure of PMPEA, given its molecular formula (C</a:t>
            </a:r>
            <a:r>
              <a:rPr lang="en-GB" sz="2400" baseline="-25000" dirty="0"/>
              <a:t>9</a:t>
            </a:r>
            <a:r>
              <a:rPr lang="en-GB" sz="2400" dirty="0"/>
              <a:t>H</a:t>
            </a:r>
            <a:r>
              <a:rPr lang="en-GB" sz="2400" baseline="-25000" dirty="0"/>
              <a:t>13</a:t>
            </a:r>
            <a:r>
              <a:rPr lang="en-GB" sz="2400" dirty="0"/>
              <a:t>NO) and the following 1H NMR spectral data:</a:t>
            </a:r>
          </a:p>
          <a:p>
            <a:pPr marL="0" indent="0">
              <a:buNone/>
            </a:pPr>
            <a:r>
              <a:rPr lang="en-GB" sz="2400" dirty="0"/>
              <a:t>	1.1 δ (2H, broad singlet)	</a:t>
            </a:r>
            <a:r>
              <a:rPr lang="el-GR" sz="2400" dirty="0"/>
              <a:t>2.7 δ (2</a:t>
            </a:r>
            <a:r>
              <a:rPr lang="en-GB" sz="2400" dirty="0"/>
              <a:t>H, triplet)</a:t>
            </a:r>
          </a:p>
          <a:p>
            <a:pPr marL="0" indent="0">
              <a:buNone/>
            </a:pPr>
            <a:r>
              <a:rPr lang="en-GB" sz="2400" dirty="0"/>
              <a:t>	</a:t>
            </a:r>
            <a:r>
              <a:rPr lang="el-GR" sz="2400" dirty="0"/>
              <a:t>2.9 δ (2</a:t>
            </a:r>
            <a:r>
              <a:rPr lang="en-GB" sz="2400" dirty="0"/>
              <a:t>H, triplet)		</a:t>
            </a:r>
            <a:r>
              <a:rPr lang="el-GR" sz="2400" dirty="0"/>
              <a:t>3.8 δ (3</a:t>
            </a:r>
            <a:r>
              <a:rPr lang="en-GB" sz="2400" dirty="0"/>
              <a:t>H, singlet)</a:t>
            </a:r>
          </a:p>
          <a:p>
            <a:pPr marL="0" indent="0">
              <a:buNone/>
            </a:pPr>
            <a:r>
              <a:rPr lang="en-GB" sz="2400" dirty="0"/>
              <a:t>	</a:t>
            </a:r>
            <a:r>
              <a:rPr lang="el-GR" sz="2400" dirty="0"/>
              <a:t>6.8 δ (2</a:t>
            </a:r>
            <a:r>
              <a:rPr lang="en-GB" sz="2400" dirty="0"/>
              <a:t>H, doublet)		</a:t>
            </a:r>
            <a:r>
              <a:rPr lang="el-GR" sz="2400" dirty="0"/>
              <a:t>7.1 δ (2</a:t>
            </a:r>
            <a:r>
              <a:rPr lang="en-GB" sz="2400" dirty="0"/>
              <a:t>H, doublet)</a:t>
            </a:r>
            <a:endParaRPr lang="en-GB" sz="1800" dirty="0"/>
          </a:p>
        </p:txBody>
      </p:sp>
    </p:spTree>
    <p:extLst>
      <p:ext uri="{BB962C8B-B14F-4D97-AF65-F5344CB8AC3E}">
        <p14:creationId xmlns:p14="http://schemas.microsoft.com/office/powerpoint/2010/main" val="42173010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51531-C1E7-4CAE-AF55-741551B97A72}"/>
              </a:ext>
            </a:extLst>
          </p:cNvPr>
          <p:cNvSpPr>
            <a:spLocks noGrp="1"/>
          </p:cNvSpPr>
          <p:nvPr>
            <p:ph type="title"/>
          </p:nvPr>
        </p:nvSpPr>
        <p:spPr/>
        <p:txBody>
          <a:bodyPr/>
          <a:lstStyle/>
          <a:p>
            <a:r>
              <a:rPr lang="en-GB" sz="2800" dirty="0"/>
              <a:t>Acquiring a 13C NMR Spectrum</a:t>
            </a:r>
          </a:p>
        </p:txBody>
      </p:sp>
      <p:sp>
        <p:nvSpPr>
          <p:cNvPr id="3" name="Content Placeholder 2">
            <a:extLst>
              <a:ext uri="{FF2B5EF4-FFF2-40B4-BE49-F238E27FC236}">
                <a16:creationId xmlns:a16="http://schemas.microsoft.com/office/drawing/2014/main" id="{3AC25182-DF74-4275-AD64-5017A5881D56}"/>
              </a:ext>
            </a:extLst>
          </p:cNvPr>
          <p:cNvSpPr>
            <a:spLocks noGrp="1"/>
          </p:cNvSpPr>
          <p:nvPr>
            <p:ph idx="1"/>
          </p:nvPr>
        </p:nvSpPr>
        <p:spPr/>
        <p:txBody>
          <a:bodyPr/>
          <a:lstStyle/>
          <a:p>
            <a:r>
              <a:rPr lang="en-GB" sz="2400" dirty="0"/>
              <a:t>Many of the principles that apply to 1H NMR spectroscopy also apply to 13C NMR spectroscopy,</a:t>
            </a:r>
            <a:r>
              <a:rPr lang="ar-IQ" sz="2400" dirty="0"/>
              <a:t> </a:t>
            </a:r>
            <a:r>
              <a:rPr lang="en-GB" sz="2400" dirty="0"/>
              <a:t>but there are a few major differences, and we will focus on those. </a:t>
            </a:r>
          </a:p>
          <a:p>
            <a:r>
              <a:rPr lang="en-GB" sz="2400" dirty="0"/>
              <a:t>For example, 1H is the most abundant</a:t>
            </a:r>
            <a:r>
              <a:rPr lang="ar-IQ" sz="2400" dirty="0"/>
              <a:t> </a:t>
            </a:r>
            <a:r>
              <a:rPr lang="en-GB" sz="2400" dirty="0"/>
              <a:t>isotope of hydrogen, but 13C is only a minor isotope of carbon, representing about 1.1% of all</a:t>
            </a:r>
            <a:r>
              <a:rPr lang="ar-IQ" sz="2400" dirty="0"/>
              <a:t> </a:t>
            </a:r>
            <a:r>
              <a:rPr lang="en-GB" sz="2400" dirty="0"/>
              <a:t>carbon atoms found in nature. </a:t>
            </a:r>
          </a:p>
          <a:p>
            <a:r>
              <a:rPr lang="en-GB" sz="2400" dirty="0"/>
              <a:t>As a result, only one in every hundred carbon atoms will resonate, which demands the use of a sensitive receiver coil for 13C NMR spectroscopy.</a:t>
            </a:r>
          </a:p>
        </p:txBody>
      </p:sp>
    </p:spTree>
    <p:extLst>
      <p:ext uri="{BB962C8B-B14F-4D97-AF65-F5344CB8AC3E}">
        <p14:creationId xmlns:p14="http://schemas.microsoft.com/office/powerpoint/2010/main" val="24243011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9ED53-B122-4009-8972-9779657C3BEE}"/>
              </a:ext>
            </a:extLst>
          </p:cNvPr>
          <p:cNvSpPr>
            <a:spLocks noGrp="1"/>
          </p:cNvSpPr>
          <p:nvPr>
            <p:ph type="title"/>
          </p:nvPr>
        </p:nvSpPr>
        <p:spPr/>
        <p:txBody>
          <a:bodyPr/>
          <a:lstStyle/>
          <a:p>
            <a:r>
              <a:rPr lang="en-GB" sz="2800" dirty="0"/>
              <a:t>Acquiring a 13C NMR Spectrum</a:t>
            </a:r>
          </a:p>
        </p:txBody>
      </p:sp>
      <p:sp>
        <p:nvSpPr>
          <p:cNvPr id="3" name="Content Placeholder 2">
            <a:extLst>
              <a:ext uri="{FF2B5EF4-FFF2-40B4-BE49-F238E27FC236}">
                <a16:creationId xmlns:a16="http://schemas.microsoft.com/office/drawing/2014/main" id="{00508A8C-485D-40EB-BE87-78DD3DB2C7B0}"/>
              </a:ext>
            </a:extLst>
          </p:cNvPr>
          <p:cNvSpPr>
            <a:spLocks noGrp="1"/>
          </p:cNvSpPr>
          <p:nvPr>
            <p:ph idx="1"/>
          </p:nvPr>
        </p:nvSpPr>
        <p:spPr/>
        <p:txBody>
          <a:bodyPr/>
          <a:lstStyle/>
          <a:p>
            <a:r>
              <a:rPr lang="en-GB" sz="2400" dirty="0"/>
              <a:t>In 1H NMR spectroscopy, we saw that each signal has three characteristics (chemical shift, integration, and multiplicity). </a:t>
            </a:r>
          </a:p>
          <a:p>
            <a:r>
              <a:rPr lang="en-GB" sz="2400" dirty="0"/>
              <a:t>In 13C NMR spectroscopy, only the chemical shift is generally reported. The integration and multiplicity of 13C signals are not reported, which greatly simplifies the interpretation of 13C NMR spectra. </a:t>
            </a:r>
          </a:p>
          <a:p>
            <a:r>
              <a:rPr lang="en-GB" sz="2400" dirty="0"/>
              <a:t>Integration values are not routinely calculated in 13C NMR spectroscopy because the pulse technique employed by FTNMR spectrometers has the undesired effect of distorting the integration values. </a:t>
            </a:r>
          </a:p>
          <a:p>
            <a:r>
              <a:rPr lang="en-GB" sz="2400" dirty="0"/>
              <a:t>Multiplicity is not a common feature of </a:t>
            </a:r>
            <a:r>
              <a:rPr lang="en-GB" sz="2400" baseline="30000" dirty="0"/>
              <a:t>13</a:t>
            </a:r>
            <a:r>
              <a:rPr lang="en-GB" sz="2400" dirty="0"/>
              <a:t>C NMR spectra.</a:t>
            </a:r>
          </a:p>
        </p:txBody>
      </p:sp>
    </p:spTree>
    <p:extLst>
      <p:ext uri="{BB962C8B-B14F-4D97-AF65-F5344CB8AC3E}">
        <p14:creationId xmlns:p14="http://schemas.microsoft.com/office/powerpoint/2010/main" val="8032875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54564-5D10-427A-86FF-C40ED493C36B}"/>
              </a:ext>
            </a:extLst>
          </p:cNvPr>
          <p:cNvSpPr>
            <a:spLocks noGrp="1"/>
          </p:cNvSpPr>
          <p:nvPr>
            <p:ph type="title"/>
          </p:nvPr>
        </p:nvSpPr>
        <p:spPr/>
        <p:txBody>
          <a:bodyPr/>
          <a:lstStyle/>
          <a:p>
            <a:r>
              <a:rPr lang="en-GB" sz="2800" dirty="0"/>
              <a:t>Acquiring a 13C NMR Spectrum</a:t>
            </a:r>
          </a:p>
        </p:txBody>
      </p:sp>
      <p:sp>
        <p:nvSpPr>
          <p:cNvPr id="3" name="Content Placeholder 2">
            <a:extLst>
              <a:ext uri="{FF2B5EF4-FFF2-40B4-BE49-F238E27FC236}">
                <a16:creationId xmlns:a16="http://schemas.microsoft.com/office/drawing/2014/main" id="{BD6F6040-221E-41A3-8737-4DB755EF8BE8}"/>
              </a:ext>
            </a:extLst>
          </p:cNvPr>
          <p:cNvSpPr>
            <a:spLocks noGrp="1"/>
          </p:cNvSpPr>
          <p:nvPr>
            <p:ph idx="1"/>
          </p:nvPr>
        </p:nvSpPr>
        <p:spPr/>
        <p:txBody>
          <a:bodyPr/>
          <a:lstStyle/>
          <a:p>
            <a:endParaRPr lang="en-GB" dirty="0"/>
          </a:p>
          <a:p>
            <a:endParaRPr lang="en-GB" dirty="0"/>
          </a:p>
          <a:p>
            <a:endParaRPr lang="en-GB" sz="2400" dirty="0"/>
          </a:p>
          <a:p>
            <a:r>
              <a:rPr lang="en-GB" sz="2400" dirty="0"/>
              <a:t>Notice that all of the signals are recorded as singlets. </a:t>
            </a:r>
          </a:p>
          <a:p>
            <a:r>
              <a:rPr lang="en-GB" sz="2400" dirty="0"/>
              <a:t>There are several good reasons for this.</a:t>
            </a:r>
          </a:p>
          <a:p>
            <a:r>
              <a:rPr lang="en-GB" sz="2400" dirty="0"/>
              <a:t>First, no splitting is observed between </a:t>
            </a:r>
            <a:r>
              <a:rPr lang="en-GB" sz="2400" dirty="0" err="1"/>
              <a:t>neighboring</a:t>
            </a:r>
            <a:r>
              <a:rPr lang="en-GB" sz="2400" dirty="0"/>
              <a:t> carbon atoms because of the low abundance of 13C. </a:t>
            </a:r>
          </a:p>
          <a:p>
            <a:r>
              <a:rPr lang="en-GB" sz="2400" dirty="0"/>
              <a:t>The likelihood of a compound having two </a:t>
            </a:r>
            <a:r>
              <a:rPr lang="en-GB" sz="2400" dirty="0" err="1"/>
              <a:t>neighboring</a:t>
            </a:r>
            <a:r>
              <a:rPr lang="en-GB" sz="2400" dirty="0"/>
              <a:t> 13C atoms is quite small, so 13C −13C splitting is not observed. </a:t>
            </a:r>
            <a:endParaRPr lang="en-GB" dirty="0"/>
          </a:p>
        </p:txBody>
      </p:sp>
      <p:pic>
        <p:nvPicPr>
          <p:cNvPr id="4" name="Picture 3">
            <a:extLst>
              <a:ext uri="{FF2B5EF4-FFF2-40B4-BE49-F238E27FC236}">
                <a16:creationId xmlns:a16="http://schemas.microsoft.com/office/drawing/2014/main" id="{4F22889F-80BF-4947-BF40-7B27CA6F5F37}"/>
              </a:ext>
            </a:extLst>
          </p:cNvPr>
          <p:cNvPicPr>
            <a:picLocks noChangeAspect="1"/>
          </p:cNvPicPr>
          <p:nvPr/>
        </p:nvPicPr>
        <p:blipFill>
          <a:blip r:embed="rId2"/>
          <a:stretch>
            <a:fillRect/>
          </a:stretch>
        </p:blipFill>
        <p:spPr>
          <a:xfrm>
            <a:off x="181726" y="1981200"/>
            <a:ext cx="8780548" cy="1650479"/>
          </a:xfrm>
          <a:prstGeom prst="rect">
            <a:avLst/>
          </a:prstGeom>
        </p:spPr>
      </p:pic>
    </p:spTree>
    <p:extLst>
      <p:ext uri="{BB962C8B-B14F-4D97-AF65-F5344CB8AC3E}">
        <p14:creationId xmlns:p14="http://schemas.microsoft.com/office/powerpoint/2010/main" val="3686102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F48E4-8AB4-4480-BDA1-F9199F8EE5B7}"/>
              </a:ext>
            </a:extLst>
          </p:cNvPr>
          <p:cNvSpPr>
            <a:spLocks noGrp="1"/>
          </p:cNvSpPr>
          <p:nvPr>
            <p:ph type="title"/>
          </p:nvPr>
        </p:nvSpPr>
        <p:spPr/>
        <p:txBody>
          <a:bodyPr/>
          <a:lstStyle/>
          <a:p>
            <a:r>
              <a:rPr lang="en-GB" sz="2800" dirty="0"/>
              <a:t>Acquiring a 13C NMR Spectrum</a:t>
            </a:r>
          </a:p>
        </p:txBody>
      </p:sp>
      <p:sp>
        <p:nvSpPr>
          <p:cNvPr id="3" name="Content Placeholder 2">
            <a:extLst>
              <a:ext uri="{FF2B5EF4-FFF2-40B4-BE49-F238E27FC236}">
                <a16:creationId xmlns:a16="http://schemas.microsoft.com/office/drawing/2014/main" id="{46949710-36D0-4DA2-850A-4B0236405B68}"/>
              </a:ext>
            </a:extLst>
          </p:cNvPr>
          <p:cNvSpPr>
            <a:spLocks noGrp="1"/>
          </p:cNvSpPr>
          <p:nvPr>
            <p:ph idx="1"/>
          </p:nvPr>
        </p:nvSpPr>
        <p:spPr/>
        <p:txBody>
          <a:bodyPr/>
          <a:lstStyle/>
          <a:p>
            <a:r>
              <a:rPr lang="en-GB" sz="2400" dirty="0"/>
              <a:t>In contrast, 13C −1H splitting does occur, and it creates significant problems.</a:t>
            </a:r>
          </a:p>
          <a:p>
            <a:r>
              <a:rPr lang="en-GB" sz="2400" dirty="0"/>
              <a:t>The signal of each 13C atom nucleus is split not only by the protons directly connected to it (separated by only one sigma bond) but also by the protons that are two or three sigma bonds removed. </a:t>
            </a:r>
          </a:p>
          <a:p>
            <a:r>
              <a:rPr lang="en-GB" sz="2400" dirty="0"/>
              <a:t>This leads to very complex splitting patterns, and signals overlap to produce an unreadable spectrum. </a:t>
            </a:r>
          </a:p>
          <a:p>
            <a:r>
              <a:rPr lang="en-GB" sz="2400" dirty="0"/>
              <a:t>To solve the problem, all 13C −1H splitting is suppressed with a technique called </a:t>
            </a:r>
            <a:r>
              <a:rPr lang="en-GB" sz="2400" b="1" dirty="0"/>
              <a:t>broadband decoupling</a:t>
            </a:r>
            <a:r>
              <a:rPr lang="en-GB" sz="2400" dirty="0"/>
              <a:t>, which uses two rf transmitters.</a:t>
            </a:r>
          </a:p>
        </p:txBody>
      </p:sp>
    </p:spTree>
    <p:extLst>
      <p:ext uri="{BB962C8B-B14F-4D97-AF65-F5344CB8AC3E}">
        <p14:creationId xmlns:p14="http://schemas.microsoft.com/office/powerpoint/2010/main" val="24106211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378C5-5EF1-46AA-A4F0-AD7CC324F6CD}"/>
              </a:ext>
            </a:extLst>
          </p:cNvPr>
          <p:cNvSpPr>
            <a:spLocks noGrp="1"/>
          </p:cNvSpPr>
          <p:nvPr>
            <p:ph type="title"/>
          </p:nvPr>
        </p:nvSpPr>
        <p:spPr/>
        <p:txBody>
          <a:bodyPr/>
          <a:lstStyle/>
          <a:p>
            <a:r>
              <a:rPr lang="en-GB" sz="2800" dirty="0"/>
              <a:t>Acquiring a 13C NMR Spectrum</a:t>
            </a:r>
          </a:p>
        </p:txBody>
      </p:sp>
      <p:sp>
        <p:nvSpPr>
          <p:cNvPr id="3" name="Content Placeholder 2">
            <a:extLst>
              <a:ext uri="{FF2B5EF4-FFF2-40B4-BE49-F238E27FC236}">
                <a16:creationId xmlns:a16="http://schemas.microsoft.com/office/drawing/2014/main" id="{8AFF873E-B0AF-49E8-8389-00A0A2BE59AB}"/>
              </a:ext>
            </a:extLst>
          </p:cNvPr>
          <p:cNvSpPr>
            <a:spLocks noGrp="1"/>
          </p:cNvSpPr>
          <p:nvPr>
            <p:ph idx="1"/>
          </p:nvPr>
        </p:nvSpPr>
        <p:spPr/>
        <p:txBody>
          <a:bodyPr/>
          <a:lstStyle/>
          <a:p>
            <a:r>
              <a:rPr lang="en-GB" sz="2400" dirty="0"/>
              <a:t>The first transmitter provides brief pulses in the range of frequencies that cause 13C nuclei to resonate, while the second transmitter continuously irradiates the sample with the range of frequencies that cause all 1H nuclei to resonate.</a:t>
            </a:r>
          </a:p>
          <a:p>
            <a:r>
              <a:rPr lang="en-GB" sz="2400" dirty="0"/>
              <a:t>This second rf source effectively decouples the 1H nuclei from the 13C nuclei, causing all of the 13C signals to collapse to singlets.</a:t>
            </a:r>
          </a:p>
          <a:p>
            <a:r>
              <a:rPr lang="en-GB" sz="2400" dirty="0"/>
              <a:t>The advantage of broadband decoupling comes at the expense of useful information that would otherwise be obtained from spin-spin coupling. </a:t>
            </a:r>
          </a:p>
        </p:txBody>
      </p:sp>
    </p:spTree>
    <p:extLst>
      <p:ext uri="{BB962C8B-B14F-4D97-AF65-F5344CB8AC3E}">
        <p14:creationId xmlns:p14="http://schemas.microsoft.com/office/powerpoint/2010/main" val="4144488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211CF-5451-4D1C-B8F3-66E8548AC2E1}"/>
              </a:ext>
            </a:extLst>
          </p:cNvPr>
          <p:cNvSpPr>
            <a:spLocks noGrp="1"/>
          </p:cNvSpPr>
          <p:nvPr>
            <p:ph type="title"/>
          </p:nvPr>
        </p:nvSpPr>
        <p:spPr/>
        <p:txBody>
          <a:bodyPr/>
          <a:lstStyle/>
          <a:p>
            <a:r>
              <a:rPr lang="en-GB" dirty="0"/>
              <a:t>Pattern Recognition</a:t>
            </a:r>
          </a:p>
        </p:txBody>
      </p:sp>
      <p:sp>
        <p:nvSpPr>
          <p:cNvPr id="3" name="Content Placeholder 2">
            <a:extLst>
              <a:ext uri="{FF2B5EF4-FFF2-40B4-BE49-F238E27FC236}">
                <a16:creationId xmlns:a16="http://schemas.microsoft.com/office/drawing/2014/main" id="{F13500FE-E8C9-449A-B647-D972D65850A2}"/>
              </a:ext>
            </a:extLst>
          </p:cNvPr>
          <p:cNvSpPr>
            <a:spLocks noGrp="1"/>
          </p:cNvSpPr>
          <p:nvPr>
            <p:ph idx="1"/>
          </p:nvPr>
        </p:nvSpPr>
        <p:spPr/>
        <p:txBody>
          <a:bodyPr/>
          <a:lstStyle/>
          <a:p>
            <a:r>
              <a:rPr lang="en-GB" sz="2400" dirty="0"/>
              <a:t>The presence of these signals in a spectrum is strongly suggestive of the presence of an ethyl group in the structure of the compound.</a:t>
            </a:r>
          </a:p>
          <a:p>
            <a:r>
              <a:rPr lang="en-GB" sz="2400" dirty="0"/>
              <a:t>Since the two kinds of protons of an ethyl group are splitting each other, the </a:t>
            </a:r>
            <a:r>
              <a:rPr lang="en-GB" sz="2400" i="1" dirty="0"/>
              <a:t>J </a:t>
            </a:r>
            <a:r>
              <a:rPr lang="en-GB" sz="2400" dirty="0"/>
              <a:t>values for the triplet and quartet must be equivalent.</a:t>
            </a:r>
          </a:p>
          <a:p>
            <a:r>
              <a:rPr lang="en-GB" sz="2400" dirty="0"/>
              <a:t>Another commonly observed splitting pattern is produced by isopropyl groups.</a:t>
            </a:r>
          </a:p>
          <a:p>
            <a:r>
              <a:rPr lang="en-GB" sz="2400" dirty="0"/>
              <a:t>A compound containing an isolated isopropyl group will display a doublet with an integration of 6, upfield from a septet (seven peaks) with an integration of 1.</a:t>
            </a:r>
            <a:endParaRPr lang="en-GB" sz="1400" dirty="0"/>
          </a:p>
        </p:txBody>
      </p:sp>
    </p:spTree>
    <p:extLst>
      <p:ext uri="{BB962C8B-B14F-4D97-AF65-F5344CB8AC3E}">
        <p14:creationId xmlns:p14="http://schemas.microsoft.com/office/powerpoint/2010/main" val="15899177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FC10D-3E5D-4DCB-862A-B34DE9F77866}"/>
              </a:ext>
            </a:extLst>
          </p:cNvPr>
          <p:cNvSpPr>
            <a:spLocks noGrp="1"/>
          </p:cNvSpPr>
          <p:nvPr>
            <p:ph type="title"/>
          </p:nvPr>
        </p:nvSpPr>
        <p:spPr/>
        <p:txBody>
          <a:bodyPr/>
          <a:lstStyle/>
          <a:p>
            <a:r>
              <a:rPr lang="en-GB" sz="2800" dirty="0"/>
              <a:t>Acquiring a 13C NMR Spectrum</a:t>
            </a:r>
          </a:p>
        </p:txBody>
      </p:sp>
      <p:sp>
        <p:nvSpPr>
          <p:cNvPr id="3" name="Content Placeholder 2">
            <a:extLst>
              <a:ext uri="{FF2B5EF4-FFF2-40B4-BE49-F238E27FC236}">
                <a16:creationId xmlns:a16="http://schemas.microsoft.com/office/drawing/2014/main" id="{13D26F92-4B02-4C7B-9D52-DD281068D50B}"/>
              </a:ext>
            </a:extLst>
          </p:cNvPr>
          <p:cNvSpPr>
            <a:spLocks noGrp="1"/>
          </p:cNvSpPr>
          <p:nvPr>
            <p:ph idx="1"/>
          </p:nvPr>
        </p:nvSpPr>
        <p:spPr/>
        <p:txBody>
          <a:bodyPr/>
          <a:lstStyle/>
          <a:p>
            <a:r>
              <a:rPr lang="en-GB" sz="2400" dirty="0"/>
              <a:t>A technique called </a:t>
            </a:r>
            <a:r>
              <a:rPr lang="en-GB" sz="2400" b="1" dirty="0"/>
              <a:t>off-resonance decoupling </a:t>
            </a:r>
            <a:r>
              <a:rPr lang="en-GB" sz="2400" dirty="0"/>
              <a:t>allows us to retrieve some of this information.</a:t>
            </a:r>
          </a:p>
          <a:p>
            <a:r>
              <a:rPr lang="en-GB" sz="2400" dirty="0"/>
              <a:t>With this technique, only the one-bond couplings are observed, so CH</a:t>
            </a:r>
            <a:r>
              <a:rPr lang="en-GB" sz="2400" baseline="-25000" dirty="0"/>
              <a:t>3</a:t>
            </a:r>
            <a:r>
              <a:rPr lang="en-GB" sz="2400" dirty="0"/>
              <a:t> groups appear as quartets, CH</a:t>
            </a:r>
            <a:r>
              <a:rPr lang="en-GB" sz="2400" baseline="-25000" dirty="0"/>
              <a:t>2</a:t>
            </a:r>
            <a:r>
              <a:rPr lang="en-GB" sz="2400" dirty="0"/>
              <a:t> groups appear as triplets, CH groups appear as doublets, and quaternary carbon atoms appear as singlets. </a:t>
            </a:r>
          </a:p>
          <a:p>
            <a:r>
              <a:rPr lang="en-GB" sz="2400" dirty="0"/>
              <a:t>Nonetheless, off-resonance decoupling is rarely used because it often produces overlapping peaks that are difficult to interpret.</a:t>
            </a:r>
          </a:p>
        </p:txBody>
      </p:sp>
    </p:spTree>
    <p:extLst>
      <p:ext uri="{BB962C8B-B14F-4D97-AF65-F5344CB8AC3E}">
        <p14:creationId xmlns:p14="http://schemas.microsoft.com/office/powerpoint/2010/main" val="20295016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6607E-E433-4617-8595-89C71C070CBE}"/>
              </a:ext>
            </a:extLst>
          </p:cNvPr>
          <p:cNvSpPr>
            <a:spLocks noGrp="1"/>
          </p:cNvSpPr>
          <p:nvPr>
            <p:ph type="title"/>
          </p:nvPr>
        </p:nvSpPr>
        <p:spPr/>
        <p:txBody>
          <a:bodyPr/>
          <a:lstStyle/>
          <a:p>
            <a:r>
              <a:rPr lang="en-GB" sz="2400" dirty="0"/>
              <a:t>Chemical Shifts in 13C NMR Spectroscopy</a:t>
            </a:r>
          </a:p>
        </p:txBody>
      </p:sp>
      <p:sp>
        <p:nvSpPr>
          <p:cNvPr id="3" name="Content Placeholder 2">
            <a:extLst>
              <a:ext uri="{FF2B5EF4-FFF2-40B4-BE49-F238E27FC236}">
                <a16:creationId xmlns:a16="http://schemas.microsoft.com/office/drawing/2014/main" id="{3B3053B1-2330-48AA-B083-8A7831238741}"/>
              </a:ext>
            </a:extLst>
          </p:cNvPr>
          <p:cNvSpPr>
            <a:spLocks noGrp="1"/>
          </p:cNvSpPr>
          <p:nvPr>
            <p:ph idx="1"/>
          </p:nvPr>
        </p:nvSpPr>
        <p:spPr/>
        <p:txBody>
          <a:bodyPr/>
          <a:lstStyle/>
          <a:p>
            <a:r>
              <a:rPr lang="en-GB" sz="2400" dirty="0"/>
              <a:t>The range of rf frequencies in 13C spectroscopy is different from that used in 1H NMR spectroscopy, because 13C atoms resonate over a different frequency range. </a:t>
            </a:r>
          </a:p>
          <a:p>
            <a:r>
              <a:rPr lang="en-GB" sz="2400" dirty="0"/>
              <a:t>Just as in 1H NMR spectroscopy, the position of each signal is defined relative to the frequency of absorption of a reference compound, TMS. </a:t>
            </a:r>
          </a:p>
          <a:p>
            <a:r>
              <a:rPr lang="en-GB" sz="2400" dirty="0"/>
              <a:t>The chemical shift of each 13C atom is constant, regardless of the operating frequency of the spectrometer. </a:t>
            </a:r>
          </a:p>
          <a:p>
            <a:r>
              <a:rPr lang="en-GB" sz="2400" dirty="0"/>
              <a:t>In 13C NMR spectroscopy, chemical shift values typically range from 0 to 220 ppm</a:t>
            </a:r>
          </a:p>
        </p:txBody>
      </p:sp>
    </p:spTree>
    <p:extLst>
      <p:ext uri="{BB962C8B-B14F-4D97-AF65-F5344CB8AC3E}">
        <p14:creationId xmlns:p14="http://schemas.microsoft.com/office/powerpoint/2010/main" val="31733312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D6E57-CC5A-4601-A84E-2C0BA6F8E5D8}"/>
              </a:ext>
            </a:extLst>
          </p:cNvPr>
          <p:cNvSpPr>
            <a:spLocks noGrp="1"/>
          </p:cNvSpPr>
          <p:nvPr>
            <p:ph type="title"/>
          </p:nvPr>
        </p:nvSpPr>
        <p:spPr/>
        <p:txBody>
          <a:bodyPr/>
          <a:lstStyle/>
          <a:p>
            <a:r>
              <a:rPr lang="en-GB" sz="2400" dirty="0"/>
              <a:t>Chemical Shifts in 13C NMR Spectroscopy</a:t>
            </a:r>
            <a:endParaRPr lang="en-GB" sz="2400" b="1" dirty="0"/>
          </a:p>
        </p:txBody>
      </p:sp>
      <p:sp>
        <p:nvSpPr>
          <p:cNvPr id="3" name="Content Placeholder 2">
            <a:extLst>
              <a:ext uri="{FF2B5EF4-FFF2-40B4-BE49-F238E27FC236}">
                <a16:creationId xmlns:a16="http://schemas.microsoft.com/office/drawing/2014/main" id="{3CA33B05-738C-449E-82F6-2B63208C18A2}"/>
              </a:ext>
            </a:extLst>
          </p:cNvPr>
          <p:cNvSpPr>
            <a:spLocks noGrp="1"/>
          </p:cNvSpPr>
          <p:nvPr>
            <p:ph idx="1"/>
          </p:nvPr>
        </p:nvSpPr>
        <p:spPr/>
        <p:txBody>
          <a:bodyPr/>
          <a:lstStyle/>
          <a:p>
            <a:r>
              <a:rPr lang="en-GB" sz="2400" dirty="0"/>
              <a:t>The number of signals in a 13C NMR spectrum represents the number of carbon atoms in different electronic environments (not interchangeable by symmetry). </a:t>
            </a:r>
          </a:p>
          <a:p>
            <a:r>
              <a:rPr lang="en-GB" sz="2400" dirty="0"/>
              <a:t>Carbon atoms that are interchangeable by a symmetry operation (either rotation or reflection) will only produce one signal.</a:t>
            </a:r>
          </a:p>
          <a:p>
            <a:r>
              <a:rPr lang="en-GB" sz="2400" dirty="0"/>
              <a:t>Consider the following compounds. Each compound has eight carbon atoms but does not produce eight signals. </a:t>
            </a:r>
          </a:p>
          <a:p>
            <a:r>
              <a:rPr lang="en-GB" sz="2400" dirty="0"/>
              <a:t>The unique carbon atoms in each compound are highlighted. Each carbon atom that is not highlighted is equivalent to one of the highlighted carbon atoms.</a:t>
            </a:r>
            <a:endParaRPr lang="en-GB" sz="1800" dirty="0"/>
          </a:p>
        </p:txBody>
      </p:sp>
    </p:spTree>
    <p:extLst>
      <p:ext uri="{BB962C8B-B14F-4D97-AF65-F5344CB8AC3E}">
        <p14:creationId xmlns:p14="http://schemas.microsoft.com/office/powerpoint/2010/main" val="256882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E1DEB-3996-4369-8B7C-E243F7FA185D}"/>
              </a:ext>
            </a:extLst>
          </p:cNvPr>
          <p:cNvSpPr>
            <a:spLocks noGrp="1"/>
          </p:cNvSpPr>
          <p:nvPr>
            <p:ph type="title"/>
          </p:nvPr>
        </p:nvSpPr>
        <p:spPr/>
        <p:txBody>
          <a:bodyPr/>
          <a:lstStyle/>
          <a:p>
            <a:r>
              <a:rPr lang="en-GB" sz="2400" dirty="0"/>
              <a:t>Chemical Shifts in 13C NMR Spectroscopy</a:t>
            </a:r>
          </a:p>
        </p:txBody>
      </p:sp>
      <p:sp>
        <p:nvSpPr>
          <p:cNvPr id="3" name="Content Placeholder 2">
            <a:extLst>
              <a:ext uri="{FF2B5EF4-FFF2-40B4-BE49-F238E27FC236}">
                <a16:creationId xmlns:a16="http://schemas.microsoft.com/office/drawing/2014/main" id="{4463C5CB-3DD1-4CCD-8AB7-1B171EC9FB9C}"/>
              </a:ext>
            </a:extLst>
          </p:cNvPr>
          <p:cNvSpPr>
            <a:spLocks noGrp="1"/>
          </p:cNvSpPr>
          <p:nvPr>
            <p:ph idx="1"/>
          </p:nvPr>
        </p:nvSpPr>
        <p:spPr/>
        <p:txBody>
          <a:bodyPr/>
          <a:lstStyle/>
          <a:p>
            <a:endParaRPr lang="en-GB" sz="2400" dirty="0"/>
          </a:p>
          <a:p>
            <a:endParaRPr lang="en-GB" sz="2400" dirty="0"/>
          </a:p>
          <a:p>
            <a:endParaRPr lang="en-GB" sz="2400" dirty="0"/>
          </a:p>
          <a:p>
            <a:r>
              <a:rPr lang="en-GB" sz="2400" dirty="0"/>
              <a:t>The location of each signal is dependent on shielding and </a:t>
            </a:r>
            <a:r>
              <a:rPr lang="en-GB" sz="2400" dirty="0" err="1"/>
              <a:t>deshielding</a:t>
            </a:r>
            <a:r>
              <a:rPr lang="en-GB" sz="2400" dirty="0"/>
              <a:t> effects, just as we saw in 1H NMR spectroscopy</a:t>
            </a:r>
          </a:p>
        </p:txBody>
      </p:sp>
      <p:pic>
        <p:nvPicPr>
          <p:cNvPr id="6" name="Picture 5">
            <a:extLst>
              <a:ext uri="{FF2B5EF4-FFF2-40B4-BE49-F238E27FC236}">
                <a16:creationId xmlns:a16="http://schemas.microsoft.com/office/drawing/2014/main" id="{FBF7B742-2672-40CA-B79E-787C15CC01FE}"/>
              </a:ext>
            </a:extLst>
          </p:cNvPr>
          <p:cNvPicPr>
            <a:picLocks noChangeAspect="1"/>
          </p:cNvPicPr>
          <p:nvPr/>
        </p:nvPicPr>
        <p:blipFill>
          <a:blip r:embed="rId2"/>
          <a:stretch>
            <a:fillRect/>
          </a:stretch>
        </p:blipFill>
        <p:spPr>
          <a:xfrm>
            <a:off x="2053248" y="1681758"/>
            <a:ext cx="5037503" cy="1747242"/>
          </a:xfrm>
          <a:prstGeom prst="rect">
            <a:avLst/>
          </a:prstGeom>
        </p:spPr>
      </p:pic>
      <p:pic>
        <p:nvPicPr>
          <p:cNvPr id="7" name="Picture 6">
            <a:extLst>
              <a:ext uri="{FF2B5EF4-FFF2-40B4-BE49-F238E27FC236}">
                <a16:creationId xmlns:a16="http://schemas.microsoft.com/office/drawing/2014/main" id="{A12CEDB5-2C25-49A4-9014-2ACB06C70BE2}"/>
              </a:ext>
            </a:extLst>
          </p:cNvPr>
          <p:cNvPicPr>
            <a:picLocks noChangeAspect="1"/>
          </p:cNvPicPr>
          <p:nvPr/>
        </p:nvPicPr>
        <p:blipFill>
          <a:blip r:embed="rId3"/>
          <a:stretch>
            <a:fillRect/>
          </a:stretch>
        </p:blipFill>
        <p:spPr>
          <a:xfrm>
            <a:off x="966786" y="4181475"/>
            <a:ext cx="7210425" cy="2676525"/>
          </a:xfrm>
          <a:prstGeom prst="rect">
            <a:avLst/>
          </a:prstGeom>
        </p:spPr>
      </p:pic>
    </p:spTree>
    <p:extLst>
      <p:ext uri="{BB962C8B-B14F-4D97-AF65-F5344CB8AC3E}">
        <p14:creationId xmlns:p14="http://schemas.microsoft.com/office/powerpoint/2010/main" val="18044478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42005-AD19-48B6-9292-C174DD1C96DC}"/>
              </a:ext>
            </a:extLst>
          </p:cNvPr>
          <p:cNvSpPr>
            <a:spLocks noGrp="1"/>
          </p:cNvSpPr>
          <p:nvPr>
            <p:ph type="title"/>
          </p:nvPr>
        </p:nvSpPr>
        <p:spPr/>
        <p:txBody>
          <a:bodyPr/>
          <a:lstStyle/>
          <a:p>
            <a:r>
              <a:rPr lang="en-GB" sz="2400" dirty="0"/>
              <a:t>Chemical Shifts in 13C NMR Spectroscopy</a:t>
            </a:r>
          </a:p>
        </p:txBody>
      </p:sp>
      <p:sp>
        <p:nvSpPr>
          <p:cNvPr id="3" name="Content Placeholder 2">
            <a:extLst>
              <a:ext uri="{FF2B5EF4-FFF2-40B4-BE49-F238E27FC236}">
                <a16:creationId xmlns:a16="http://schemas.microsoft.com/office/drawing/2014/main" id="{8DBB4559-6BF5-4625-98BA-5CE0668B09D1}"/>
              </a:ext>
            </a:extLst>
          </p:cNvPr>
          <p:cNvSpPr>
            <a:spLocks noGrp="1"/>
          </p:cNvSpPr>
          <p:nvPr>
            <p:ph idx="1"/>
          </p:nvPr>
        </p:nvSpPr>
        <p:spPr/>
        <p:txBody>
          <a:bodyPr/>
          <a:lstStyle/>
          <a:p>
            <a:r>
              <a:rPr lang="en-GB" sz="2400" dirty="0"/>
              <a:t>Consider the following compound:</a:t>
            </a:r>
          </a:p>
          <a:p>
            <a:endParaRPr lang="en-GB" sz="2400" dirty="0"/>
          </a:p>
          <a:p>
            <a:endParaRPr lang="en-GB" sz="2400" dirty="0"/>
          </a:p>
          <a:p>
            <a:endParaRPr lang="en-GB" sz="2400" dirty="0"/>
          </a:p>
          <a:p>
            <a:endParaRPr lang="en-GB" sz="2400" dirty="0"/>
          </a:p>
          <a:p>
            <a:r>
              <a:rPr lang="en-GB" sz="2400" dirty="0"/>
              <a:t>Predict the number of signals and the location of each signal in a 13C NMR spectrum of this compound.</a:t>
            </a:r>
            <a:endParaRPr lang="en-GB" sz="1800" dirty="0"/>
          </a:p>
        </p:txBody>
      </p:sp>
      <p:graphicFrame>
        <p:nvGraphicFramePr>
          <p:cNvPr id="4" name="Object 3">
            <a:extLst>
              <a:ext uri="{FF2B5EF4-FFF2-40B4-BE49-F238E27FC236}">
                <a16:creationId xmlns:a16="http://schemas.microsoft.com/office/drawing/2014/main" id="{1EB03100-5CBF-472D-9CF1-7D326797DFC3}"/>
              </a:ext>
            </a:extLst>
          </p:cNvPr>
          <p:cNvGraphicFramePr>
            <a:graphicFrameLocks noChangeAspect="1"/>
          </p:cNvGraphicFramePr>
          <p:nvPr>
            <p:extLst>
              <p:ext uri="{D42A27DB-BD31-4B8C-83A1-F6EECF244321}">
                <p14:modId xmlns:p14="http://schemas.microsoft.com/office/powerpoint/2010/main" val="2309653130"/>
              </p:ext>
            </p:extLst>
          </p:nvPr>
        </p:nvGraphicFramePr>
        <p:xfrm>
          <a:off x="2738050" y="2771933"/>
          <a:ext cx="3667899" cy="1314134"/>
        </p:xfrm>
        <a:graphic>
          <a:graphicData uri="http://schemas.openxmlformats.org/presentationml/2006/ole">
            <mc:AlternateContent xmlns:mc="http://schemas.openxmlformats.org/markup-compatibility/2006">
              <mc:Choice xmlns:v="urn:schemas-microsoft-com:vml" Requires="v">
                <p:oleObj spid="_x0000_s4100" name="CS ChemDraw Drawing" r:id="rId3" imgW="996261" imgH="357800" progId="ChemDraw.Document.6.0">
                  <p:embed/>
                </p:oleObj>
              </mc:Choice>
              <mc:Fallback>
                <p:oleObj name="CS ChemDraw Drawing" r:id="rId3" imgW="996261" imgH="357800" progId="ChemDraw.Document.6.0">
                  <p:embed/>
                  <p:pic>
                    <p:nvPicPr>
                      <p:cNvPr id="0" name=""/>
                      <p:cNvPicPr/>
                      <p:nvPr/>
                    </p:nvPicPr>
                    <p:blipFill>
                      <a:blip r:embed="rId4"/>
                      <a:stretch>
                        <a:fillRect/>
                      </a:stretch>
                    </p:blipFill>
                    <p:spPr>
                      <a:xfrm>
                        <a:off x="2738050" y="2771933"/>
                        <a:ext cx="3667899" cy="1314134"/>
                      </a:xfrm>
                      <a:prstGeom prst="rect">
                        <a:avLst/>
                      </a:prstGeom>
                    </p:spPr>
                  </p:pic>
                </p:oleObj>
              </mc:Fallback>
            </mc:AlternateContent>
          </a:graphicData>
        </a:graphic>
      </p:graphicFrame>
    </p:spTree>
    <p:extLst>
      <p:ext uri="{BB962C8B-B14F-4D97-AF65-F5344CB8AC3E}">
        <p14:creationId xmlns:p14="http://schemas.microsoft.com/office/powerpoint/2010/main" val="29160190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36944-A2F4-4F4A-8E3F-F5AA1066D349}"/>
              </a:ext>
            </a:extLst>
          </p:cNvPr>
          <p:cNvSpPr>
            <a:spLocks noGrp="1"/>
          </p:cNvSpPr>
          <p:nvPr>
            <p:ph type="title"/>
          </p:nvPr>
        </p:nvSpPr>
        <p:spPr/>
        <p:txBody>
          <a:bodyPr/>
          <a:lstStyle/>
          <a:p>
            <a:r>
              <a:rPr lang="en-GB" sz="2400" dirty="0"/>
              <a:t>Chemical Shifts in 13C NMR Spectroscopy</a:t>
            </a:r>
          </a:p>
        </p:txBody>
      </p:sp>
      <p:sp>
        <p:nvSpPr>
          <p:cNvPr id="3" name="Content Placeholder 2">
            <a:extLst>
              <a:ext uri="{FF2B5EF4-FFF2-40B4-BE49-F238E27FC236}">
                <a16:creationId xmlns:a16="http://schemas.microsoft.com/office/drawing/2014/main" id="{B34EE35A-5BAD-4F32-B0E7-FCB5028A5BB0}"/>
              </a:ext>
            </a:extLst>
          </p:cNvPr>
          <p:cNvSpPr>
            <a:spLocks noGrp="1"/>
          </p:cNvSpPr>
          <p:nvPr>
            <p:ph idx="1"/>
          </p:nvPr>
        </p:nvSpPr>
        <p:spPr/>
        <p:txBody>
          <a:bodyPr/>
          <a:lstStyle/>
          <a:p>
            <a:r>
              <a:rPr lang="en-GB" sz="2400" dirty="0"/>
              <a:t>Begin by determining the number of expected signals. </a:t>
            </a:r>
          </a:p>
          <a:p>
            <a:r>
              <a:rPr lang="en-GB" sz="2400" dirty="0"/>
              <a:t>The compound has nine carbon atoms, but we must look to see if any of these carbon atoms are interchangeable by a symmetry operation. </a:t>
            </a:r>
          </a:p>
          <a:p>
            <a:r>
              <a:rPr lang="en-GB" sz="2400" dirty="0"/>
              <a:t>In this case, there is both a plane and an axis of symmetry. </a:t>
            </a:r>
          </a:p>
          <a:p>
            <a:r>
              <a:rPr lang="en-GB" sz="2400" dirty="0"/>
              <a:t>As a result, we expect only five signals in the 13C NMR spectrum.</a:t>
            </a:r>
          </a:p>
        </p:txBody>
      </p:sp>
      <p:pic>
        <p:nvPicPr>
          <p:cNvPr id="4" name="Picture 3">
            <a:extLst>
              <a:ext uri="{FF2B5EF4-FFF2-40B4-BE49-F238E27FC236}">
                <a16:creationId xmlns:a16="http://schemas.microsoft.com/office/drawing/2014/main" id="{7FC90825-F80E-44B7-BB58-D577763D7060}"/>
              </a:ext>
            </a:extLst>
          </p:cNvPr>
          <p:cNvPicPr>
            <a:picLocks noChangeAspect="1"/>
          </p:cNvPicPr>
          <p:nvPr/>
        </p:nvPicPr>
        <p:blipFill rotWithShape="1">
          <a:blip r:embed="rId2"/>
          <a:srcRect r="8140"/>
          <a:stretch/>
        </p:blipFill>
        <p:spPr>
          <a:xfrm>
            <a:off x="3307854" y="4720597"/>
            <a:ext cx="2528292" cy="1146803"/>
          </a:xfrm>
          <a:prstGeom prst="rect">
            <a:avLst/>
          </a:prstGeom>
        </p:spPr>
      </p:pic>
    </p:spTree>
    <p:extLst>
      <p:ext uri="{BB962C8B-B14F-4D97-AF65-F5344CB8AC3E}">
        <p14:creationId xmlns:p14="http://schemas.microsoft.com/office/powerpoint/2010/main" val="25933060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ED9EA-7A5A-456D-9BAD-8FD2608E1D1A}"/>
              </a:ext>
            </a:extLst>
          </p:cNvPr>
          <p:cNvSpPr>
            <a:spLocks noGrp="1"/>
          </p:cNvSpPr>
          <p:nvPr>
            <p:ph type="title"/>
          </p:nvPr>
        </p:nvSpPr>
        <p:spPr/>
        <p:txBody>
          <a:bodyPr/>
          <a:lstStyle/>
          <a:p>
            <a:r>
              <a:rPr lang="en-GB" sz="2400" dirty="0"/>
              <a:t>Chemical Shifts in 13C NMR Spectroscopy</a:t>
            </a:r>
          </a:p>
        </p:txBody>
      </p:sp>
      <p:sp>
        <p:nvSpPr>
          <p:cNvPr id="3" name="Content Placeholder 2">
            <a:extLst>
              <a:ext uri="{FF2B5EF4-FFF2-40B4-BE49-F238E27FC236}">
                <a16:creationId xmlns:a16="http://schemas.microsoft.com/office/drawing/2014/main" id="{715A20A0-E721-4A42-861C-D4AB2FFD2C46}"/>
              </a:ext>
            </a:extLst>
          </p:cNvPr>
          <p:cNvSpPr>
            <a:spLocks noGrp="1"/>
          </p:cNvSpPr>
          <p:nvPr>
            <p:ph idx="1"/>
          </p:nvPr>
        </p:nvSpPr>
        <p:spPr/>
        <p:txBody>
          <a:bodyPr/>
          <a:lstStyle/>
          <a:p>
            <a:r>
              <a:rPr lang="en-GB" sz="2400" dirty="0"/>
              <a:t>In general, when two methyl groups are attached to the same carbon atom, they will be equivalent. </a:t>
            </a:r>
          </a:p>
          <a:p>
            <a:r>
              <a:rPr lang="en-GB" sz="2400" dirty="0"/>
              <a:t>This is not the case in this example, because one methyl group is </a:t>
            </a:r>
            <a:r>
              <a:rPr lang="en-GB" sz="2400" i="1" dirty="0"/>
              <a:t>cis </a:t>
            </a:r>
            <a:r>
              <a:rPr lang="en-GB" sz="2400" dirty="0"/>
              <a:t>to the carbonyl (C=O) group, while the other methyl group is </a:t>
            </a:r>
            <a:r>
              <a:rPr lang="en-GB" sz="2400" i="1" dirty="0"/>
              <a:t>trans </a:t>
            </a:r>
            <a:r>
              <a:rPr lang="en-GB" sz="2400" dirty="0"/>
              <a:t>to the carbonyl group.</a:t>
            </a:r>
          </a:p>
          <a:p>
            <a:r>
              <a:rPr lang="en-GB" sz="2400" dirty="0"/>
              <a:t>The expected chemical shifts are shown below, categorized according to the region of the spectrum in which each signal is expected to appear:</a:t>
            </a:r>
            <a:endParaRPr lang="en-GB" sz="1800" dirty="0"/>
          </a:p>
        </p:txBody>
      </p:sp>
      <p:pic>
        <p:nvPicPr>
          <p:cNvPr id="4" name="Picture 3">
            <a:extLst>
              <a:ext uri="{FF2B5EF4-FFF2-40B4-BE49-F238E27FC236}">
                <a16:creationId xmlns:a16="http://schemas.microsoft.com/office/drawing/2014/main" id="{14044A92-88CD-44FE-B892-5FA333437AA6}"/>
              </a:ext>
            </a:extLst>
          </p:cNvPr>
          <p:cNvPicPr>
            <a:picLocks noChangeAspect="1"/>
          </p:cNvPicPr>
          <p:nvPr/>
        </p:nvPicPr>
        <p:blipFill>
          <a:blip r:embed="rId2"/>
          <a:stretch>
            <a:fillRect/>
          </a:stretch>
        </p:blipFill>
        <p:spPr>
          <a:xfrm>
            <a:off x="1300162" y="5248275"/>
            <a:ext cx="6543675" cy="1238250"/>
          </a:xfrm>
          <a:prstGeom prst="rect">
            <a:avLst/>
          </a:prstGeom>
        </p:spPr>
      </p:pic>
    </p:spTree>
    <p:extLst>
      <p:ext uri="{BB962C8B-B14F-4D97-AF65-F5344CB8AC3E}">
        <p14:creationId xmlns:p14="http://schemas.microsoft.com/office/powerpoint/2010/main" val="19170586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E0AD3-979B-40C7-8D07-C5A6E1D60DD1}"/>
              </a:ext>
            </a:extLst>
          </p:cNvPr>
          <p:cNvSpPr>
            <a:spLocks noGrp="1"/>
          </p:cNvSpPr>
          <p:nvPr>
            <p:ph type="title"/>
          </p:nvPr>
        </p:nvSpPr>
        <p:spPr/>
        <p:txBody>
          <a:bodyPr/>
          <a:lstStyle/>
          <a:p>
            <a:r>
              <a:rPr lang="en-GB" dirty="0"/>
              <a:t>DEPT 13C NMR Spectroscopy</a:t>
            </a:r>
          </a:p>
        </p:txBody>
      </p:sp>
      <p:sp>
        <p:nvSpPr>
          <p:cNvPr id="3" name="Content Placeholder 2">
            <a:extLst>
              <a:ext uri="{FF2B5EF4-FFF2-40B4-BE49-F238E27FC236}">
                <a16:creationId xmlns:a16="http://schemas.microsoft.com/office/drawing/2014/main" id="{A1E1E0EB-AC81-4AE9-8917-9295D16E2519}"/>
              </a:ext>
            </a:extLst>
          </p:cNvPr>
          <p:cNvSpPr>
            <a:spLocks noGrp="1"/>
          </p:cNvSpPr>
          <p:nvPr>
            <p:ph idx="1"/>
          </p:nvPr>
        </p:nvSpPr>
        <p:spPr/>
        <p:txBody>
          <a:bodyPr/>
          <a:lstStyle/>
          <a:p>
            <a:r>
              <a:rPr lang="en-GB" sz="2400" dirty="0"/>
              <a:t>A broadband-decoupled 13C spectrum does not provide information regarding the number of protons attached to each carbon atom in a compound. </a:t>
            </a:r>
          </a:p>
          <a:p>
            <a:r>
              <a:rPr lang="en-GB" sz="2400" dirty="0"/>
              <a:t>This information can be obtained through a variety of recently developed techniques, one of which is called </a:t>
            </a:r>
            <a:r>
              <a:rPr lang="en-GB" sz="2400" dirty="0" err="1"/>
              <a:t>distortionless</a:t>
            </a:r>
            <a:r>
              <a:rPr lang="en-GB" sz="2400" dirty="0"/>
              <a:t> enhancement by polarization transfer (DEPT). </a:t>
            </a:r>
          </a:p>
          <a:p>
            <a:r>
              <a:rPr lang="en-GB" sz="2400" b="1" dirty="0"/>
              <a:t>DEPT 13C NMR </a:t>
            </a:r>
            <a:r>
              <a:rPr lang="en-GB" sz="2400" dirty="0"/>
              <a:t>spectroscopy utilizes two rf transmitters and relies on the fact that the intensity of each particular signal will respond to different pulse sequences in a predictable fashion, depending on the number of protons attached.</a:t>
            </a:r>
          </a:p>
        </p:txBody>
      </p:sp>
    </p:spTree>
    <p:extLst>
      <p:ext uri="{BB962C8B-B14F-4D97-AF65-F5344CB8AC3E}">
        <p14:creationId xmlns:p14="http://schemas.microsoft.com/office/powerpoint/2010/main" val="20238464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4E2C1-D307-41A4-9621-145B12C64F7B}"/>
              </a:ext>
            </a:extLst>
          </p:cNvPr>
          <p:cNvSpPr>
            <a:spLocks noGrp="1"/>
          </p:cNvSpPr>
          <p:nvPr>
            <p:ph type="title"/>
          </p:nvPr>
        </p:nvSpPr>
        <p:spPr/>
        <p:txBody>
          <a:bodyPr/>
          <a:lstStyle/>
          <a:p>
            <a:r>
              <a:rPr lang="en-GB" dirty="0"/>
              <a:t>DEPT 13C NMR Spectroscopy</a:t>
            </a:r>
          </a:p>
        </p:txBody>
      </p:sp>
      <p:sp>
        <p:nvSpPr>
          <p:cNvPr id="3" name="Content Placeholder 2">
            <a:extLst>
              <a:ext uri="{FF2B5EF4-FFF2-40B4-BE49-F238E27FC236}">
                <a16:creationId xmlns:a16="http://schemas.microsoft.com/office/drawing/2014/main" id="{F3DB5E7C-9E87-4CDE-9F58-FE670E0E1347}"/>
              </a:ext>
            </a:extLst>
          </p:cNvPr>
          <p:cNvSpPr>
            <a:spLocks noGrp="1"/>
          </p:cNvSpPr>
          <p:nvPr>
            <p:ph idx="1"/>
          </p:nvPr>
        </p:nvSpPr>
        <p:spPr/>
        <p:txBody>
          <a:bodyPr/>
          <a:lstStyle/>
          <a:p>
            <a:r>
              <a:rPr lang="en-GB" sz="2400" dirty="0"/>
              <a:t>This technique involves the acquisition of several spectra. </a:t>
            </a:r>
          </a:p>
          <a:p>
            <a:r>
              <a:rPr lang="en-GB" sz="2400" dirty="0"/>
              <a:t>First, a regular broadband-decoupled 13C spectrum is acquired, indicating the chemical shifts associated with all carbon atoms in the compound.</a:t>
            </a:r>
          </a:p>
          <a:p>
            <a:r>
              <a:rPr lang="en-GB" sz="2400" dirty="0"/>
              <a:t>Then a special pulse sequence is utilized to produce a spectrum called a DEPT-90, in which only signals from CH groups appear. </a:t>
            </a:r>
          </a:p>
          <a:p>
            <a:r>
              <a:rPr lang="en-GB" sz="2400" dirty="0"/>
              <a:t>This spectrum does not show any signals resulting from CH</a:t>
            </a:r>
            <a:r>
              <a:rPr lang="en-GB" sz="2400" baseline="-25000" dirty="0"/>
              <a:t>3</a:t>
            </a:r>
            <a:r>
              <a:rPr lang="en-GB" sz="2400" dirty="0"/>
              <a:t> groups, CH</a:t>
            </a:r>
            <a:r>
              <a:rPr lang="en-GB" sz="2400" baseline="-25000" dirty="0"/>
              <a:t>2</a:t>
            </a:r>
            <a:r>
              <a:rPr lang="en-GB" sz="2400" dirty="0"/>
              <a:t> groups, or quaternary carbon atoms (C with no protons). </a:t>
            </a:r>
          </a:p>
        </p:txBody>
      </p:sp>
    </p:spTree>
    <p:extLst>
      <p:ext uri="{BB962C8B-B14F-4D97-AF65-F5344CB8AC3E}">
        <p14:creationId xmlns:p14="http://schemas.microsoft.com/office/powerpoint/2010/main" val="24952726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6329E-7414-4F20-A7A9-57E81642637A}"/>
              </a:ext>
            </a:extLst>
          </p:cNvPr>
          <p:cNvSpPr>
            <a:spLocks noGrp="1"/>
          </p:cNvSpPr>
          <p:nvPr>
            <p:ph type="title"/>
          </p:nvPr>
        </p:nvSpPr>
        <p:spPr/>
        <p:txBody>
          <a:bodyPr/>
          <a:lstStyle/>
          <a:p>
            <a:r>
              <a:rPr lang="en-GB" dirty="0"/>
              <a:t>DEPT 13C NMR Spectroscopy</a:t>
            </a:r>
          </a:p>
        </p:txBody>
      </p:sp>
      <p:sp>
        <p:nvSpPr>
          <p:cNvPr id="3" name="Content Placeholder 2">
            <a:extLst>
              <a:ext uri="{FF2B5EF4-FFF2-40B4-BE49-F238E27FC236}">
                <a16:creationId xmlns:a16="http://schemas.microsoft.com/office/drawing/2014/main" id="{2BFC4A88-03DB-4466-B06C-DC065C419BB8}"/>
              </a:ext>
            </a:extLst>
          </p:cNvPr>
          <p:cNvSpPr>
            <a:spLocks noGrp="1"/>
          </p:cNvSpPr>
          <p:nvPr>
            <p:ph idx="1"/>
          </p:nvPr>
        </p:nvSpPr>
        <p:spPr/>
        <p:txBody>
          <a:bodyPr/>
          <a:lstStyle/>
          <a:p>
            <a:r>
              <a:rPr lang="en-GB" sz="2400" dirty="0"/>
              <a:t>Then, a different pulse sequence is employed to generate a spectrum, called a DEPT-135, in which CH</a:t>
            </a:r>
            <a:r>
              <a:rPr lang="en-GB" sz="2400" baseline="-25000" dirty="0"/>
              <a:t>3</a:t>
            </a:r>
            <a:r>
              <a:rPr lang="en-GB" sz="2400" dirty="0"/>
              <a:t> groups and CH groups appear as positive signals, CH</a:t>
            </a:r>
            <a:r>
              <a:rPr lang="en-GB" sz="2400" baseline="-25000" dirty="0"/>
              <a:t>2</a:t>
            </a:r>
            <a:r>
              <a:rPr lang="en-GB" sz="2400" dirty="0"/>
              <a:t> groups appear as negative signals (pointing down), and quaternary carbon atoms do not appear.</a:t>
            </a:r>
          </a:p>
          <a:p>
            <a:r>
              <a:rPr lang="en-GB" sz="2400" dirty="0"/>
              <a:t>By comparing all of the spectra, it is possible to identify each signal in the broadband-decoupled spectrum as arising from either a CH</a:t>
            </a:r>
            <a:r>
              <a:rPr lang="en-GB" sz="2400" baseline="-25000" dirty="0"/>
              <a:t>3</a:t>
            </a:r>
            <a:r>
              <a:rPr lang="en-GB" sz="2400" dirty="0"/>
              <a:t> group, a CH</a:t>
            </a:r>
            <a:r>
              <a:rPr lang="en-GB" sz="2400" baseline="-25000" dirty="0"/>
              <a:t>2</a:t>
            </a:r>
            <a:r>
              <a:rPr lang="en-GB" sz="2400" dirty="0"/>
              <a:t> group, a CH group, or a quaternary carbon atom.</a:t>
            </a:r>
          </a:p>
          <a:p>
            <a:r>
              <a:rPr lang="en-GB" sz="2400" dirty="0"/>
              <a:t>This information is summarized in table below.</a:t>
            </a:r>
            <a:endParaRPr lang="en-GB" sz="1400" dirty="0"/>
          </a:p>
        </p:txBody>
      </p:sp>
    </p:spTree>
    <p:extLst>
      <p:ext uri="{BB962C8B-B14F-4D97-AF65-F5344CB8AC3E}">
        <p14:creationId xmlns:p14="http://schemas.microsoft.com/office/powerpoint/2010/main" val="21532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22059-109E-4F2F-BA99-7CAE51BC3B11}"/>
              </a:ext>
            </a:extLst>
          </p:cNvPr>
          <p:cNvSpPr>
            <a:spLocks noGrp="1"/>
          </p:cNvSpPr>
          <p:nvPr>
            <p:ph type="title"/>
          </p:nvPr>
        </p:nvSpPr>
        <p:spPr/>
        <p:txBody>
          <a:bodyPr/>
          <a:lstStyle/>
          <a:p>
            <a:r>
              <a:rPr lang="en-GB" dirty="0"/>
              <a:t>Pattern Recognition</a:t>
            </a:r>
          </a:p>
        </p:txBody>
      </p:sp>
      <p:sp>
        <p:nvSpPr>
          <p:cNvPr id="3" name="Content Placeholder 2">
            <a:extLst>
              <a:ext uri="{FF2B5EF4-FFF2-40B4-BE49-F238E27FC236}">
                <a16:creationId xmlns:a16="http://schemas.microsoft.com/office/drawing/2014/main" id="{E0B291AD-BCBA-47EB-87BC-5E34F8F44512}"/>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A043A286-50AB-42A8-8F37-440196F6E0C3}"/>
              </a:ext>
            </a:extLst>
          </p:cNvPr>
          <p:cNvPicPr>
            <a:picLocks noChangeAspect="1"/>
          </p:cNvPicPr>
          <p:nvPr/>
        </p:nvPicPr>
        <p:blipFill>
          <a:blip r:embed="rId2"/>
          <a:stretch>
            <a:fillRect/>
          </a:stretch>
        </p:blipFill>
        <p:spPr>
          <a:xfrm>
            <a:off x="1361394" y="1943100"/>
            <a:ext cx="6421211" cy="3962400"/>
          </a:xfrm>
          <a:prstGeom prst="rect">
            <a:avLst/>
          </a:prstGeom>
        </p:spPr>
      </p:pic>
    </p:spTree>
    <p:extLst>
      <p:ext uri="{BB962C8B-B14F-4D97-AF65-F5344CB8AC3E}">
        <p14:creationId xmlns:p14="http://schemas.microsoft.com/office/powerpoint/2010/main" val="23389267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EE4F4-F77F-43F6-93B5-D7B640CAD4D5}"/>
              </a:ext>
            </a:extLst>
          </p:cNvPr>
          <p:cNvSpPr>
            <a:spLocks noGrp="1"/>
          </p:cNvSpPr>
          <p:nvPr>
            <p:ph type="title"/>
          </p:nvPr>
        </p:nvSpPr>
        <p:spPr/>
        <p:txBody>
          <a:bodyPr/>
          <a:lstStyle/>
          <a:p>
            <a:r>
              <a:rPr lang="en-GB" dirty="0"/>
              <a:t>DEPT 13C NMR Spectroscopy</a:t>
            </a:r>
          </a:p>
        </p:txBody>
      </p:sp>
      <p:pic>
        <p:nvPicPr>
          <p:cNvPr id="6" name="Content Placeholder 5">
            <a:extLst>
              <a:ext uri="{FF2B5EF4-FFF2-40B4-BE49-F238E27FC236}">
                <a16:creationId xmlns:a16="http://schemas.microsoft.com/office/drawing/2014/main" id="{0EF7E64C-88DB-4DF5-A33B-E3DB5A0C26D1}"/>
              </a:ext>
            </a:extLst>
          </p:cNvPr>
          <p:cNvPicPr>
            <a:picLocks noGrp="1" noChangeAspect="1"/>
          </p:cNvPicPr>
          <p:nvPr>
            <p:ph idx="1"/>
          </p:nvPr>
        </p:nvPicPr>
        <p:blipFill>
          <a:blip r:embed="rId2"/>
          <a:stretch>
            <a:fillRect/>
          </a:stretch>
        </p:blipFill>
        <p:spPr>
          <a:xfrm>
            <a:off x="1350728" y="1985750"/>
            <a:ext cx="6442544" cy="4137620"/>
          </a:xfrm>
          <a:prstGeom prst="rect">
            <a:avLst/>
          </a:prstGeom>
        </p:spPr>
      </p:pic>
    </p:spTree>
    <p:extLst>
      <p:ext uri="{BB962C8B-B14F-4D97-AF65-F5344CB8AC3E}">
        <p14:creationId xmlns:p14="http://schemas.microsoft.com/office/powerpoint/2010/main" val="25442341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84A54-52A2-4778-B6A2-4B0CD132AC75}"/>
              </a:ext>
            </a:extLst>
          </p:cNvPr>
          <p:cNvSpPr>
            <a:spLocks noGrp="1"/>
          </p:cNvSpPr>
          <p:nvPr>
            <p:ph type="title"/>
          </p:nvPr>
        </p:nvSpPr>
        <p:spPr/>
        <p:txBody>
          <a:bodyPr/>
          <a:lstStyle/>
          <a:p>
            <a:r>
              <a:rPr lang="en-GB" dirty="0"/>
              <a:t>DEPT 13C NMR Spectroscopy</a:t>
            </a:r>
          </a:p>
        </p:txBody>
      </p:sp>
      <p:sp>
        <p:nvSpPr>
          <p:cNvPr id="3" name="Content Placeholder 2">
            <a:extLst>
              <a:ext uri="{FF2B5EF4-FFF2-40B4-BE49-F238E27FC236}">
                <a16:creationId xmlns:a16="http://schemas.microsoft.com/office/drawing/2014/main" id="{8FADBAD5-C483-4F87-983F-60C9FF957A60}"/>
              </a:ext>
            </a:extLst>
          </p:cNvPr>
          <p:cNvSpPr>
            <a:spLocks noGrp="1"/>
          </p:cNvSpPr>
          <p:nvPr>
            <p:ph idx="1"/>
          </p:nvPr>
        </p:nvSpPr>
        <p:spPr/>
        <p:txBody>
          <a:bodyPr/>
          <a:lstStyle/>
          <a:p>
            <a:r>
              <a:rPr lang="en-GB" sz="2400" dirty="0"/>
              <a:t>Notice that each type of group exhibits a different absorption pattern when all three spectra are compared. </a:t>
            </a:r>
          </a:p>
          <a:p>
            <a:r>
              <a:rPr lang="en-GB" sz="2400" dirty="0"/>
              <a:t>For example, only CH groups give positive signals in all three spectra, while CH</a:t>
            </a:r>
            <a:r>
              <a:rPr lang="en-GB" sz="2400" baseline="-25000" dirty="0"/>
              <a:t>2</a:t>
            </a:r>
            <a:r>
              <a:rPr lang="en-GB" sz="2400" dirty="0"/>
              <a:t> groups are the only groups that give negative signals in the DEPT-135 spectrum. </a:t>
            </a:r>
          </a:p>
          <a:p>
            <a:r>
              <a:rPr lang="en-GB" sz="2400" dirty="0"/>
              <a:t>This technique therefore produces a series of spectra that collectively contain all of the information in an off-resonance decoupled spectrum, but without the disadvantage of overlapping signals.</a:t>
            </a:r>
          </a:p>
        </p:txBody>
      </p:sp>
    </p:spTree>
    <p:extLst>
      <p:ext uri="{BB962C8B-B14F-4D97-AF65-F5344CB8AC3E}">
        <p14:creationId xmlns:p14="http://schemas.microsoft.com/office/powerpoint/2010/main" val="1314442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E34C7-C401-42A2-905C-D771D3890C49}"/>
              </a:ext>
            </a:extLst>
          </p:cNvPr>
          <p:cNvSpPr>
            <a:spLocks noGrp="1"/>
          </p:cNvSpPr>
          <p:nvPr>
            <p:ph type="title"/>
          </p:nvPr>
        </p:nvSpPr>
        <p:spPr/>
        <p:txBody>
          <a:bodyPr/>
          <a:lstStyle/>
          <a:p>
            <a:r>
              <a:rPr lang="en-GB" dirty="0"/>
              <a:t>Pattern Recognition</a:t>
            </a:r>
          </a:p>
        </p:txBody>
      </p:sp>
      <p:sp>
        <p:nvSpPr>
          <p:cNvPr id="3" name="Content Placeholder 2">
            <a:extLst>
              <a:ext uri="{FF2B5EF4-FFF2-40B4-BE49-F238E27FC236}">
                <a16:creationId xmlns:a16="http://schemas.microsoft.com/office/drawing/2014/main" id="{24A24A22-8DCB-4C75-8DFA-D037018E35E0}"/>
              </a:ext>
            </a:extLst>
          </p:cNvPr>
          <p:cNvSpPr>
            <a:spLocks noGrp="1"/>
          </p:cNvSpPr>
          <p:nvPr>
            <p:ph idx="1"/>
          </p:nvPr>
        </p:nvSpPr>
        <p:spPr/>
        <p:txBody>
          <a:bodyPr/>
          <a:lstStyle/>
          <a:p>
            <a:r>
              <a:rPr lang="en-GB" sz="2400" dirty="0"/>
              <a:t>The presence of these signals in a 1H NMR spectrum is strongly suggestive of the presence of an isopropyl group in the structure of the compound. </a:t>
            </a:r>
          </a:p>
          <a:p>
            <a:r>
              <a:rPr lang="en-GB" sz="2400" dirty="0"/>
              <a:t>A septet is usually hard to see, since it is so small (integration of 1), so an enlarged reproduction (inset) of the signal is often displayed above the original signal.</a:t>
            </a:r>
          </a:p>
          <a:p>
            <a:r>
              <a:rPr lang="en-GB" sz="2400" dirty="0"/>
              <a:t>Another commonly observed pattern is produced by </a:t>
            </a:r>
            <a:r>
              <a:rPr lang="en-GB" sz="2400" i="1" dirty="0"/>
              <a:t>tert</a:t>
            </a:r>
            <a:r>
              <a:rPr lang="en-GB" sz="2400" dirty="0"/>
              <a:t>-butyl groups</a:t>
            </a:r>
          </a:p>
          <a:p>
            <a:r>
              <a:rPr lang="en-GB" sz="2400" dirty="0"/>
              <a:t>A compound containing a </a:t>
            </a:r>
            <a:r>
              <a:rPr lang="en-GB" sz="2400" i="1" dirty="0"/>
              <a:t>tert</a:t>
            </a:r>
            <a:r>
              <a:rPr lang="en-GB" sz="2400" dirty="0"/>
              <a:t>-butyl group will display a singlet with a relative integration of 9.</a:t>
            </a:r>
            <a:endParaRPr lang="en-GB" sz="1800" dirty="0"/>
          </a:p>
        </p:txBody>
      </p:sp>
    </p:spTree>
    <p:extLst>
      <p:ext uri="{BB962C8B-B14F-4D97-AF65-F5344CB8AC3E}">
        <p14:creationId xmlns:p14="http://schemas.microsoft.com/office/powerpoint/2010/main" val="4277341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31FE2-889F-4990-9D59-2017BFD72CE6}"/>
              </a:ext>
            </a:extLst>
          </p:cNvPr>
          <p:cNvSpPr>
            <a:spLocks noGrp="1"/>
          </p:cNvSpPr>
          <p:nvPr>
            <p:ph type="title"/>
          </p:nvPr>
        </p:nvSpPr>
        <p:spPr/>
        <p:txBody>
          <a:bodyPr/>
          <a:lstStyle/>
          <a:p>
            <a:r>
              <a:rPr lang="en-GB" dirty="0"/>
              <a:t>Pattern Recognition</a:t>
            </a:r>
          </a:p>
        </p:txBody>
      </p:sp>
      <p:sp>
        <p:nvSpPr>
          <p:cNvPr id="3" name="Content Placeholder 2">
            <a:extLst>
              <a:ext uri="{FF2B5EF4-FFF2-40B4-BE49-F238E27FC236}">
                <a16:creationId xmlns:a16="http://schemas.microsoft.com/office/drawing/2014/main" id="{FB2C583B-4566-42EB-8E5B-5D9027DCBBF7}"/>
              </a:ext>
            </a:extLst>
          </p:cNvPr>
          <p:cNvSpPr>
            <a:spLocks noGrp="1"/>
          </p:cNvSpPr>
          <p:nvPr>
            <p:ph idx="1"/>
          </p:nvPr>
        </p:nvSpPr>
        <p:spPr/>
        <p:txBody>
          <a:bodyPr/>
          <a:lstStyle/>
          <a:p>
            <a:r>
              <a:rPr lang="en-GB" sz="2400" dirty="0"/>
              <a:t>The presence of this signal in a 1H NMR spectrum is strongly suggestive of the presence of a </a:t>
            </a:r>
            <a:r>
              <a:rPr lang="en-GB" sz="2400" i="1" dirty="0"/>
              <a:t>tert</a:t>
            </a:r>
            <a:r>
              <a:rPr lang="en-GB" sz="2400" dirty="0"/>
              <a:t>-butyl group in the structure of the compound.</a:t>
            </a:r>
          </a:p>
          <a:p>
            <a:r>
              <a:rPr lang="en-GB" sz="2400" dirty="0"/>
              <a:t>Pattern recognition is an important tool when </a:t>
            </a:r>
            <a:r>
              <a:rPr lang="en-GB" sz="2400" dirty="0" err="1"/>
              <a:t>analyzing</a:t>
            </a:r>
            <a:r>
              <a:rPr lang="en-GB" sz="2400" dirty="0"/>
              <a:t> NMR spectra, so let’s quickly review the patterns we have seen</a:t>
            </a:r>
          </a:p>
        </p:txBody>
      </p:sp>
      <p:pic>
        <p:nvPicPr>
          <p:cNvPr id="4" name="Picture 3">
            <a:extLst>
              <a:ext uri="{FF2B5EF4-FFF2-40B4-BE49-F238E27FC236}">
                <a16:creationId xmlns:a16="http://schemas.microsoft.com/office/drawing/2014/main" id="{BD365C59-65D0-4433-8B05-606B45854136}"/>
              </a:ext>
            </a:extLst>
          </p:cNvPr>
          <p:cNvPicPr>
            <a:picLocks noChangeAspect="1"/>
          </p:cNvPicPr>
          <p:nvPr/>
        </p:nvPicPr>
        <p:blipFill>
          <a:blip r:embed="rId2"/>
          <a:stretch>
            <a:fillRect/>
          </a:stretch>
        </p:blipFill>
        <p:spPr>
          <a:xfrm>
            <a:off x="481936" y="4149080"/>
            <a:ext cx="8180128" cy="2342381"/>
          </a:xfrm>
          <a:prstGeom prst="rect">
            <a:avLst/>
          </a:prstGeom>
        </p:spPr>
      </p:pic>
    </p:spTree>
    <p:extLst>
      <p:ext uri="{BB962C8B-B14F-4D97-AF65-F5344CB8AC3E}">
        <p14:creationId xmlns:p14="http://schemas.microsoft.com/office/powerpoint/2010/main" val="1658836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F1880-59CC-4C03-8685-989DADAACC11}"/>
              </a:ext>
            </a:extLst>
          </p:cNvPr>
          <p:cNvSpPr>
            <a:spLocks noGrp="1"/>
          </p:cNvSpPr>
          <p:nvPr>
            <p:ph type="title"/>
          </p:nvPr>
        </p:nvSpPr>
        <p:spPr/>
        <p:txBody>
          <a:bodyPr/>
          <a:lstStyle/>
          <a:p>
            <a:r>
              <a:rPr lang="en-GB" dirty="0"/>
              <a:t>Complex splitting</a:t>
            </a:r>
          </a:p>
        </p:txBody>
      </p:sp>
      <p:sp>
        <p:nvSpPr>
          <p:cNvPr id="3" name="Content Placeholder 2">
            <a:extLst>
              <a:ext uri="{FF2B5EF4-FFF2-40B4-BE49-F238E27FC236}">
                <a16:creationId xmlns:a16="http://schemas.microsoft.com/office/drawing/2014/main" id="{01D15097-0727-47C5-B2BB-4E6C4062E777}"/>
              </a:ext>
            </a:extLst>
          </p:cNvPr>
          <p:cNvSpPr>
            <a:spLocks noGrp="1"/>
          </p:cNvSpPr>
          <p:nvPr>
            <p:ph idx="1"/>
          </p:nvPr>
        </p:nvSpPr>
        <p:spPr/>
        <p:txBody>
          <a:bodyPr/>
          <a:lstStyle/>
          <a:p>
            <a:r>
              <a:rPr lang="en-GB" sz="2400" dirty="0"/>
              <a:t>Complex splitting occurs when a proton has two different kinds of </a:t>
            </a:r>
            <a:r>
              <a:rPr lang="en-GB" sz="2400" dirty="0" err="1"/>
              <a:t>neighboring</a:t>
            </a:r>
            <a:r>
              <a:rPr lang="en-GB" sz="2400" dirty="0"/>
              <a:t> protons. For example:</a:t>
            </a:r>
          </a:p>
          <a:p>
            <a:endParaRPr lang="en-GB" sz="2400" dirty="0"/>
          </a:p>
          <a:p>
            <a:endParaRPr lang="en-GB" sz="2400" dirty="0"/>
          </a:p>
          <a:p>
            <a:endParaRPr lang="en-GB" sz="2400" dirty="0"/>
          </a:p>
          <a:p>
            <a:r>
              <a:rPr lang="en-GB" sz="2400" dirty="0"/>
              <a:t>Consider the expected splitting pattern for Hb in this example. </a:t>
            </a:r>
          </a:p>
          <a:p>
            <a:r>
              <a:rPr lang="en-GB" sz="2400" dirty="0"/>
              <a:t>The signal for Hb is being split into a quartet because of the nearby Ha protons, and it is being split into a triplet because of the nearby </a:t>
            </a:r>
            <a:r>
              <a:rPr lang="en-GB" sz="2400" dirty="0" err="1"/>
              <a:t>Hc</a:t>
            </a:r>
            <a:r>
              <a:rPr lang="en-GB" sz="2400" dirty="0"/>
              <a:t> protons.</a:t>
            </a:r>
          </a:p>
        </p:txBody>
      </p:sp>
      <p:pic>
        <p:nvPicPr>
          <p:cNvPr id="4" name="Picture 3">
            <a:extLst>
              <a:ext uri="{FF2B5EF4-FFF2-40B4-BE49-F238E27FC236}">
                <a16:creationId xmlns:a16="http://schemas.microsoft.com/office/drawing/2014/main" id="{DE341E49-25AB-4DE3-86DE-06942659DE70}"/>
              </a:ext>
            </a:extLst>
          </p:cNvPr>
          <p:cNvPicPr>
            <a:picLocks noChangeAspect="1"/>
          </p:cNvPicPr>
          <p:nvPr/>
        </p:nvPicPr>
        <p:blipFill>
          <a:blip r:embed="rId2"/>
          <a:stretch>
            <a:fillRect/>
          </a:stretch>
        </p:blipFill>
        <p:spPr>
          <a:xfrm>
            <a:off x="3602459" y="2876003"/>
            <a:ext cx="1939081" cy="1105994"/>
          </a:xfrm>
          <a:prstGeom prst="rect">
            <a:avLst/>
          </a:prstGeom>
        </p:spPr>
      </p:pic>
    </p:spTree>
    <p:extLst>
      <p:ext uri="{BB962C8B-B14F-4D97-AF65-F5344CB8AC3E}">
        <p14:creationId xmlns:p14="http://schemas.microsoft.com/office/powerpoint/2010/main" val="3914594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FFBBD-423A-4556-B086-9CE82B82E74F}"/>
              </a:ext>
            </a:extLst>
          </p:cNvPr>
          <p:cNvSpPr>
            <a:spLocks noGrp="1"/>
          </p:cNvSpPr>
          <p:nvPr>
            <p:ph type="title"/>
          </p:nvPr>
        </p:nvSpPr>
        <p:spPr/>
        <p:txBody>
          <a:bodyPr/>
          <a:lstStyle/>
          <a:p>
            <a:r>
              <a:rPr lang="en-GB" dirty="0"/>
              <a:t>Complex splitting</a:t>
            </a:r>
          </a:p>
        </p:txBody>
      </p:sp>
      <p:sp>
        <p:nvSpPr>
          <p:cNvPr id="3" name="Content Placeholder 2">
            <a:extLst>
              <a:ext uri="{FF2B5EF4-FFF2-40B4-BE49-F238E27FC236}">
                <a16:creationId xmlns:a16="http://schemas.microsoft.com/office/drawing/2014/main" id="{542832EA-98F2-4EE5-A813-43C302AFF064}"/>
              </a:ext>
            </a:extLst>
          </p:cNvPr>
          <p:cNvSpPr>
            <a:spLocks noGrp="1"/>
          </p:cNvSpPr>
          <p:nvPr>
            <p:ph idx="1"/>
          </p:nvPr>
        </p:nvSpPr>
        <p:spPr/>
        <p:txBody>
          <a:bodyPr/>
          <a:lstStyle/>
          <a:p>
            <a:r>
              <a:rPr lang="en-GB" sz="2400" dirty="0"/>
              <a:t>The signal will therefore be comprised of 12 peaks (4 × 3). </a:t>
            </a:r>
          </a:p>
          <a:p>
            <a:r>
              <a:rPr lang="en-GB" sz="2400" dirty="0"/>
              <a:t>The appearance of the signal will depend greatly on the </a:t>
            </a:r>
            <a:r>
              <a:rPr lang="en-GB" sz="2400" i="1" dirty="0"/>
              <a:t>J </a:t>
            </a:r>
            <a:r>
              <a:rPr lang="en-GB" sz="2400" dirty="0"/>
              <a:t>values. </a:t>
            </a:r>
          </a:p>
          <a:p>
            <a:r>
              <a:rPr lang="en-GB" sz="2400" dirty="0"/>
              <a:t>If </a:t>
            </a:r>
            <a:r>
              <a:rPr lang="en-GB" sz="2400" i="1" dirty="0"/>
              <a:t>J</a:t>
            </a:r>
            <a:r>
              <a:rPr lang="en-GB" sz="2400" dirty="0"/>
              <a:t>ab is much greater than </a:t>
            </a:r>
            <a:r>
              <a:rPr lang="en-GB" sz="2400" i="1" dirty="0" err="1"/>
              <a:t>J</a:t>
            </a:r>
            <a:r>
              <a:rPr lang="en-GB" sz="2400" dirty="0" err="1"/>
              <a:t>bc</a:t>
            </a:r>
            <a:r>
              <a:rPr lang="en-GB" sz="2400" dirty="0"/>
              <a:t> , then the signal will appear as a quartet of triplets.</a:t>
            </a:r>
          </a:p>
          <a:p>
            <a:r>
              <a:rPr lang="en-GB" sz="2400" dirty="0"/>
              <a:t>If, however, </a:t>
            </a:r>
            <a:r>
              <a:rPr lang="en-GB" sz="2400" i="1" dirty="0" err="1"/>
              <a:t>J</a:t>
            </a:r>
            <a:r>
              <a:rPr lang="en-GB" sz="2400" dirty="0" err="1"/>
              <a:t>bc</a:t>
            </a:r>
            <a:r>
              <a:rPr lang="en-GB" sz="2400" dirty="0"/>
              <a:t> is much greater than </a:t>
            </a:r>
            <a:r>
              <a:rPr lang="en-GB" sz="2400" i="1" dirty="0"/>
              <a:t>J</a:t>
            </a:r>
            <a:r>
              <a:rPr lang="en-GB" sz="2400" dirty="0"/>
              <a:t>ab, then the signal will appear as a triplet of quartets. </a:t>
            </a:r>
          </a:p>
          <a:p>
            <a:r>
              <a:rPr lang="en-GB" sz="2400" dirty="0"/>
              <a:t>In most cases, the </a:t>
            </a:r>
            <a:r>
              <a:rPr lang="en-GB" sz="2400" i="1" dirty="0"/>
              <a:t>J </a:t>
            </a:r>
            <a:r>
              <a:rPr lang="en-GB" sz="2400" dirty="0"/>
              <a:t>values will be fairly similar, and we will observe neither a clean</a:t>
            </a:r>
            <a:r>
              <a:rPr lang="en-GB" sz="1800" dirty="0"/>
              <a:t> </a:t>
            </a:r>
            <a:r>
              <a:rPr lang="en-GB" sz="2400" dirty="0"/>
              <a:t>quartet of triplets nor a clean triplet of quartets.</a:t>
            </a:r>
            <a:endParaRPr lang="en-GB" sz="1800" dirty="0"/>
          </a:p>
        </p:txBody>
      </p:sp>
    </p:spTree>
    <p:extLst>
      <p:ext uri="{BB962C8B-B14F-4D97-AF65-F5344CB8AC3E}">
        <p14:creationId xmlns:p14="http://schemas.microsoft.com/office/powerpoint/2010/main" val="3068201596"/>
      </p:ext>
    </p:extLst>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fontScheme name="Pixel">
      <a:majorFont>
        <a:latin typeface="Arial Black"/>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Pixel 1">
        <a:dk1>
          <a:srgbClr val="666699"/>
        </a:dk1>
        <a:lt1>
          <a:srgbClr val="FFFFFF"/>
        </a:lt1>
        <a:dk2>
          <a:srgbClr val="000066"/>
        </a:dk2>
        <a:lt2>
          <a:srgbClr val="FFFFFF"/>
        </a:lt2>
        <a:accent1>
          <a:srgbClr val="0066FF"/>
        </a:accent1>
        <a:accent2>
          <a:srgbClr val="3333FF"/>
        </a:accent2>
        <a:accent3>
          <a:srgbClr val="AAAAB8"/>
        </a:accent3>
        <a:accent4>
          <a:srgbClr val="DADADA"/>
        </a:accent4>
        <a:accent5>
          <a:srgbClr val="AAB8FF"/>
        </a:accent5>
        <a:accent6>
          <a:srgbClr val="2D2DE7"/>
        </a:accent6>
        <a:hlink>
          <a:srgbClr val="0000CC"/>
        </a:hlink>
        <a:folHlink>
          <a:srgbClr val="B2B2B2"/>
        </a:folHlink>
      </a:clrScheme>
      <a:clrMap bg1="dk2" tx1="lt1" bg2="dk1" tx2="lt2" accent1="accent1" accent2="accent2" accent3="accent3" accent4="accent4" accent5="accent5" accent6="accent6" hlink="hlink" folHlink="folHlink"/>
    </a:extraClrScheme>
    <a:extraClrScheme>
      <a:clrScheme name="Pixel 2">
        <a:dk1>
          <a:srgbClr val="000000"/>
        </a:dk1>
        <a:lt1>
          <a:srgbClr val="FFFFFF"/>
        </a:lt1>
        <a:dk2>
          <a:srgbClr val="334B49"/>
        </a:dk2>
        <a:lt2>
          <a:srgbClr val="FFFFFF"/>
        </a:lt2>
        <a:accent1>
          <a:srgbClr val="009999"/>
        </a:accent1>
        <a:accent2>
          <a:srgbClr val="008080"/>
        </a:accent2>
        <a:accent3>
          <a:srgbClr val="ADB1B1"/>
        </a:accent3>
        <a:accent4>
          <a:srgbClr val="DADADA"/>
        </a:accent4>
        <a:accent5>
          <a:srgbClr val="AACACA"/>
        </a:accent5>
        <a:accent6>
          <a:srgbClr val="007373"/>
        </a:accent6>
        <a:hlink>
          <a:srgbClr val="006666"/>
        </a:hlink>
        <a:folHlink>
          <a:srgbClr val="B2B2B2"/>
        </a:folHlink>
      </a:clrScheme>
      <a:clrMap bg1="dk2" tx1="lt1" bg2="dk1" tx2="lt2" accent1="accent1" accent2="accent2" accent3="accent3" accent4="accent4" accent5="accent5" accent6="accent6" hlink="hlink" folHlink="folHlink"/>
    </a:extraClrScheme>
    <a:extraClrScheme>
      <a:clrScheme name="Pixel 3">
        <a:dk1>
          <a:srgbClr val="000000"/>
        </a:dk1>
        <a:lt1>
          <a:srgbClr val="FFFFFF"/>
        </a:lt1>
        <a:dk2>
          <a:srgbClr val="FFFFFF"/>
        </a:dk2>
        <a:lt2>
          <a:srgbClr val="808080"/>
        </a:lt2>
        <a:accent1>
          <a:srgbClr val="FF9900"/>
        </a:accent1>
        <a:accent2>
          <a:srgbClr val="FCB138"/>
        </a:accent2>
        <a:accent3>
          <a:srgbClr val="FFFFFF"/>
        </a:accent3>
        <a:accent4>
          <a:srgbClr val="000000"/>
        </a:accent4>
        <a:accent5>
          <a:srgbClr val="FFCAAA"/>
        </a:accent5>
        <a:accent6>
          <a:srgbClr val="E4A032"/>
        </a:accent6>
        <a:hlink>
          <a:srgbClr val="FCC66E"/>
        </a:hlink>
        <a:folHlink>
          <a:srgbClr val="B2B2B2"/>
        </a:folHlink>
      </a:clrScheme>
      <a:clrMap bg1="lt1" tx1="dk1" bg2="lt2" tx2="dk2" accent1="accent1" accent2="accent2" accent3="accent3" accent4="accent4" accent5="accent5" accent6="accent6" hlink="hlink" folHlink="folHlink"/>
    </a:extraClrScheme>
    <a:extraClrScheme>
      <a:clrScheme name="Pixel 4">
        <a:dk1>
          <a:srgbClr val="000000"/>
        </a:dk1>
        <a:lt1>
          <a:srgbClr val="FFFFFF"/>
        </a:lt1>
        <a:dk2>
          <a:srgbClr val="FFFFFF"/>
        </a:dk2>
        <a:lt2>
          <a:srgbClr val="808080"/>
        </a:lt2>
        <a:accent1>
          <a:srgbClr val="440044"/>
        </a:accent1>
        <a:accent2>
          <a:srgbClr val="790571"/>
        </a:accent2>
        <a:accent3>
          <a:srgbClr val="FFFFFF"/>
        </a:accent3>
        <a:accent4>
          <a:srgbClr val="000000"/>
        </a:accent4>
        <a:accent5>
          <a:srgbClr val="B0AAB0"/>
        </a:accent5>
        <a:accent6>
          <a:srgbClr val="6D0466"/>
        </a:accent6>
        <a:hlink>
          <a:srgbClr val="9F839F"/>
        </a:hlink>
        <a:folHlink>
          <a:srgbClr val="B2B2B2"/>
        </a:folHlink>
      </a:clrScheme>
      <a:clrMap bg1="lt1" tx1="dk1" bg2="lt2" tx2="dk2" accent1="accent1" accent2="accent2" accent3="accent3" accent4="accent4" accent5="accent5" accent6="accent6" hlink="hlink" folHlink="folHlink"/>
    </a:extraClrScheme>
    <a:extraClrScheme>
      <a:clrScheme name="Pixel 5">
        <a:dk1>
          <a:srgbClr val="000000"/>
        </a:dk1>
        <a:lt1>
          <a:srgbClr val="FFFFFF"/>
        </a:lt1>
        <a:dk2>
          <a:srgbClr val="FFFFFF"/>
        </a:dk2>
        <a:lt2>
          <a:srgbClr val="666699"/>
        </a:lt2>
        <a:accent1>
          <a:srgbClr val="779F92"/>
        </a:accent1>
        <a:accent2>
          <a:srgbClr val="9DC2D7"/>
        </a:accent2>
        <a:accent3>
          <a:srgbClr val="FFFFFF"/>
        </a:accent3>
        <a:accent4>
          <a:srgbClr val="000000"/>
        </a:accent4>
        <a:accent5>
          <a:srgbClr val="BDCDC7"/>
        </a:accent5>
        <a:accent6>
          <a:srgbClr val="8EB0C3"/>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ixel 6">
        <a:dk1>
          <a:srgbClr val="6A0000"/>
        </a:dk1>
        <a:lt1>
          <a:srgbClr val="FFFFFF"/>
        </a:lt1>
        <a:dk2>
          <a:srgbClr val="FFFFFF"/>
        </a:dk2>
        <a:lt2>
          <a:srgbClr val="666699"/>
        </a:lt2>
        <a:accent1>
          <a:srgbClr val="CC3300"/>
        </a:accent1>
        <a:accent2>
          <a:srgbClr val="CC6600"/>
        </a:accent2>
        <a:accent3>
          <a:srgbClr val="FFFFFF"/>
        </a:accent3>
        <a:accent4>
          <a:srgbClr val="590000"/>
        </a:accent4>
        <a:accent5>
          <a:srgbClr val="E2ADAA"/>
        </a:accent5>
        <a:accent6>
          <a:srgbClr val="B95C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Pixel 7">
        <a:dk1>
          <a:srgbClr val="4F4F77"/>
        </a:dk1>
        <a:lt1>
          <a:srgbClr val="FFFFFF"/>
        </a:lt1>
        <a:dk2>
          <a:srgbClr val="4A7911"/>
        </a:dk2>
        <a:lt2>
          <a:srgbClr val="FFFFFF"/>
        </a:lt2>
        <a:accent1>
          <a:srgbClr val="336600"/>
        </a:accent1>
        <a:accent2>
          <a:srgbClr val="669900"/>
        </a:accent2>
        <a:accent3>
          <a:srgbClr val="B1BEAA"/>
        </a:accent3>
        <a:accent4>
          <a:srgbClr val="DADADA"/>
        </a:accent4>
        <a:accent5>
          <a:srgbClr val="ADB8AA"/>
        </a:accent5>
        <a:accent6>
          <a:srgbClr val="5C8A00"/>
        </a:accent6>
        <a:hlink>
          <a:srgbClr val="99CC00"/>
        </a:hlink>
        <a:folHlink>
          <a:srgbClr val="B2B2B2"/>
        </a:folHlink>
      </a:clrScheme>
      <a:clrMap bg1="dk2" tx1="lt1" bg2="dk1" tx2="lt2" accent1="accent1" accent2="accent2" accent3="accent3" accent4="accent4" accent5="accent5" accent6="accent6" hlink="hlink" folHlink="folHlink"/>
    </a:extraClrScheme>
    <a:extraClrScheme>
      <a:clrScheme name="Pixel 8">
        <a:dk1>
          <a:srgbClr val="003300"/>
        </a:dk1>
        <a:lt1>
          <a:srgbClr val="FFFFFF"/>
        </a:lt1>
        <a:dk2>
          <a:srgbClr val="FFFFFF"/>
        </a:dk2>
        <a:lt2>
          <a:srgbClr val="4F4F77"/>
        </a:lt2>
        <a:accent1>
          <a:srgbClr val="336600"/>
        </a:accent1>
        <a:accent2>
          <a:srgbClr val="669900"/>
        </a:accent2>
        <a:accent3>
          <a:srgbClr val="FFFFFF"/>
        </a:accent3>
        <a:accent4>
          <a:srgbClr val="002A00"/>
        </a:accent4>
        <a:accent5>
          <a:srgbClr val="ADB8AA"/>
        </a:accent5>
        <a:accent6>
          <a:srgbClr val="5C8A00"/>
        </a:accent6>
        <a:hlink>
          <a:srgbClr val="99CC00"/>
        </a:hlink>
        <a:folHlink>
          <a:srgbClr val="B2B2B2"/>
        </a:folHlink>
      </a:clrScheme>
      <a:clrMap bg1="lt1" tx1="dk1" bg2="lt2" tx2="dk2" accent1="accent1" accent2="accent2" accent3="accent3" accent4="accent4" accent5="accent5" accent6="accent6" hlink="hlink" folHlink="folHlink"/>
    </a:extraClrScheme>
    <a:extraClrScheme>
      <a:clrScheme name="Pixel 9">
        <a:dk1>
          <a:srgbClr val="808080"/>
        </a:dk1>
        <a:lt1>
          <a:srgbClr val="FFFFFF"/>
        </a:lt1>
        <a:dk2>
          <a:srgbClr val="2F978D"/>
        </a:dk2>
        <a:lt2>
          <a:srgbClr val="FFFFFF"/>
        </a:lt2>
        <a:accent1>
          <a:srgbClr val="008080"/>
        </a:accent1>
        <a:accent2>
          <a:srgbClr val="009999"/>
        </a:accent2>
        <a:accent3>
          <a:srgbClr val="ADC9C5"/>
        </a:accent3>
        <a:accent4>
          <a:srgbClr val="DADADA"/>
        </a:accent4>
        <a:accent5>
          <a:srgbClr val="AAC0C0"/>
        </a:accent5>
        <a:accent6>
          <a:srgbClr val="008A8A"/>
        </a:accent6>
        <a:hlink>
          <a:srgbClr val="70CAC6"/>
        </a:hlink>
        <a:folHlink>
          <a:srgbClr val="B2B2B2"/>
        </a:folHlink>
      </a:clrScheme>
      <a:clrMap bg1="dk2" tx1="lt1" bg2="dk1" tx2="lt2" accent1="accent1" accent2="accent2" accent3="accent3" accent4="accent4" accent5="accent5" accent6="accent6" hlink="hlink" folHlink="folHlink"/>
    </a:extraClrScheme>
    <a:extraClrScheme>
      <a:clrScheme name="Pixel 10">
        <a:dk1>
          <a:srgbClr val="4F4F77"/>
        </a:dk1>
        <a:lt1>
          <a:srgbClr val="FFFFFF"/>
        </a:lt1>
        <a:dk2>
          <a:srgbClr val="330000"/>
        </a:dk2>
        <a:lt2>
          <a:srgbClr val="FFFFFF"/>
        </a:lt2>
        <a:accent1>
          <a:srgbClr val="822504"/>
        </a:accent1>
        <a:accent2>
          <a:srgbClr val="9E2A06"/>
        </a:accent2>
        <a:accent3>
          <a:srgbClr val="ADAAAA"/>
        </a:accent3>
        <a:accent4>
          <a:srgbClr val="DADADA"/>
        </a:accent4>
        <a:accent5>
          <a:srgbClr val="C1ACAA"/>
        </a:accent5>
        <a:accent6>
          <a:srgbClr val="8F2505"/>
        </a:accent6>
        <a:hlink>
          <a:srgbClr val="7C0704"/>
        </a:hlink>
        <a:folHlink>
          <a:srgbClr val="B2B2B2"/>
        </a:folHlink>
      </a:clrScheme>
      <a:clrMap bg1="dk2" tx1="lt1" bg2="dk1" tx2="lt2" accent1="accent1" accent2="accent2" accent3="accent3" accent4="accent4" accent5="accent5" accent6="accent6" hlink="hlink" folHlink="folHlink"/>
    </a:extraClrScheme>
    <a:extraClrScheme>
      <a:clrScheme name="Pixel 11">
        <a:dk1>
          <a:srgbClr val="333333"/>
        </a:dk1>
        <a:lt1>
          <a:srgbClr val="FFFFFF"/>
        </a:lt1>
        <a:dk2>
          <a:srgbClr val="333399"/>
        </a:dk2>
        <a:lt2>
          <a:srgbClr val="FFFFFF"/>
        </a:lt2>
        <a:accent1>
          <a:srgbClr val="006699"/>
        </a:accent1>
        <a:accent2>
          <a:srgbClr val="0386AF"/>
        </a:accent2>
        <a:accent3>
          <a:srgbClr val="ADADCA"/>
        </a:accent3>
        <a:accent4>
          <a:srgbClr val="DADADA"/>
        </a:accent4>
        <a:accent5>
          <a:srgbClr val="AAB8CA"/>
        </a:accent5>
        <a:accent6>
          <a:srgbClr val="02799E"/>
        </a:accent6>
        <a:hlink>
          <a:srgbClr val="6699FF"/>
        </a:hlink>
        <a:folHlink>
          <a:srgbClr val="B2B2B2"/>
        </a:folHlink>
      </a:clrScheme>
      <a:clrMap bg1="dk2" tx1="lt1" bg2="dk1" tx2="lt2" accent1="accent1" accent2="accent2" accent3="accent3" accent4="accent4" accent5="accent5" accent6="accent6" hlink="hlink" folHlink="folHlink"/>
    </a:extraClrScheme>
    <a:extraClrScheme>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4358</TotalTime>
  <Words>3136</Words>
  <Application>Microsoft Office PowerPoint</Application>
  <PresentationFormat>On-screen Show (4:3)</PresentationFormat>
  <Paragraphs>218</Paragraphs>
  <Slides>51</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9" baseType="lpstr">
      <vt:lpstr>Arial</vt:lpstr>
      <vt:lpstr>Arial Black</vt:lpstr>
      <vt:lpstr>Calibri</vt:lpstr>
      <vt:lpstr>Times</vt:lpstr>
      <vt:lpstr>Times New Roman</vt:lpstr>
      <vt:lpstr>Wingdings</vt:lpstr>
      <vt:lpstr>Pixel</vt:lpstr>
      <vt:lpstr>CS ChemDraw Drawing</vt:lpstr>
      <vt:lpstr>Advanced Pharmaceutical Analysis</vt:lpstr>
      <vt:lpstr>Pattern Recognition</vt:lpstr>
      <vt:lpstr>Pattern Recognition</vt:lpstr>
      <vt:lpstr>Pattern Recognition</vt:lpstr>
      <vt:lpstr>Pattern Recognition</vt:lpstr>
      <vt:lpstr>Pattern Recognition</vt:lpstr>
      <vt:lpstr>Pattern Recognition</vt:lpstr>
      <vt:lpstr>Complex splitting</vt:lpstr>
      <vt:lpstr>Complex splitting</vt:lpstr>
      <vt:lpstr>Complex splitting</vt:lpstr>
      <vt:lpstr>Complex splitting</vt:lpstr>
      <vt:lpstr>Complex splitting</vt:lpstr>
      <vt:lpstr>Complex splitting</vt:lpstr>
      <vt:lpstr>Protons That Lack Observable Coupling Constants</vt:lpstr>
      <vt:lpstr>Protons That Lack Observable Coupling Constants</vt:lpstr>
      <vt:lpstr>Protons That Lack Observable Coupling Constants</vt:lpstr>
      <vt:lpstr>Protons That Lack Observable Coupling Constants</vt:lpstr>
      <vt:lpstr>Protons That Lack Observable Coupling Constants</vt:lpstr>
      <vt:lpstr>Analyzing a 1H NMR Spectrum</vt:lpstr>
      <vt:lpstr>Analyzing a 1H NMR Spectrum</vt:lpstr>
      <vt:lpstr>Analyzing a 1H NMR Spectrum</vt:lpstr>
      <vt:lpstr>Analyzing a 1H NMR Spectrum</vt:lpstr>
      <vt:lpstr>Analyzing a 1H NMR Spectrum</vt:lpstr>
      <vt:lpstr>Analyzing a 1H NMR Spectrum</vt:lpstr>
      <vt:lpstr>Analyzing a 1H NMR Spectrum</vt:lpstr>
      <vt:lpstr>Analyzing a 1H NMR Spectrum</vt:lpstr>
      <vt:lpstr>Analyzing a 1H NMR Spectrum</vt:lpstr>
      <vt:lpstr>Analyzing a 1H NMR Spectrum</vt:lpstr>
      <vt:lpstr>Analyzing a 1H NMR Spectrum</vt:lpstr>
      <vt:lpstr>Analyzing a 1H NMR Spectrum</vt:lpstr>
      <vt:lpstr>PowerPoint Presentation</vt:lpstr>
      <vt:lpstr>PowerPoint Presentation</vt:lpstr>
      <vt:lpstr>PowerPoint Presentation</vt:lpstr>
      <vt:lpstr>PowerPoint Presentation</vt:lpstr>
      <vt:lpstr>Acquiring a 13C NMR Spectrum</vt:lpstr>
      <vt:lpstr>Acquiring a 13C NMR Spectrum</vt:lpstr>
      <vt:lpstr>Acquiring a 13C NMR Spectrum</vt:lpstr>
      <vt:lpstr>Acquiring a 13C NMR Spectrum</vt:lpstr>
      <vt:lpstr>Acquiring a 13C NMR Spectrum</vt:lpstr>
      <vt:lpstr>Acquiring a 13C NMR Spectrum</vt:lpstr>
      <vt:lpstr>Chemical Shifts in 13C NMR Spectroscopy</vt:lpstr>
      <vt:lpstr>Chemical Shifts in 13C NMR Spectroscopy</vt:lpstr>
      <vt:lpstr>Chemical Shifts in 13C NMR Spectroscopy</vt:lpstr>
      <vt:lpstr>Chemical Shifts in 13C NMR Spectroscopy</vt:lpstr>
      <vt:lpstr>Chemical Shifts in 13C NMR Spectroscopy</vt:lpstr>
      <vt:lpstr>Chemical Shifts in 13C NMR Spectroscopy</vt:lpstr>
      <vt:lpstr>DEPT 13C NMR Spectroscopy</vt:lpstr>
      <vt:lpstr>DEPT 13C NMR Spectroscopy</vt:lpstr>
      <vt:lpstr>DEPT 13C NMR Spectroscopy</vt:lpstr>
      <vt:lpstr>DEPT 13C NMR Spectroscopy</vt:lpstr>
      <vt:lpstr>DEPT 13C NMR Spectroscopy</vt:lpstr>
    </vt:vector>
  </TitlesOfParts>
  <Company>Randy  Zauhar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CADD</dc:title>
  <dc:creator>Mohammed Al-Ameedee</dc:creator>
  <cp:lastModifiedBy>Mohammed Al-Ameedee</cp:lastModifiedBy>
  <cp:revision>77</cp:revision>
  <dcterms:modified xsi:type="dcterms:W3CDTF">2019-03-19T15:54:43Z</dcterms:modified>
</cp:coreProperties>
</file>